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3">
  <p:sldMasterIdLst>
    <p:sldMasterId id="2147483648" r:id="rId1"/>
  </p:sldMasterIdLst>
  <p:notesMasterIdLst>
    <p:notesMasterId r:id="rId3"/>
  </p:notesMasterIdLst>
  <p:sldIdLst>
    <p:sldId id="15001773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2" pos="368" userDrawn="1">
          <p15:clr>
            <a:srgbClr val="9AA0A6"/>
          </p15:clr>
        </p15:guide>
        <p15:guide id="3" pos="3449" userDrawn="1">
          <p15:clr>
            <a:srgbClr val="9AA0A6"/>
          </p15:clr>
        </p15:guide>
        <p15:guide id="4" orient="horz" pos="2472" userDrawn="1">
          <p15:clr>
            <a:srgbClr val="9AA0A6"/>
          </p15:clr>
        </p15:guide>
        <p15:guide id="5" pos="3573" userDrawn="1">
          <p15:clr>
            <a:srgbClr val="9AA0A6"/>
          </p15:clr>
        </p15:guide>
        <p15:guide id="7" pos="6509" userDrawn="1">
          <p15:clr>
            <a:srgbClr val="9AA0A6"/>
          </p15:clr>
        </p15:guide>
        <p15:guide id="9" pos="3965" userDrawn="1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7070"/>
    <a:srgbClr val="002060"/>
    <a:srgbClr val="1F386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14"/>
    <p:restoredTop sz="85636" autoAdjust="0"/>
  </p:normalViewPr>
  <p:slideViewPr>
    <p:cSldViewPr snapToGrid="0" showGuides="1">
      <p:cViewPr varScale="1">
        <p:scale>
          <a:sx n="63" d="100"/>
          <a:sy n="63" d="100"/>
        </p:scale>
        <p:origin x="1160" y="56"/>
      </p:cViewPr>
      <p:guideLst>
        <p:guide pos="368"/>
        <p:guide pos="3449"/>
        <p:guide orient="horz" pos="2472"/>
        <p:guide pos="3573"/>
        <p:guide pos="6509"/>
        <p:guide pos="39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>
          <a:extLst>
            <a:ext uri="{FF2B5EF4-FFF2-40B4-BE49-F238E27FC236}">
              <a16:creationId xmlns:a16="http://schemas.microsoft.com/office/drawing/2014/main" id="{077DB448-694B-13DF-4B49-46A066180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>
            <a:extLst>
              <a:ext uri="{FF2B5EF4-FFF2-40B4-BE49-F238E27FC236}">
                <a16:creationId xmlns:a16="http://schemas.microsoft.com/office/drawing/2014/main" id="{43769954-50B8-7222-6A18-AF12F3E899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9" name="Google Shape;99;p2:notes">
            <a:extLst>
              <a:ext uri="{FF2B5EF4-FFF2-40B4-BE49-F238E27FC236}">
                <a16:creationId xmlns:a16="http://schemas.microsoft.com/office/drawing/2014/main" id="{221635A6-7EFC-A939-4CFC-80AF97E09D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25642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ome - NABH">
            <a:extLst>
              <a:ext uri="{FF2B5EF4-FFF2-40B4-BE49-F238E27FC236}">
                <a16:creationId xmlns:a16="http://schemas.microsoft.com/office/drawing/2014/main" id="{E7585185-514F-3152-E351-9149FD97630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19" y="138355"/>
            <a:ext cx="725431" cy="67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>
          <a:extLst>
            <a:ext uri="{FF2B5EF4-FFF2-40B4-BE49-F238E27FC236}">
              <a16:creationId xmlns:a16="http://schemas.microsoft.com/office/drawing/2014/main" id="{884DEE16-B826-C56F-E2F6-553F2A9E6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>
            <a:extLst>
              <a:ext uri="{FF2B5EF4-FFF2-40B4-BE49-F238E27FC236}">
                <a16:creationId xmlns:a16="http://schemas.microsoft.com/office/drawing/2014/main" id="{D6D61088-4EA1-7E27-6BFA-E6ECA10BA9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0369" y="205936"/>
            <a:ext cx="11820600" cy="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>
              <a:buClr>
                <a:srgbClr val="275B9D"/>
              </a:buClr>
              <a:buSzPts val="2800"/>
            </a:pPr>
            <a:r>
              <a:rPr lang="en-US" sz="2400" b="1" dirty="0">
                <a:solidFill>
                  <a:srgbClr val="1F3864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/>
              </a:rPr>
              <a:t>IMPLEMENTATION OF E H R 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51A10A2-A6E8-3BFF-24F3-27D6093314E4}"/>
              </a:ext>
            </a:extLst>
          </p:cNvPr>
          <p:cNvGrpSpPr/>
          <p:nvPr/>
        </p:nvGrpSpPr>
        <p:grpSpPr>
          <a:xfrm>
            <a:off x="136475" y="951368"/>
            <a:ext cx="11914494" cy="5804274"/>
            <a:chOff x="87086" y="827312"/>
            <a:chExt cx="11680364" cy="5860009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CBCC6AE-B457-97DB-0C8D-BD36FC3F34EE}"/>
                </a:ext>
              </a:extLst>
            </p:cNvPr>
            <p:cNvSpPr txBox="1"/>
            <p:nvPr/>
          </p:nvSpPr>
          <p:spPr>
            <a:xfrm>
              <a:off x="87086" y="827312"/>
              <a:ext cx="3585725" cy="176495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en-US" sz="1100" b="1" dirty="0">
                  <a:latin typeface="Calibri" panose="020F0502020204030204" pitchFamily="34" charset="0"/>
                  <a:cs typeface="Calibri" panose="020F0502020204030204" pitchFamily="34" charset="0"/>
                </a:rPr>
                <a:t>About the Organization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100 Bedded Super </a:t>
              </a:r>
              <a:r>
                <a:rPr lang="en-US" sz="11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Speciality</a:t>
              </a: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 Hospital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IN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Site 1 &amp; 2, Himalaya Marg, near </a:t>
              </a:r>
              <a:r>
                <a:rPr lang="en-IN" sz="11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Gurudwara</a:t>
              </a:r>
              <a:r>
                <a:rPr lang="en-IN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 Singh </a:t>
              </a:r>
              <a:r>
                <a:rPr lang="en-IN" sz="11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Shaheedan</a:t>
              </a:r>
              <a:r>
                <a:rPr lang="en-IN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, Sector 69, </a:t>
              </a:r>
              <a:r>
                <a:rPr lang="en-IN" sz="11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Sahibzada</a:t>
              </a:r>
              <a:r>
                <a:rPr lang="en-IN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IN" sz="11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Ajit</a:t>
              </a:r>
              <a:r>
                <a:rPr lang="en-IN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 Singh Nagar, Mohali, Punjab, 160062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Fully Accredited HCO  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Contact details to know more: </a:t>
              </a:r>
            </a:p>
            <a:p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IT Head: Mr. Rajneesh Sharma (9872633360)</a:t>
              </a:r>
            </a:p>
            <a:p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Asst. Manager – Quality: Ms. Poonam Sharma (9418074681)</a:t>
              </a: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7F21ED4-A9D9-F3BD-C16E-13A1416D17CA}"/>
                </a:ext>
              </a:extLst>
            </p:cNvPr>
            <p:cNvSpPr txBox="1"/>
            <p:nvPr/>
          </p:nvSpPr>
          <p:spPr>
            <a:xfrm>
              <a:off x="3819986" y="838200"/>
              <a:ext cx="4187807" cy="584912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en-US" sz="1100" b="1" dirty="0">
                  <a:latin typeface="Calibri" panose="020F0502020204030204" pitchFamily="34" charset="0"/>
                  <a:cs typeface="Calibri" panose="020F0502020204030204" pitchFamily="34" charset="0"/>
                </a:rPr>
                <a:t>Digital Tool / Solution Implemented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EHR 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Key features : </a:t>
              </a:r>
            </a:p>
            <a:p>
              <a:pPr marL="173355" lvl="8" indent="-173355">
                <a:buFont typeface="Courier New" panose="02070309020205020404" pitchFamily="49" charset="0"/>
                <a:buChar char="o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Centralized Patient Records</a:t>
              </a:r>
            </a:p>
            <a:p>
              <a:pPr marL="173355" lvl="8" indent="-173355">
                <a:buFont typeface="Courier New" panose="02070309020205020404" pitchFamily="49" charset="0"/>
                <a:buChar char="o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Clinical Workflow Management</a:t>
              </a:r>
            </a:p>
            <a:p>
              <a:pPr marL="173355" lvl="8" indent="-173355">
                <a:buFont typeface="Courier New" panose="02070309020205020404" pitchFamily="49" charset="0"/>
                <a:buChar char="o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Nursing: Digital medication administration records (</a:t>
              </a:r>
              <a:r>
                <a:rPr lang="en-US" sz="11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eMAR</a:t>
              </a: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), vitals charting, and nursing notes.  </a:t>
              </a:r>
            </a:p>
            <a:p>
              <a:pPr marL="173355" lvl="8" indent="-173355">
                <a:buFont typeface="Courier New" panose="02070309020205020404" pitchFamily="49" charset="0"/>
                <a:buChar char="o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Doctors: Progress notes, Prescription of medications </a:t>
              </a:r>
            </a:p>
            <a:p>
              <a:pPr marL="171450" lvl="8" indent="-171450">
                <a:buFont typeface="Courier New" panose="02070309020205020404" pitchFamily="49" charset="0"/>
                <a:buChar char="o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OT management: Surgical safety checklist, PAC, pre-op instructions, anesthesia record. </a:t>
              </a:r>
            </a:p>
            <a:p>
              <a:pPr marL="171450" lvl="8" indent="-171450">
                <a:buFont typeface="Courier New" panose="02070309020205020404" pitchFamily="49" charset="0"/>
                <a:buChar char="o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MRD: Managing patient files digitally –easy accessibility – large space for storing physical record is no longer required.  </a:t>
              </a:r>
            </a:p>
            <a:p>
              <a:r>
                <a:rPr lang="en-US" sz="1100" b="1" dirty="0">
                  <a:latin typeface="Calibri" panose="020F0502020204030204" pitchFamily="34" charset="0"/>
                  <a:cs typeface="Calibri" panose="020F0502020204030204" pitchFamily="34" charset="0"/>
                </a:rPr>
                <a:t>Digital Implementation Highlight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Time taken for rollout : </a:t>
              </a:r>
            </a:p>
            <a:p>
              <a:pPr marL="228600" indent="-228600">
                <a:buFont typeface="Courier New" panose="02070309020205020404" pitchFamily="49" charset="0"/>
                <a:buChar char="o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Phase 1 (1–2 months): Requirement gathering, vendor finalization, and system customization </a:t>
              </a:r>
            </a:p>
            <a:p>
              <a:pPr marL="228600" indent="-228600">
                <a:buFont typeface="Courier New" panose="02070309020205020404" pitchFamily="49" charset="0"/>
                <a:buChar char="o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Phase 2 ( 15 Days): Pilot rollout along with the physical records </a:t>
              </a:r>
            </a:p>
            <a:p>
              <a:pPr marL="228600" indent="-228600">
                <a:buFont typeface="Courier New" panose="02070309020205020404" pitchFamily="49" charset="0"/>
                <a:buChar char="o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Phase 3 (1–2 months): Full-scale deployment across IPD, nursing stations)</a:t>
              </a:r>
            </a:p>
            <a:p>
              <a:pPr marL="228600" indent="-228600">
                <a:buFont typeface="Courier New" panose="02070309020205020404" pitchFamily="49" charset="0"/>
                <a:buChar char="o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Stabilization (ongoing): Bug fixes, workflow optimization, and user feedback integration 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Staff trained / departments covered: Front office, Clinicians, Nursing staff, Medical Officers, Laboratory &amp; Radiology, Pharmacy, Billing &amp; Accounts, Quality &amp; NABH coordination team , Hospital administration 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Internal champions or teams that led the initiative: Mr. Vinod Kumar </a:t>
              </a:r>
            </a:p>
            <a:p>
              <a:r>
                <a:rPr lang="en-US" sz="1100" b="1" dirty="0">
                  <a:latin typeface="Calibri" panose="020F0502020204030204" pitchFamily="34" charset="0"/>
                  <a:cs typeface="Calibri" panose="020F0502020204030204" pitchFamily="34" charset="0"/>
                </a:rPr>
                <a:t>Digital Impact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Operational improvements: better documentation compliance, cost reduction in stationary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Quality or safety improvements: Reduced Medication Errors 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altLang="en-IN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This supported NABH digital health accreditation /certification as all the documents are available digitally on the server including  OT notes, Wards notes, CCU notes, MRD and PMS. </a:t>
              </a:r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173355" indent="-173355">
                <a:buFont typeface="Arial" panose="020B0604020202020204" pitchFamily="34" charset="0"/>
                <a:buChar char="•"/>
              </a:pPr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  </a:t>
              </a: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FF21AAE-470D-6707-9956-0A7E7003F450}"/>
                </a:ext>
              </a:extLst>
            </p:cNvPr>
            <p:cNvSpPr txBox="1"/>
            <p:nvPr/>
          </p:nvSpPr>
          <p:spPr>
            <a:xfrm>
              <a:off x="8128209" y="838200"/>
              <a:ext cx="3639241" cy="201957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en-US" sz="1100" b="1" dirty="0">
                  <a:latin typeface="Calibri" panose="020F0502020204030204" pitchFamily="34" charset="0"/>
                  <a:cs typeface="Calibri" panose="020F0502020204030204" pitchFamily="34" charset="0"/>
                </a:rPr>
                <a:t>Key Enablers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Leadership buy-in and vision for digital transformation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Reliable IT systems and infrastructure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Staff engagement and continuous training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Alignment with accreditation standards (e.g., NABH)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Process standardization and automation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F826AAA-4F6A-75FB-A37F-7D94524BF87D}"/>
                </a:ext>
              </a:extLst>
            </p:cNvPr>
            <p:cNvSpPr txBox="1"/>
            <p:nvPr/>
          </p:nvSpPr>
          <p:spPr>
            <a:xfrm>
              <a:off x="8128209" y="2987148"/>
              <a:ext cx="3639240" cy="370017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en-US" sz="1100" b="1" dirty="0">
                  <a:latin typeface="Calibri" panose="020F0502020204030204" pitchFamily="34" charset="0"/>
                  <a:cs typeface="Calibri" panose="020F0502020204030204" pitchFamily="34" charset="0"/>
                </a:rPr>
                <a:t>Lessons Learned / Replicability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IN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Top 2–3 learnings</a:t>
              </a:r>
            </a:p>
            <a:p>
              <a:pPr marL="228600" indent="-228600">
                <a:buFont typeface="Courier New" panose="02070309020205020404" pitchFamily="49" charset="0"/>
                <a:buChar char="o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Standardization Drives Efficiency and Compliance</a:t>
              </a:r>
            </a:p>
            <a:p>
              <a:pPr marL="228600" indent="-228600">
                <a:buFont typeface="Courier New" panose="02070309020205020404" pitchFamily="49" charset="0"/>
                <a:buChar char="o"/>
              </a:pPr>
              <a:r>
                <a:rPr lang="en-IN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Focus on User Experience</a:t>
              </a:r>
            </a:p>
            <a:p>
              <a:pPr marL="228600" indent="-228600">
                <a:buFont typeface="Courier New" panose="02070309020205020404" pitchFamily="49" charset="0"/>
                <a:buChar char="o"/>
              </a:pPr>
              <a:r>
                <a:rPr lang="en-IN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Begin with high-impact areas </a:t>
              </a:r>
            </a:p>
            <a:p>
              <a:pPr marL="228600" indent="-228600">
                <a:buFont typeface="Courier New" panose="02070309020205020404" pitchFamily="49" charset="0"/>
                <a:buChar char="o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Align digital initiatives with organizational goals and accreditation requirements. </a:t>
              </a:r>
              <a:endParaRPr lang="en-IN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Factors other hospitals should consider when adopting similar practices: </a:t>
              </a:r>
            </a:p>
            <a:p>
              <a:pPr marL="173355" indent="-173355">
                <a:buFont typeface="Courier New" panose="02070309020205020404" pitchFamily="49" charset="0"/>
                <a:buChar char="o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Evaluate current infrastructure, digital maturity, and staff readiness. </a:t>
              </a:r>
            </a:p>
            <a:p>
              <a:pPr marL="171450" indent="-171450">
                <a:buFont typeface="Courier New" panose="02070309020205020404" pitchFamily="49" charset="0"/>
                <a:buChar char="o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Identify gaps in IT systems, training needs, and process standardization</a:t>
              </a:r>
            </a:p>
            <a:p>
              <a:pPr marL="171450" indent="-171450">
                <a:buFont typeface="Courier New" panose="02070309020205020404" pitchFamily="49" charset="0"/>
                <a:buChar char="o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Choose intuitive systems that integrate smoothly into clinical workflows.</a:t>
              </a:r>
            </a:p>
            <a:p>
              <a:pPr marL="171450" indent="-171450">
                <a:buFont typeface="Courier New" panose="02070309020205020404" pitchFamily="49" charset="0"/>
                <a:buChar char="o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Conduct periodic audits and incorporate feedback for improvement. </a:t>
              </a: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D9E228A-C50A-ECA9-AD63-13989D905A65}"/>
                </a:ext>
              </a:extLst>
            </p:cNvPr>
            <p:cNvSpPr txBox="1"/>
            <p:nvPr/>
          </p:nvSpPr>
          <p:spPr>
            <a:xfrm>
              <a:off x="87086" y="2752070"/>
              <a:ext cx="3585725" cy="393525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en-US" sz="1100" b="1" dirty="0">
                  <a:latin typeface="Calibri" panose="020F0502020204030204" pitchFamily="34" charset="0"/>
                  <a:cs typeface="Calibri" panose="020F0502020204030204" pitchFamily="34" charset="0"/>
                </a:rPr>
                <a:t>Problem Statement / Digital Challenge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Key operational or clinical challenge:  Prescription errors, heavy patient files, risk of losing papers, high stationary printing cost, Difficulty in tracking patient history in real time 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A digital solution required to centralize patient data for real-time access across departments, improve accuracy and reduce manual errors, reduce Medication errors due to illegible handwriting, reduce time to find the documents in heavy physical files 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Stakeholder(s)who were most affected are Nurses, Doctors &amp; Administration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Key NABH quality indicators / aspects  impacted are time for Initial Assessment (Real time monitoring), and rate of Medication Errors 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5834" y="143498"/>
            <a:ext cx="1479254" cy="611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666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543</Words>
  <Application>Microsoft Office PowerPoint</Application>
  <PresentationFormat>Widescreen</PresentationFormat>
  <Paragraphs>92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Calibri</vt:lpstr>
      <vt:lpstr>Office Theme</vt:lpstr>
      <vt:lpstr>IMPLEMENTATION OF E H R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Rekha Koita</dc:creator>
  <cp:lastModifiedBy>Mr.Avinash Pandey</cp:lastModifiedBy>
  <cp:revision>219</cp:revision>
  <dcterms:created xsi:type="dcterms:W3CDTF">2021-01-31T17:17:00Z</dcterms:created>
  <dcterms:modified xsi:type="dcterms:W3CDTF">2026-05-05T02:55:52Z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FD010EA4BAEC445BB963DDAD26096FBF_12</vt:lpwstr>
  </property>
  <property fmtid="{D5CDD505-2E9C-101B-9397-08002B2CF9AE}" pid="3" name="KSOProductBuildVer">
    <vt:lpwstr>1033-12.2.0.21179</vt:lpwstr>
  </property>
</Properties>
</file>