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3">
  <p:sldMasterIdLst>
    <p:sldMasterId id="2147483648" r:id="rId1"/>
  </p:sldMasterIdLst>
  <p:notesMasterIdLst>
    <p:notesMasterId r:id="rId9"/>
  </p:notesMasterIdLst>
  <p:sldIdLst>
    <p:sldId id="15001772" r:id="rId2"/>
    <p:sldId id="15001773" r:id="rId3"/>
    <p:sldId id="15001776" r:id="rId4"/>
    <p:sldId id="15001774" r:id="rId5"/>
    <p:sldId id="15001777" r:id="rId6"/>
    <p:sldId id="15001775" r:id="rId7"/>
    <p:sldId id="15001778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2" pos="368" userDrawn="1">
          <p15:clr>
            <a:srgbClr val="9AA0A6"/>
          </p15:clr>
        </p15:guide>
        <p15:guide id="3" pos="3449" userDrawn="1">
          <p15:clr>
            <a:srgbClr val="9AA0A6"/>
          </p15:clr>
        </p15:guide>
        <p15:guide id="4" orient="horz" pos="2472" userDrawn="1">
          <p15:clr>
            <a:srgbClr val="9AA0A6"/>
          </p15:clr>
        </p15:guide>
        <p15:guide id="5" pos="3573" userDrawn="1">
          <p15:clr>
            <a:srgbClr val="9AA0A6"/>
          </p15:clr>
        </p15:guide>
        <p15:guide id="7" pos="6509" userDrawn="1">
          <p15:clr>
            <a:srgbClr val="9AA0A6"/>
          </p15:clr>
        </p15:guide>
        <p15:guide id="9" pos="3965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70"/>
    <a:srgbClr val="002060"/>
    <a:srgbClr val="1F386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14"/>
    <p:restoredTop sz="97840"/>
  </p:normalViewPr>
  <p:slideViewPr>
    <p:cSldViewPr snapToGrid="0" showGuides="1">
      <p:cViewPr varScale="1">
        <p:scale>
          <a:sx n="63" d="100"/>
          <a:sy n="63" d="100"/>
        </p:scale>
        <p:origin x="1160" y="56"/>
      </p:cViewPr>
      <p:guideLst>
        <p:guide pos="368"/>
        <p:guide pos="3449"/>
        <p:guide orient="horz" pos="2472"/>
        <p:guide pos="3573"/>
        <p:guide pos="6509"/>
        <p:guide pos="39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Speaker notes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4ED8875E-7E22-57F2-4FF9-D49C2D609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D74B11E9-2029-6C9F-7896-7E9A251285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Speaker notes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5D6F3BB5-7CAD-2B85-223E-B4D97C3F17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2879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98CCCA98-2B40-005A-C655-AEB901E43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746F45F3-5035-33A7-EA01-BA91757A20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Speaker notes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4BFC63B4-09DF-E3F1-8495-04339B1998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69430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66149BCF-4534-063E-7BA5-2B73B2676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C233829E-9FE8-CBC6-0480-E82DA3DFB6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Speaker notes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D8FF6E6F-9063-9366-39DA-0F18583C38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6468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162DAA5E-7B35-F79B-5C0C-FCC8FE6E4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332576A1-3625-F620-6948-13E1AA4FB3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Speaker notes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CFD35B06-36B0-CE4E-9113-0D01D02F54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62044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7D4CE594-A896-A1CB-2F43-C140AC8B8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13D7667C-58E8-9DB0-4B32-8D8CB38485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Speaker notes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98DEE989-D801-463E-6B8E-FB8312F722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9352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7D4CE594-A896-A1CB-2F43-C140AC8B8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13D7667C-58E8-9DB0-4B32-8D8CB38485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Speaker notes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XXXXX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98DEE989-D801-463E-6B8E-FB8312F722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9161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me - NABH">
            <a:extLst>
              <a:ext uri="{FF2B5EF4-FFF2-40B4-BE49-F238E27FC236}">
                <a16:creationId xmlns:a16="http://schemas.microsoft.com/office/drawing/2014/main" id="{E7585185-514F-3152-E351-9149FD9763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9" y="138355"/>
            <a:ext cx="725431" cy="67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jpeg"/><Relationship Id="rId18" Type="http://schemas.openxmlformats.org/officeDocument/2006/relationships/image" Target="../media/image15.png"/><Relationship Id="rId3" Type="http://schemas.microsoft.com/office/2007/relationships/media" Target="../media/media2.mp4"/><Relationship Id="rId21" Type="http://schemas.openxmlformats.org/officeDocument/2006/relationships/image" Target="../media/image18.png"/><Relationship Id="rId7" Type="http://schemas.openxmlformats.org/officeDocument/2006/relationships/hyperlink" Target="https://docs.google.com/presentation/d/1_BBdi7yTHf3iNpXSdKSEuY9-wkYV1hvi/edit?usp=sharing&amp;ouid=102844675638665587240&amp;rtpof=true&amp;sd=true" TargetMode="External"/><Relationship Id="rId12" Type="http://schemas.openxmlformats.org/officeDocument/2006/relationships/image" Target="../media/image5.jpeg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jpeg"/><Relationship Id="rId20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jpeg"/><Relationship Id="rId10" Type="http://schemas.openxmlformats.org/officeDocument/2006/relationships/image" Target="../media/image9.jpeg"/><Relationship Id="rId19" Type="http://schemas.openxmlformats.org/officeDocument/2006/relationships/image" Target="../media/image16.jpg"/><Relationship Id="rId4" Type="http://schemas.openxmlformats.org/officeDocument/2006/relationships/video" Target="../media/media2.mp4"/><Relationship Id="rId9" Type="http://schemas.openxmlformats.org/officeDocument/2006/relationships/image" Target="../media/image8.jpeg"/><Relationship Id="rId1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title"/>
          </p:nvPr>
        </p:nvSpPr>
        <p:spPr>
          <a:xfrm>
            <a:off x="1698171" y="214717"/>
            <a:ext cx="8668139" cy="599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75B9D"/>
              </a:buClr>
              <a:buSzPts val="2800"/>
            </a:pPr>
            <a: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Transforming ICU recovery; our journey in post intensive care syndrome awareness, intervention and research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7241" y="899195"/>
            <a:ext cx="11504645" cy="5851229"/>
            <a:chOff x="87086" y="827311"/>
            <a:chExt cx="11680365" cy="6021909"/>
          </a:xfrm>
        </p:grpSpPr>
        <p:sp>
          <p:nvSpPr>
            <p:cNvPr id="3" name="TextBox 2"/>
            <p:cNvSpPr txBox="1"/>
            <p:nvPr/>
          </p:nvSpPr>
          <p:spPr>
            <a:xfrm>
              <a:off x="87086" y="827311"/>
              <a:ext cx="3755571" cy="260359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About the Organization</a:t>
              </a:r>
            </a:p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• Hospital Name: IQRAA International Hospital &amp; Research Centre</a:t>
              </a:r>
            </a:p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• NABH Accreditation Number: H-2022-0981</a:t>
              </a:r>
            </a:p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• Address: Wayanad Road, Malaparamba, Calicut, Kerala, 673009</a:t>
              </a:r>
            </a:p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  Contact Person-  </a:t>
              </a:r>
            </a:p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• Name: Dr. Faris Hussain K N    </a:t>
              </a:r>
            </a:p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• Designation: Consultant &amp; Chief- Critical Care Medicine  </a:t>
              </a:r>
            </a:p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• Email: farishussain2@gmail.com  </a:t>
              </a:r>
            </a:p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• Mobile Number: +918848674731</a:t>
              </a:r>
            </a:p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• Hospital Category: </a:t>
              </a:r>
              <a:r>
                <a:rPr lang="en-IN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'Patient-Centric Digital Solutions'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049483" y="838199"/>
              <a:ext cx="3755571" cy="601102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Project Overview &amp; Strategic Objectives 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• Project/Initiative Title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: Impact on Psychological heath and Health related quality of life in ICU survivors: A Prospective observational study</a:t>
              </a:r>
            </a:p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• Brief Summary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: The Post-Intensive Care Syndrome (PICS) initiative addresses the long-term physical, cognitive, and psychological challenges faced by ICU survivors. This initiative aims to ensure meaningful recovery through structured, multidisciplinary post-ICU care. </a:t>
              </a:r>
            </a:p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Objectives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: Primary Objective is to assess the Health-Related Quality-of-Life &amp; Psychological health among ICU survivors at 6 months and 1-year post- discharge. </a:t>
              </a:r>
            </a:p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Outcomes: 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Significant improvements noted in </a:t>
              </a:r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HRQoL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(SF-36), depression, and functional status over 12 months. Demonstrated that digital solutions enhance communication, patient engagement, and care coordination in post-ICU recovery.</a:t>
              </a:r>
            </a:p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Implementation Period: 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December 2023- Ongoing</a:t>
              </a:r>
            </a:p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Technology/Innovation Used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: Tele follow-up for virtual consultation and Digital systems for score assessments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The PICS App was developed in-house. </a:t>
              </a:r>
            </a:p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• Key Objective: 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To ensure holistic and meaningful recovery of ICU survivors through multidisciplinary follow-up care.</a:t>
              </a:r>
            </a:p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Expected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Benefit: 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Improved health-related quality of life (</a:t>
              </a:r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HRQoL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), and enhanced continuity of care through digital tools, education, and patient-centered rehabilitation.</a:t>
              </a:r>
            </a:p>
            <a:p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011880" y="838199"/>
              <a:ext cx="3755571" cy="60092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r>
                <a:rPr lang="en-IN" sz="1200" b="1" dirty="0"/>
                <a:t>Feedback, Evidence &amp; Acknowledgements</a:t>
              </a: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• Screenshots or Photos or Videos of the Initiative in Action [Add photos in ‘.jpg’ &amp; videos in ‘.mp4’]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Advantage of NABH accreditation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: NABH focuses on continuum of care, patient-centered communication, early rehabilitation, and outcome monitoring. This has highlighted the need for structured follow-up for ICU survivors—many of whom suffer from Post-Intensive Care Syndrome (PICS). This motivated the adoption of digital platforms for early screening, remote monitoring, teleconsultations, and patient education after ICU discharge.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Digital innovations aligned with NABH standards have enabled: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Seamless transitions of care across departments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Real-time documentation and alerts for follow-up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Data-driven tracking of patient outcomes post-discharge.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7086" y="3608561"/>
              <a:ext cx="3755571" cy="324065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Challenges, Outcomes, and Future Scalability</a:t>
              </a:r>
            </a:p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Challenges Faced &amp; How They Were Overcome: 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Around 70% of ICU patients are at risk of developing PICS (Post Intensive Care Syndrome). Effective management requires a multidisciplinary approach, yet awareness of PICS &amp; PICS-F (Family) remains low. A tele follow-ups led by a multidisciplinary team including a doctor, clinical pharmacist, respiratory therapist, dietitian &amp; a psychologist was implemented.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Impact &amp; Measurable Outcomes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: Streamlined follow-up, improved recovery outcomes, cut readmissions, reduced costs, and achieved near-total compliance.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• Sustainability &amp; Scalability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: Leverages existing resources, integrate into standard care, educate patients. Use digital tools like apps, standardized protocols, broad clinician training.</a:t>
              </a:r>
            </a:p>
            <a:p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3355" indent="-173355">
                <a:buFont typeface="Arial" panose="020B0604020202020204" pitchFamily="34" charset="0"/>
                <a:buChar char="•"/>
              </a:pP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8315369-368E-42C2-67EB-9B49B9AFDBA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18662" y="109336"/>
            <a:ext cx="6953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D32CB-4B04-8718-CEAD-3FE5C5DDE8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85" y="1759645"/>
            <a:ext cx="764886" cy="1591958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51E32655-5C12-0A22-9F91-422A36C8A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290" y="1759645"/>
            <a:ext cx="722743" cy="159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EB62C36F-0BCE-51E3-C10B-1582C112A4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5"/>
          <a:stretch>
            <a:fillRect/>
          </a:stretch>
        </p:blipFill>
        <p:spPr>
          <a:xfrm>
            <a:off x="9866253" y="2484513"/>
            <a:ext cx="926559" cy="86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A5528628-696D-2FE2-6F14-910FCD1704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312" y="2757052"/>
            <a:ext cx="881700" cy="48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6CA8C1-B9C7-79CD-9189-1EA05E62E79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4160"/>
          <a:stretch>
            <a:fillRect/>
          </a:stretch>
        </p:blipFill>
        <p:spPr>
          <a:xfrm>
            <a:off x="9102924" y="1759645"/>
            <a:ext cx="881700" cy="8915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DA8099-DB7A-5F56-DE66-4B7A4E854675}"/>
              </a:ext>
            </a:extLst>
          </p:cNvPr>
          <p:cNvSpPr/>
          <p:nvPr/>
        </p:nvSpPr>
        <p:spPr>
          <a:xfrm flipV="1">
            <a:off x="10916328" y="2757052"/>
            <a:ext cx="604666" cy="955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E7D8EE70-567C-3BDE-6853-736DBAE99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85FCE24D-5FAE-6D41-D894-89C11AEB6F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9758" y="273199"/>
            <a:ext cx="9808235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ctr">
              <a:buClr>
                <a:srgbClr val="275B9D"/>
              </a:buClr>
              <a:buSzPts val="2800"/>
            </a:pPr>
            <a: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NABH Digital Health Excellence Awards Submission –</a:t>
            </a:r>
            <a:b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</a:br>
            <a: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Detailed Slides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825133-544D-AD44-7222-43E68FE7C5AA}"/>
              </a:ext>
            </a:extLst>
          </p:cNvPr>
          <p:cNvSpPr txBox="1"/>
          <p:nvPr/>
        </p:nvSpPr>
        <p:spPr>
          <a:xfrm>
            <a:off x="446049" y="925551"/>
            <a:ext cx="11340790" cy="58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Project Overview &amp; Strategic Objectives – Digital Health Excellence Initiative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Project/Initiative Title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Impact on Psychological Heath and Health Related Quality of Life in ICU Survivors: A Prospective Observational Study.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Brief Summary (Overview of the Initiatives, Objectives and its Outcome):</a:t>
            </a:r>
          </a:p>
          <a:p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Post-Intensive Care Syndrome (PICS) initiative was launched to address long-term physical, cognitive, and psychological impairments that affect 30–50% of ICU survivors and their families (PICS-F). While ICU survival rates have improved, many patients face persistent disabilities, mental health issues, and reduced quality of life. This program integrates a multidisciplinary follow-up model into routine ICU discharge protocols, ensuring smooth transitions from ICU to ward to home or rehabilitation. Key components include an institutional PICS WhatsApp group for real-time communication, awareness materials for staff and patients, structured PICS rounds, outpatient clinics, teleconsultations, home visits, and a mobile app under development for remote monitoring and rehabilitation tracking.</a:t>
            </a:r>
          </a:p>
          <a:p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and address PICS symptoms early to prevent chronic disability.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Ensure continuity of care through multidisciplinary follow-up.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 awareness among healthcare providers and the public.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digital tools and telemedicine to enhance accessibility and monitoring.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Generate data to guide evidence-based post-ICU care.</a:t>
            </a:r>
          </a:p>
          <a:p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200 ICU survivors have received structured follow-up care. Health-related quality of life (SF-36) improved from a median score of 45 to 65 at 12 months, depression scores decreased from 22 to 15, and functional independence (Katz ADL) increased from 2 to 6. Readmissions reduced by ~20%, while tele-follow-ups saved patients ₹2,500–₹5,000 each and avoided hospital costs of ₹50000-1 lakh annually. Compliance with PICS discharge protocols reached 100%, supported by staff training and patient education initiatives. The model is sustainable, cost-effective, and scalable to other healthcare settings.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Initiated on December 2023- Ongoing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0839BF-5346-670F-BCF3-BB59414A471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3218" y="117649"/>
            <a:ext cx="6953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D88A10-4818-487C-507C-C2FDF4BE5297}"/>
              </a:ext>
            </a:extLst>
          </p:cNvPr>
          <p:cNvSpPr/>
          <p:nvPr/>
        </p:nvSpPr>
        <p:spPr>
          <a:xfrm>
            <a:off x="624325" y="1845014"/>
            <a:ext cx="2618789" cy="29547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Overview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778398-9630-C350-CF2D-97C1DB9D65FD}"/>
              </a:ext>
            </a:extLst>
          </p:cNvPr>
          <p:cNvSpPr/>
          <p:nvPr/>
        </p:nvSpPr>
        <p:spPr>
          <a:xfrm>
            <a:off x="624326" y="3355417"/>
            <a:ext cx="2618789" cy="29547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5D3EED-974F-5919-CA1B-449C27EDCF09}"/>
              </a:ext>
            </a:extLst>
          </p:cNvPr>
          <p:cNvSpPr/>
          <p:nvPr/>
        </p:nvSpPr>
        <p:spPr>
          <a:xfrm>
            <a:off x="624327" y="4769403"/>
            <a:ext cx="2618789" cy="29547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Outcomes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B9B76A-F637-E359-F5EA-E525CB4AC267}"/>
              </a:ext>
            </a:extLst>
          </p:cNvPr>
          <p:cNvSpPr/>
          <p:nvPr/>
        </p:nvSpPr>
        <p:spPr>
          <a:xfrm>
            <a:off x="624324" y="6035654"/>
            <a:ext cx="2618789" cy="29547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Implementation Period</a:t>
            </a:r>
          </a:p>
        </p:txBody>
      </p:sp>
    </p:spTree>
    <p:extLst>
      <p:ext uri="{BB962C8B-B14F-4D97-AF65-F5344CB8AC3E}">
        <p14:creationId xmlns:p14="http://schemas.microsoft.com/office/powerpoint/2010/main" val="2491246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A244DEFE-70CE-214D-2732-909DAFFBD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2E2EB769-1180-495F-858C-73B36FEC99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9758" y="273199"/>
            <a:ext cx="9808235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ctr">
              <a:buClr>
                <a:srgbClr val="275B9D"/>
              </a:buClr>
              <a:buSzPts val="2800"/>
            </a:pPr>
            <a: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NABH Digital Health Excellence Awards Submission –</a:t>
            </a:r>
            <a:b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</a:br>
            <a: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Detailed Slides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6E552A-6DB0-6A5C-7E63-A36441D20AEA}"/>
              </a:ext>
            </a:extLst>
          </p:cNvPr>
          <p:cNvSpPr txBox="1"/>
          <p:nvPr/>
        </p:nvSpPr>
        <p:spPr>
          <a:xfrm>
            <a:off x="446049" y="925551"/>
            <a:ext cx="11340790" cy="5736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Project Overview &amp; Strategic Objectives – Digital Health Excellence Initiative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Institutional PICS WhatsApp Group: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Real-time communication between ICU &amp; ward teams, Ensures continuity of care and unbiased plan execution.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Telemedicine &amp; Virtual Consultations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Follow-up calls &amp; video consults for remote monitoring, Early intervention to prevent readmissions.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Electronic Medical Records (EMR):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Structured PICS assessment templates, Progress tracking &amp; secure multidisciplinary access.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Cybersecurity Measures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Encrypted messaging for sensitive patient data, Restricted access &amp; secure cloud backup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Patient Education Tools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Awareness video in Malayalam + English subtitles, Digital PICS information cards for survivors &amp; families.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PICS Mobile Application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(Under Development): Symptom tracking &amp; rehabilitation reminders, Medication alerts &amp; secure patient–care team messaging.</a:t>
            </a:r>
          </a:p>
          <a:p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    Key Objectives: </a:t>
            </a:r>
          </a:p>
          <a:p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Identify &amp; address physical, cognitive, and psychological impairments in ICU survivors and their families (PICS &amp; PICS-F).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Ensure smooth care transition from ICU → ward → home/ rehabilitation.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Provide early assessment &amp; targeted interventions to prevent chronic disability.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Increase awareness of PICS among healthcare providers and the community.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Establish multidisciplinary follow-up care as a routine part of ICU recovery.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Leverage digital tools &amp; telemedicine to improve accessibility and continuity of care.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Generate research data to guide evidence-based post-ICU practices.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Improved recovery rates and quality of life in ICU survivors.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Reduced hospital readmissions through proactive monitoring and follow-up.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Better functional independence and psychological well-being.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Enhanced patient &amp; family satisfaction with recovery support.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Greater awareness and early recognition of PICS in clinical practice.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Data-driven insights for optimizing post-ICU rehabilitation strategies.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Scalable model for other institutions to adopt post-ICU care programs.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AC0AA-662F-2112-20F9-9B0629808F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3218" y="117649"/>
            <a:ext cx="6953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F56679-7575-6804-3011-593D14398A41}"/>
              </a:ext>
            </a:extLst>
          </p:cNvPr>
          <p:cNvSpPr/>
          <p:nvPr/>
        </p:nvSpPr>
        <p:spPr>
          <a:xfrm>
            <a:off x="695861" y="1340232"/>
            <a:ext cx="2618789" cy="295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Technology/ Innovation Used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DC7288-65EC-A493-FADC-3A5C801CB252}"/>
              </a:ext>
            </a:extLst>
          </p:cNvPr>
          <p:cNvSpPr/>
          <p:nvPr/>
        </p:nvSpPr>
        <p:spPr>
          <a:xfrm>
            <a:off x="695860" y="3281265"/>
            <a:ext cx="2618789" cy="29547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Primary Goals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BEE0CF-62F4-B6A1-3532-49BCF0846A66}"/>
              </a:ext>
            </a:extLst>
          </p:cNvPr>
          <p:cNvSpPr/>
          <p:nvPr/>
        </p:nvSpPr>
        <p:spPr>
          <a:xfrm>
            <a:off x="695860" y="4971661"/>
            <a:ext cx="2618789" cy="29547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Expected Benefits</a:t>
            </a:r>
          </a:p>
        </p:txBody>
      </p:sp>
    </p:spTree>
    <p:extLst>
      <p:ext uri="{BB962C8B-B14F-4D97-AF65-F5344CB8AC3E}">
        <p14:creationId xmlns:p14="http://schemas.microsoft.com/office/powerpoint/2010/main" val="502370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C7C0FB82-55FB-2109-2EFC-0C72F036E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41382178-12EC-341D-4B69-E2ED31302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9591" y="327647"/>
            <a:ext cx="909161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ctr">
              <a:buClr>
                <a:srgbClr val="275B9D"/>
              </a:buClr>
              <a:buSzPts val="2800"/>
            </a:pPr>
            <a: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NABH Digital Health Excellence Awards Submission</a:t>
            </a:r>
            <a:b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</a:br>
            <a: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 - Detailed Slides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1C11FD-465A-DB1B-E6F6-BB1D0263F5C0}"/>
              </a:ext>
            </a:extLst>
          </p:cNvPr>
          <p:cNvSpPr txBox="1"/>
          <p:nvPr/>
        </p:nvSpPr>
        <p:spPr>
          <a:xfrm>
            <a:off x="468351" y="1082352"/>
            <a:ext cx="11229277" cy="56035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Challenges, Outcomes, and Future Scalability</a:t>
            </a:r>
          </a:p>
          <a:p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awareness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among healthcare providers and patients about PICS.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Limited resources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post-ICU rehabilitation, including mental health support.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Resistance to change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integrating PICS follow-up into routine practice.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 gaps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between ICU, ward, and post-discharge care teams.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Socio-economic barriers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limiting patient follow-up and access to care.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management difficulties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tracking long-term patient outcomes.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Conducted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awareness campaigns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posters, videos, and training sessions.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Established a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multidisciplinary follow-up team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including physiotherapists, psychologists, and pharmacists.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Created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institutional protocols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making PICS rounds and follow-ups a standard of care.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Formed an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ICU–ward WhatsApp group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real-time communication and care planning.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Introduced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teleconsultations and home visits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reach patients with financial or mobility constraints.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Adopted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EMR-based tracking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structured assessments and long-term monitoring.</a:t>
            </a:r>
          </a:p>
          <a:p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Efficiency Gains: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Reduced follow-up delays through institutional WhatsApp group → Average time from ICU discharge to first follow-up reduced from ~4 weeks to 1 week, EMR-based PICS templates streamlined documentation, cutting assessment time by 30%.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Patient Care Improvements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200+ patients received structured PICS follow-up care (OPD, teleconsultations, home visits), Significant improvement in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HRQoL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(SF-36 median score: 45 → 65 in 12 months), Depression scores decreased (BDI median: 22 → 15) and functional independence improved (Katz ADL median: 2 → 6), Early recognition and intervention reduced avoidable readmissions by ~20%.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Cost Savings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Telemedicine follow-ups saved an estimated ₹2,500–₹5,000 per patient in travel and lost wages, Reduced readmissions led to estimated hospital cost avoidance of ₹50000-1 lakh annually.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Compliance &amp; Standardization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100% of ICU discharges now receive a PICS card and follow-up plan, Multidisciplinary rounds and EMR documentation compliance improved from 60% to 95%. Awareness coverage: posters installed in 5+ high-traffic clinical areas; video reaches ~500+ viewers/month., etc.]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3355" indent="-173355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5B005D-BBA9-F3FE-A687-DD2DE3F5CA3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01844" y="172097"/>
            <a:ext cx="6953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C76C7D3-63E8-A4E8-1BBE-4680106EE923}"/>
              </a:ext>
            </a:extLst>
          </p:cNvPr>
          <p:cNvSpPr/>
          <p:nvPr/>
        </p:nvSpPr>
        <p:spPr>
          <a:xfrm>
            <a:off x="727787" y="1368222"/>
            <a:ext cx="2618789" cy="29547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Challenges Faced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621992-31E6-F515-4226-F1699E948633}"/>
              </a:ext>
            </a:extLst>
          </p:cNvPr>
          <p:cNvSpPr/>
          <p:nvPr/>
        </p:nvSpPr>
        <p:spPr>
          <a:xfrm>
            <a:off x="727787" y="2990456"/>
            <a:ext cx="2618790" cy="29547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They Were Overcome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B83155-92A6-FD26-3764-4337A14A8416}"/>
              </a:ext>
            </a:extLst>
          </p:cNvPr>
          <p:cNvSpPr/>
          <p:nvPr/>
        </p:nvSpPr>
        <p:spPr>
          <a:xfrm>
            <a:off x="727787" y="4612690"/>
            <a:ext cx="2618790" cy="29547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 &amp; Measurable Outcomes</a:t>
            </a:r>
          </a:p>
        </p:txBody>
      </p:sp>
    </p:spTree>
    <p:extLst>
      <p:ext uri="{BB962C8B-B14F-4D97-AF65-F5344CB8AC3E}">
        <p14:creationId xmlns:p14="http://schemas.microsoft.com/office/powerpoint/2010/main" val="309081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481436A9-3EB6-E76D-8385-3FD230ADA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D92AAE73-C24A-C8AE-A9BA-5698CF3B57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6336" y="327647"/>
            <a:ext cx="9584784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ctr">
              <a:buClr>
                <a:srgbClr val="275B9D"/>
              </a:buClr>
              <a:buSzPts val="2800"/>
            </a:pPr>
            <a: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NABH Digital Health Excellence Awards Submission</a:t>
            </a:r>
            <a:b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</a:br>
            <a: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 - Detailed Slides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43322-919A-BDF2-EDF4-34DD22FEA615}"/>
              </a:ext>
            </a:extLst>
          </p:cNvPr>
          <p:cNvSpPr txBox="1"/>
          <p:nvPr/>
        </p:nvSpPr>
        <p:spPr>
          <a:xfrm>
            <a:off x="468351" y="1229360"/>
            <a:ext cx="11229277" cy="53009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Challenges, Outcomes, and Future Scalability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Sustainability &amp; Scalability: </a:t>
            </a:r>
          </a:p>
          <a:p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Integrated into routine ICU discharge protocols, making follow-up care standard practice.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Multidisciplinary team uses existing staff (physiotherapists, psychologists, pharmacists) to minimize extra manpower needs.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Low-cost digital tools (WhatsApp, teleconsultations, EMR templates) keep operational expenses minimal.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Ongoing staff training, patient awareness campaigns, and integration into hospital quality frameworks ensure continued support.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Upcoming PICS mobile app will automate follow-ups, symptom tracking, and reminders, reducing manual workload.</a:t>
            </a:r>
          </a:p>
          <a:p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Flexible structure adaptable to all hospital settings—from tertiary care to smaller district hospitals.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Follow-up schedules, team size, and technology use can be tailored to available resources.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Telemedicine and digital engagement tools enable expansion beyond geographic boundaries.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Standardized EMR templates, educational materials, and training modules support rapid, consistent adoption.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Multi-center data collection can drive large-scale research, attract funding, and inform policy for nationwide post-ICU care.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3355" indent="-173355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36926-489B-11B9-E627-20A0B88653A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01844" y="172097"/>
            <a:ext cx="6953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252369-E739-4541-4C8A-B4B619FD4314}"/>
              </a:ext>
            </a:extLst>
          </p:cNvPr>
          <p:cNvSpPr/>
          <p:nvPr/>
        </p:nvSpPr>
        <p:spPr>
          <a:xfrm>
            <a:off x="699798" y="2118050"/>
            <a:ext cx="2024742" cy="36389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Sustainability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628847-6C3E-FC84-FB87-9BFA31EABCBC}"/>
              </a:ext>
            </a:extLst>
          </p:cNvPr>
          <p:cNvSpPr/>
          <p:nvPr/>
        </p:nvSpPr>
        <p:spPr>
          <a:xfrm>
            <a:off x="699798" y="3806891"/>
            <a:ext cx="2024742" cy="363894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Scalability</a:t>
            </a:r>
          </a:p>
        </p:txBody>
      </p:sp>
    </p:spTree>
    <p:extLst>
      <p:ext uri="{BB962C8B-B14F-4D97-AF65-F5344CB8AC3E}">
        <p14:creationId xmlns:p14="http://schemas.microsoft.com/office/powerpoint/2010/main" val="3269881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D49554E7-F406-BF3C-9DA8-165D638BA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DF77DFA2-E741-03C8-5D58-A771A0DCE7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2773" y="273199"/>
            <a:ext cx="9312676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ctr">
              <a:buClr>
                <a:srgbClr val="275B9D"/>
              </a:buClr>
              <a:buSzPts val="2800"/>
            </a:pPr>
            <a: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NABH Digital Health Excellence Awards Submission</a:t>
            </a:r>
            <a:b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</a:br>
            <a: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 - Detailed Slides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B50BB-BA06-F379-28AA-C0B4C5D3814A}"/>
              </a:ext>
            </a:extLst>
          </p:cNvPr>
          <p:cNvSpPr txBox="1"/>
          <p:nvPr/>
        </p:nvSpPr>
        <p:spPr>
          <a:xfrm>
            <a:off x="223935" y="1217247"/>
            <a:ext cx="11765901" cy="55231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IN" sz="1200" b="1" dirty="0"/>
              <a:t>Feedback, Evidence &amp; Acknowledgements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Screenshots or Photos or Videos of the Initiative in Action: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Detailed Project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https://docs.google.com/presentation/d/1_BBdi7yTHf3iNpXSdKSEuY9-wkYV1hvi/edit?usp=sharing&amp;ouid=102844675638665587240&amp;rtpof=true&amp;sd=true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75E715-9BBC-17B3-BC61-5CEF3DA955D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3218" y="117649"/>
            <a:ext cx="6953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1306A6-D7E4-8B72-0663-1D4C8C9AB5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24" y="1863919"/>
            <a:ext cx="892943" cy="1966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58DD1F-66C2-AC83-3A2D-E1D6E6758F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30" y="1870991"/>
            <a:ext cx="892944" cy="1966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6EBA50-CE40-7AB9-8F0F-5CDFC442A3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18" y="1857804"/>
            <a:ext cx="901223" cy="1966852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C0129452-4164-B706-CDA8-FB92B1E2D3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28" y="1854810"/>
            <a:ext cx="1475139" cy="196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5704F68F-A486-BD52-C2F2-2248DC52C8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17" y="1846569"/>
            <a:ext cx="2671774" cy="1966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76D02-B5D1-0167-207E-5DC234DB6CA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43" y="1854811"/>
            <a:ext cx="945010" cy="19668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6C9201-306D-07E4-D57A-D8E2AEBA96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1852" y="1854813"/>
            <a:ext cx="945011" cy="1966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E907A9-445D-D533-26BE-2E3656B180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9912" y="1877037"/>
            <a:ext cx="892943" cy="1992619"/>
          </a:xfrm>
          <a:prstGeom prst="rect">
            <a:avLst/>
          </a:prstGeom>
        </p:spPr>
      </p:pic>
      <p:pic>
        <p:nvPicPr>
          <p:cNvPr id="4" name="WhatsApp Video 2025-08-10 at 11.21.05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14523" y="3813421"/>
            <a:ext cx="3725028" cy="2909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303458" y="2550144"/>
            <a:ext cx="765966" cy="1813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 rot="2616828">
            <a:off x="1404368" y="2444770"/>
            <a:ext cx="589468" cy="967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/>
          <p:cNvSpPr/>
          <p:nvPr/>
        </p:nvSpPr>
        <p:spPr>
          <a:xfrm>
            <a:off x="2157195" y="2588473"/>
            <a:ext cx="765966" cy="1855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 18"/>
          <p:cNvSpPr/>
          <p:nvPr/>
        </p:nvSpPr>
        <p:spPr>
          <a:xfrm>
            <a:off x="3465429" y="2905330"/>
            <a:ext cx="225622" cy="693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4648979" y="3055103"/>
            <a:ext cx="139211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 20"/>
          <p:cNvSpPr/>
          <p:nvPr/>
        </p:nvSpPr>
        <p:spPr>
          <a:xfrm>
            <a:off x="6737552" y="2354482"/>
            <a:ext cx="119561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6" name="AQPXDJyQu3V6GwxxPpTqpMlyavvnoW5t12V1E3xghd5ONEDudVho588J5NXeBU_QsDgaCRaE8jBvYjG9Is5_ceR7">
            <a:hlinkClick r:id="" action="ppaction://media"/>
            <a:extLst>
              <a:ext uri="{FF2B5EF4-FFF2-40B4-BE49-F238E27FC236}">
                <a16:creationId xmlns:a16="http://schemas.microsoft.com/office/drawing/2014/main" id="{D2CAB065-ABBF-136F-1667-D0E328AEE1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66348" y="3860295"/>
            <a:ext cx="3950730" cy="28017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C16B5A-7E52-B0C5-4D5B-C82DC40CFF6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95150" y="1854810"/>
            <a:ext cx="1807526" cy="20054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033F8D-26F4-D9DD-B1C1-41F6D3A1DDE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5698" y="3844938"/>
            <a:ext cx="3807062" cy="28812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233E60-A21A-5257-2696-C779AE14485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6952" y="4348043"/>
            <a:ext cx="786452" cy="2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63"/>
    </mc:Choice>
    <mc:Fallback xmlns="">
      <p:transition spd="slow" advTm="325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1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D49554E7-F406-BF3C-9DA8-165D638BA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DF77DFA2-E741-03C8-5D58-A771A0DCE7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2773" y="273199"/>
            <a:ext cx="9312676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ctr">
              <a:buClr>
                <a:srgbClr val="275B9D"/>
              </a:buClr>
              <a:buSzPts val="2800"/>
            </a:pPr>
            <a: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NABH Digital Health Excellence Awards Submission</a:t>
            </a:r>
            <a:b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</a:br>
            <a:r>
              <a:rPr lang="en-US" sz="24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 - Detailed Slides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B50BB-BA06-F379-28AA-C0B4C5D3814A}"/>
              </a:ext>
            </a:extLst>
          </p:cNvPr>
          <p:cNvSpPr txBox="1"/>
          <p:nvPr/>
        </p:nvSpPr>
        <p:spPr>
          <a:xfrm>
            <a:off x="401216" y="1217247"/>
            <a:ext cx="11336694" cy="53675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IN" sz="1200" b="1" dirty="0"/>
              <a:t>Feedback, Evidence &amp; Acknowledgements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Advantage of NABH Accreditation: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Key NABH standards that influenced this innovation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             – Assessment &amp; Continuity of Care: Focuses on individualized care planning. The digital platform enabled personalized PICS risk assessments, rehabilitation plans, and ongoing virtual support post-discharge.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             – Continuity of Care: Emphasizes the need for coordinated care during transitions, especially at discharge. This prompted the integration of digital tools to ensure timely follow-up and structured monitoring of ICU survivors at risk for PICS.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             – Patient Education and Involvement: Encouraged the development of patient-facing digital interfaces to educate patients and families about PICS, self-care, and when to seek help.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             – Use of Information Management Systems: This standard inspired the use of electronic documentation, dashboards, and automated alerts to track patient progress and support clinical decisions related to PICS.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             – Monitoring Quality Indicators: Facilitated the inclusion of data analytics to measure post-ICU outcomes, readmission rates, and effectiveness of interventions, supporting quality improvement initiatives.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By aligning with these NABH standards, the digital PICS platform ensured compliance, enhanced patient safety, and bridged critical gaps in post-ICU care, ultimately supporting a culture of continuous quality improvement.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75E715-9BBC-17B3-BC61-5CEF3DA955D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3218" y="117649"/>
            <a:ext cx="6953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DE74FC-1D41-7584-3548-28C5BEDAA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310" y="1530220"/>
            <a:ext cx="1123113" cy="21375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E2C20-AA57-6C4D-0843-E69FD936A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937" y="1530220"/>
            <a:ext cx="1170446" cy="21375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C548C7-B134-8966-182D-7456960C2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530220"/>
            <a:ext cx="1173278" cy="21375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C9C373-0FED-0662-1053-E5A842EFA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895" y="1530220"/>
            <a:ext cx="1151071" cy="21375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5BA5A4-75B9-E33E-F1DB-B92D3DEAA56F}"/>
              </a:ext>
            </a:extLst>
          </p:cNvPr>
          <p:cNvSpPr/>
          <p:nvPr/>
        </p:nvSpPr>
        <p:spPr>
          <a:xfrm>
            <a:off x="653143" y="2323323"/>
            <a:ext cx="1707502" cy="3825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PICS App Prototype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980FAF9-456C-03F9-580E-0DCB555A727D}"/>
              </a:ext>
            </a:extLst>
          </p:cNvPr>
          <p:cNvSpPr/>
          <p:nvPr/>
        </p:nvSpPr>
        <p:spPr>
          <a:xfrm>
            <a:off x="2463282" y="2514600"/>
            <a:ext cx="606489" cy="7931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C22D50F-CD7A-385A-5CC4-ACBB3A9DB9CA}"/>
              </a:ext>
            </a:extLst>
          </p:cNvPr>
          <p:cNvSpPr/>
          <p:nvPr/>
        </p:nvSpPr>
        <p:spPr>
          <a:xfrm>
            <a:off x="653143" y="3993501"/>
            <a:ext cx="494522" cy="214605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AAC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68FD47-13EC-E716-3A9A-164CF50D853F}"/>
              </a:ext>
            </a:extLst>
          </p:cNvPr>
          <p:cNvSpPr/>
          <p:nvPr/>
        </p:nvSpPr>
        <p:spPr>
          <a:xfrm>
            <a:off x="653143" y="4388249"/>
            <a:ext cx="494522" cy="214605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E81BFB4-D14F-BD99-6445-B12430F3FF63}"/>
              </a:ext>
            </a:extLst>
          </p:cNvPr>
          <p:cNvSpPr/>
          <p:nvPr/>
        </p:nvSpPr>
        <p:spPr>
          <a:xfrm>
            <a:off x="653143" y="4720545"/>
            <a:ext cx="494522" cy="21460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B2ED040-F119-6E77-DEA5-739CB51CC2AA}"/>
              </a:ext>
            </a:extLst>
          </p:cNvPr>
          <p:cNvSpPr/>
          <p:nvPr/>
        </p:nvSpPr>
        <p:spPr>
          <a:xfrm>
            <a:off x="653143" y="5105771"/>
            <a:ext cx="494522" cy="21460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8F25F6F-D7EE-7FD9-FABB-4DD2E3448BAB}"/>
              </a:ext>
            </a:extLst>
          </p:cNvPr>
          <p:cNvSpPr/>
          <p:nvPr/>
        </p:nvSpPr>
        <p:spPr>
          <a:xfrm>
            <a:off x="653143" y="5460059"/>
            <a:ext cx="494522" cy="214605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PSQ</a:t>
            </a:r>
          </a:p>
        </p:txBody>
      </p:sp>
    </p:spTree>
    <p:extLst>
      <p:ext uri="{BB962C8B-B14F-4D97-AF65-F5344CB8AC3E}">
        <p14:creationId xmlns:p14="http://schemas.microsoft.com/office/powerpoint/2010/main" val="2430649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</TotalTime>
  <Words>2156</Words>
  <Application>Microsoft Office PowerPoint</Application>
  <PresentationFormat>Widescreen</PresentationFormat>
  <Paragraphs>353</Paragraphs>
  <Slides>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Transforming ICU recovery; our journey in post intensive care syndrome awareness, intervention and research </vt:lpstr>
      <vt:lpstr>NABH Digital Health Excellence Awards Submission – Detailed Slides</vt:lpstr>
      <vt:lpstr>NABH Digital Health Excellence Awards Submission – Detailed Slides</vt:lpstr>
      <vt:lpstr>NABH Digital Health Excellence Awards Submission  - Detailed Slides</vt:lpstr>
      <vt:lpstr>NABH Digital Health Excellence Awards Submission  - Detailed Slides</vt:lpstr>
      <vt:lpstr>NABH Digital Health Excellence Awards Submission  - Detailed Slides</vt:lpstr>
      <vt:lpstr>NABH Digital Health Excellence Awards Submission  - Detailed Slides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Rekha Koita</dc:creator>
  <cp:lastModifiedBy>Mr.Avinash Pandey</cp:lastModifiedBy>
  <cp:revision>308</cp:revision>
  <dcterms:created xsi:type="dcterms:W3CDTF">2021-01-31T17:17:00Z</dcterms:created>
  <dcterms:modified xsi:type="dcterms:W3CDTF">2025-12-10T09:39:56Z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FD010EA4BAEC445BB963DDAD26096FBF_12</vt:lpwstr>
  </property>
  <property fmtid="{D5CDD505-2E9C-101B-9397-08002B2CF9AE}" pid="3" name="KSOProductBuildVer">
    <vt:lpwstr>1033-12.2.0.21179</vt:lpwstr>
  </property>
</Properties>
</file>