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3">
  <p:sldMasterIdLst>
    <p:sldMasterId id="2147483648" r:id="rId1"/>
  </p:sldMasterIdLst>
  <p:notesMasterIdLst>
    <p:notesMasterId r:id="rId3"/>
  </p:notesMasterIdLst>
  <p:sldIdLst>
    <p:sldId id="15001773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2" pos="368" userDrawn="1">
          <p15:clr>
            <a:srgbClr val="9AA0A6"/>
          </p15:clr>
        </p15:guide>
        <p15:guide id="3" pos="3449" userDrawn="1">
          <p15:clr>
            <a:srgbClr val="9AA0A6"/>
          </p15:clr>
        </p15:guide>
        <p15:guide id="4" orient="horz" pos="2472" userDrawn="1">
          <p15:clr>
            <a:srgbClr val="9AA0A6"/>
          </p15:clr>
        </p15:guide>
        <p15:guide id="5" pos="3573" userDrawn="1">
          <p15:clr>
            <a:srgbClr val="9AA0A6"/>
          </p15:clr>
        </p15:guide>
        <p15:guide id="7" pos="6509" userDrawn="1">
          <p15:clr>
            <a:srgbClr val="9AA0A6"/>
          </p15:clr>
        </p15:guide>
        <p15:guide id="9" pos="3965" userDrawn="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7070"/>
    <a:srgbClr val="002060"/>
    <a:srgbClr val="1F386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7840"/>
  </p:normalViewPr>
  <p:slideViewPr>
    <p:cSldViewPr snapToGrid="0" showGuides="1">
      <p:cViewPr varScale="1">
        <p:scale>
          <a:sx n="63" d="100"/>
          <a:sy n="63" d="100"/>
        </p:scale>
        <p:origin x="804" y="56"/>
      </p:cViewPr>
      <p:guideLst>
        <p:guide pos="368"/>
        <p:guide pos="3449"/>
        <p:guide orient="horz" pos="2472"/>
        <p:guide pos="3573"/>
        <p:guide pos="6509"/>
        <p:guide pos="39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>
          <a:extLst>
            <a:ext uri="{FF2B5EF4-FFF2-40B4-BE49-F238E27FC236}">
              <a16:creationId xmlns:a16="http://schemas.microsoft.com/office/drawing/2014/main" id="{077DB448-694B-13DF-4B49-46A066180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>
            <a:extLst>
              <a:ext uri="{FF2B5EF4-FFF2-40B4-BE49-F238E27FC236}">
                <a16:creationId xmlns:a16="http://schemas.microsoft.com/office/drawing/2014/main" id="{43769954-50B8-7222-6A18-AF12F3E899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Speaker notes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n-US" dirty="0"/>
              <a:t>XXXXX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9" name="Google Shape;99;p2:notes">
            <a:extLst>
              <a:ext uri="{FF2B5EF4-FFF2-40B4-BE49-F238E27FC236}">
                <a16:creationId xmlns:a16="http://schemas.microsoft.com/office/drawing/2014/main" id="{221635A6-7EFC-A939-4CFC-80AF97E09D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2564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ome - NABH">
            <a:extLst>
              <a:ext uri="{FF2B5EF4-FFF2-40B4-BE49-F238E27FC236}">
                <a16:creationId xmlns:a16="http://schemas.microsoft.com/office/drawing/2014/main" id="{E7585185-514F-3152-E351-9149FD97630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9" y="138355"/>
            <a:ext cx="725431" cy="674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>
          <a:extLst>
            <a:ext uri="{FF2B5EF4-FFF2-40B4-BE49-F238E27FC236}">
              <a16:creationId xmlns:a16="http://schemas.microsoft.com/office/drawing/2014/main" id="{884DEE16-B826-C56F-E2F6-553F2A9E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D6D61088-4EA1-7E27-6BFA-E6ECA10BA9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454" y="207602"/>
            <a:ext cx="11820600" cy="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buClr>
                <a:srgbClr val="275B9D"/>
              </a:buClr>
              <a:buSzPts val="2800"/>
            </a:pPr>
            <a:r>
              <a:rPr lang="en-US" sz="2400" b="1" dirty="0">
                <a:solidFill>
                  <a:srgbClr val="1F3864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/>
              </a:rPr>
              <a:t>Digital Transformation in Dr Anil Kulkarni Eye Hospital, Miraj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51A10A2-A6E8-3BFF-24F3-27D6093314E4}"/>
              </a:ext>
            </a:extLst>
          </p:cNvPr>
          <p:cNvGrpSpPr/>
          <p:nvPr/>
        </p:nvGrpSpPr>
        <p:grpSpPr>
          <a:xfrm>
            <a:off x="257502" y="876947"/>
            <a:ext cx="11863378" cy="5860184"/>
            <a:chOff x="-200617" y="827312"/>
            <a:chExt cx="12370653" cy="6315703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CBCC6AE-B457-97DB-0C8D-BD36FC3F34EE}"/>
                </a:ext>
              </a:extLst>
            </p:cNvPr>
            <p:cNvSpPr txBox="1"/>
            <p:nvPr/>
          </p:nvSpPr>
          <p:spPr>
            <a:xfrm>
              <a:off x="-200616" y="827313"/>
              <a:ext cx="3983877" cy="215983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About the Organization</a:t>
              </a: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Hospital Name: </a:t>
              </a:r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Dr. Anil Kulkarni Eye Hospital</a:t>
              </a:r>
              <a:endParaRPr lang="en-US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NABH Accreditation/Certification Number: </a:t>
              </a:r>
              <a:r>
                <a:rPr lang="en-US" sz="1200" b="1" dirty="0">
                  <a:solidFill>
                    <a:srgbClr val="0070C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ECO-2019-0040</a:t>
              </a: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Address: 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2/21, Hiremath Plots, Near </a:t>
              </a:r>
              <a:r>
                <a:rPr lang="en-US" sz="12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Vantamure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Corner, Miraj, Sangli- 416410, Maharashtra</a:t>
              </a: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Name: Dr Deepti Kulkarni    </a:t>
              </a:r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Designation: Consultant – </a:t>
              </a:r>
              <a:r>
                <a:rPr lang="en-US" sz="12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Vitreo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 Retinal Surgeon </a:t>
              </a:r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Email: deepti.ameya@gmail.com </a:t>
              </a:r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lvl="0">
                <a:buSzPts val="1200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• Mobile Number: 9096658903</a:t>
              </a:r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F21ED4-A9D9-F3BD-C16E-13A1416D17CA}"/>
                </a:ext>
              </a:extLst>
            </p:cNvPr>
            <p:cNvSpPr txBox="1"/>
            <p:nvPr/>
          </p:nvSpPr>
          <p:spPr>
            <a:xfrm>
              <a:off x="3876418" y="838200"/>
              <a:ext cx="4267733" cy="63048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Digital Tool / Solution Implemented</a:t>
              </a:r>
              <a:endPara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171450" indent="-171450">
                <a:buSzPts val="1200"/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HMS/EMR – EHNOTE &amp; Patient Care application </a:t>
              </a:r>
            </a:p>
            <a:p>
              <a:pPr marL="171450" lvl="0" indent="-171450">
                <a:buSzPts val="1200"/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Social Media - For Patient Awareness &amp; Education</a:t>
              </a:r>
            </a:p>
            <a:p>
              <a:pPr marL="171450" lvl="0" indent="-171450">
                <a:buSzPts val="1200"/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Google Workspace for Administration</a:t>
              </a:r>
            </a:p>
            <a:p>
              <a:pPr marL="171450" lvl="0" indent="-171450">
                <a:buSzPts val="1200"/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Calibri"/>
                </a:rPr>
                <a:t>The digital tool is in-house</a:t>
              </a:r>
            </a:p>
            <a:p>
              <a:r>
                <a:rPr lang="en-US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Key Features –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Centralised Patient Record Management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Integrated OPD &amp; IPD Workflows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Document Control &amp; Audit Trail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Patient Safety Tracking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KPI &amp; Performance Reporting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Audit &amp; NABH Compliance Support</a:t>
              </a:r>
            </a:p>
            <a:p>
              <a:r>
                <a: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Digital Implementation Highlight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 progress since the past year through phased deployment, starting with pilot departments (OPD, Inventory, OT)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 32 staff members from OPD, IPD, Pharmacy, Optometry, Billing, Nursing, and Administration were trained through structured hands-on sessions.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project was led by the Digital Transformation Steering Committee, with support from the IT team, Clinical Champions, and Departmental Coordinators.</a:t>
              </a: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Digital Impact</a:t>
              </a:r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Operational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Faster discharge, improved documentation, and reduced manual errors.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Quality &amp; Safety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Fewer medication errors, better traceability, and audit readiness.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Recognition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Acknowledged for effective digital adoption and teamwork.</a:t>
              </a:r>
            </a:p>
            <a:p>
              <a:pPr marL="173355" indent="-173355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NABH Support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: Strengthened IMS, data integrity, and compliance with digital health standards.</a:t>
              </a:r>
            </a:p>
            <a:p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</a:t>
              </a: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FF21AAE-470D-6707-9956-0A7E7003F450}"/>
                </a:ext>
              </a:extLst>
            </p:cNvPr>
            <p:cNvSpPr txBox="1"/>
            <p:nvPr/>
          </p:nvSpPr>
          <p:spPr>
            <a:xfrm>
              <a:off x="8076566" y="827312"/>
              <a:ext cx="4093470" cy="371197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Challenges - </a:t>
              </a:r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r>
                <a:rPr lang="en-US" sz="1200" b="1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1. Resistance to Change </a:t>
              </a:r>
              <a:r>
                <a:rPr lang="en-US" sz="1200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 Initial resistance from staff and clinicians was observed due to discomfort with shifting away from familiar manual routines.</a:t>
              </a:r>
            </a:p>
            <a:p>
              <a:r>
                <a:rPr lang="en-US" sz="1200" b="1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2. Departmental Integration Gaps</a:t>
              </a:r>
              <a:r>
                <a:rPr lang="en-US" sz="1200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- Lack of inter-departmental coordination in the early phases led to disconnected workflows and delays in day-to-day activities.</a:t>
              </a:r>
            </a:p>
            <a:p>
              <a:r>
                <a:rPr lang="en-US" sz="1200" b="1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3. Training Needs</a:t>
              </a:r>
              <a:r>
                <a:rPr lang="en-US" sz="1200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- The introduction of new systems revealed a gap in hands-on training, leading to inconsistent usage and uncertainty in operations. </a:t>
              </a:r>
            </a:p>
            <a:p>
              <a:r>
                <a:rPr lang="en-US" sz="1200" b="1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4. Lack of IT Literacy Among Staff</a:t>
              </a:r>
              <a:r>
                <a:rPr lang="en-US" sz="1200" dirty="0">
                  <a:highlight>
                    <a:srgbClr val="FFFFFF"/>
                  </a:highligh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- The transition to digital systems highlighted a significant gap in basic IT, affecting initial adoption and system confidence.</a:t>
              </a:r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Enablers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–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Strong management support, active involvement of clinical and IT teams, structured training programs, and phased implementation ensured smooth digital adoption and staff acceptance.</a:t>
              </a: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F826AAA-4F6A-75FB-A37F-7D94524BF87D}"/>
                </a:ext>
              </a:extLst>
            </p:cNvPr>
            <p:cNvSpPr txBox="1"/>
            <p:nvPr/>
          </p:nvSpPr>
          <p:spPr>
            <a:xfrm>
              <a:off x="8086040" y="4611358"/>
              <a:ext cx="4083996" cy="253165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Lessons Learned / Replicability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1. Early stakeholder involvement and clear communication are crucial for smooth adoption.</a:t>
              </a: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2. Hands-on training and continuous user support significantly improves digital compliance.</a:t>
              </a: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3. Phased rollout helps identify gaps and refine processes without disrupting existing systems in patient care.</a:t>
              </a:r>
            </a:p>
            <a:p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 Other Hospitals:</a:t>
              </a: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Begin with process mapping, select scalable digital tools, ensure top management backing, and focus on change management to achieve sustainable transformation.</a:t>
              </a: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D9E228A-C50A-ECA9-AD63-13989D905A65}"/>
                </a:ext>
              </a:extLst>
            </p:cNvPr>
            <p:cNvSpPr txBox="1"/>
            <p:nvPr/>
          </p:nvSpPr>
          <p:spPr>
            <a:xfrm>
              <a:off x="-200617" y="3065178"/>
              <a:ext cx="3983877" cy="407783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noAutofit/>
            </a:bodyPr>
            <a:lstStyle/>
            <a:p>
              <a:r>
                <a:rPr lang="en-US" sz="16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Problem Statement / Digital Challenge</a:t>
              </a:r>
              <a:endPara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hospital struggled with accuracy and accessibility of patient and operational data due to fragmented manual processes.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Delays in clinical documentation, discharge summaries, billing, and departmental coordination result in inefficiencies, duplicate efforts, and potential errors.</a:t>
              </a:r>
            </a:p>
            <a:p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 </a:t>
              </a:r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digital intervention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was vital for </a:t>
              </a:r>
              <a:r>
                <a:rPr lang="en-US" sz="12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optimising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workflows and enhancing real-time data availability.</a:t>
              </a:r>
            </a:p>
            <a:p>
              <a:endPara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Stakeholders Most Affected</a:t>
              </a: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Nursing Staff: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Staff struggled with manually maintaining patient records, medications, and care plans.</a:t>
              </a: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Administrative Team: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Faced delays in billing, report generation, and data consolidation for audits.</a:t>
              </a: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Patients: 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Experienced longer wait times and inconsistent communication due to poor information flow.</a:t>
              </a:r>
            </a:p>
            <a:p>
              <a:r>
                <a:rPr lang="en-US" sz="12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Doctors:</a:t>
              </a:r>
              <a:r>
                <a:rPr lang="en-US" sz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Spent additional time verifying incomplete or inaccurate patient data.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</p:grpSp>
      <p:pic>
        <p:nvPicPr>
          <p:cNvPr id="8" name="Google Shape;21;p1" title="AKEH Logo.png">
            <a:extLst>
              <a:ext uri="{FF2B5EF4-FFF2-40B4-BE49-F238E27FC236}">
                <a16:creationId xmlns:a16="http://schemas.microsoft.com/office/drawing/2014/main" id="{32B41DAE-8FEF-A601-2BB9-4D54E61404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90800" y="61400"/>
            <a:ext cx="762375" cy="762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2666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623</Words>
  <Application>Microsoft Office PowerPoint</Application>
  <PresentationFormat>Widescreen</PresentationFormat>
  <Paragraphs>99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Digital Transformation in Dr Anil Kulkarni Eye Hospital, Miraj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Rekha Koita</dc:creator>
  <cp:lastModifiedBy>Mr.Avinash Pandey</cp:lastModifiedBy>
  <cp:revision>207</cp:revision>
  <dcterms:created xsi:type="dcterms:W3CDTF">2021-01-31T17:17:00Z</dcterms:created>
  <dcterms:modified xsi:type="dcterms:W3CDTF">2025-12-10T09:44:25Z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1033-12.2.0.21179</vt:lpwstr>
  </property>
</Properties>
</file>