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 bookmarkIdSeed="3">
  <p:sldMasterIdLst>
    <p:sldMasterId id="2147483648" r:id="rId1"/>
  </p:sldMasterIdLst>
  <p:notesMasterIdLst>
    <p:notesMasterId r:id="rId3"/>
  </p:notesMasterIdLst>
  <p:sldIdLst>
    <p:sldId id="15001773" r:id="rId2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defaultTextStyle>
  <p:extLst>
    <p:ext uri="{EFAFB233-063F-42B5-8137-9DF3F51BA10A}">
      <p15:sldGuideLst xmlns:p15="http://schemas.microsoft.com/office/powerpoint/2012/main">
        <p15:guide id="2" pos="368" userDrawn="1">
          <p15:clr>
            <a:srgbClr val="9AA0A6"/>
          </p15:clr>
        </p15:guide>
        <p15:guide id="3" pos="3449" userDrawn="1">
          <p15:clr>
            <a:srgbClr val="9AA0A6"/>
          </p15:clr>
        </p15:guide>
        <p15:guide id="4" orient="horz" pos="2472" userDrawn="1">
          <p15:clr>
            <a:srgbClr val="9AA0A6"/>
          </p15:clr>
        </p15:guide>
        <p15:guide id="5" pos="3573" userDrawn="1">
          <p15:clr>
            <a:srgbClr val="9AA0A6"/>
          </p15:clr>
        </p15:guide>
        <p15:guide id="7" pos="6509" userDrawn="1">
          <p15:clr>
            <a:srgbClr val="9AA0A6"/>
          </p15:clr>
        </p15:guide>
        <p15:guide id="9" pos="3965" userDrawn="1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57070"/>
    <a:srgbClr val="002060"/>
    <a:srgbClr val="1F3864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914"/>
    <p:restoredTop sz="97840"/>
  </p:normalViewPr>
  <p:slideViewPr>
    <p:cSldViewPr snapToGrid="0" showGuides="1">
      <p:cViewPr varScale="1">
        <p:scale>
          <a:sx n="63" d="100"/>
          <a:sy n="63" d="100"/>
        </p:scale>
        <p:origin x="1160" y="56"/>
      </p:cViewPr>
      <p:guideLst>
        <p:guide pos="368"/>
        <p:guide pos="3449"/>
        <p:guide orient="horz" pos="2472"/>
        <p:guide pos="3573"/>
        <p:guide pos="6509"/>
        <p:guide pos="396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●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○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■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●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○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■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●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○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■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US" dirty="0"/>
              <a:t>Speaker notes</a:t>
            </a: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lang="en-US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US" dirty="0"/>
              <a:t>XXXXX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None/>
              <a:defRPr/>
            </a:pPr>
            <a:r>
              <a:rPr lang="en-US" dirty="0"/>
              <a:t>XXXXX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None/>
              <a:defRPr/>
            </a:pPr>
            <a:r>
              <a:rPr lang="en-US" dirty="0"/>
              <a:t>XXXXX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None/>
              <a:defRPr/>
            </a:pPr>
            <a:r>
              <a:rPr lang="en-US" dirty="0"/>
              <a:t>XXXXX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None/>
              <a:defRPr/>
            </a:pPr>
            <a:r>
              <a:rPr lang="en-US" dirty="0"/>
              <a:t>XXXXX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None/>
              <a:defRPr/>
            </a:pPr>
            <a:r>
              <a:rPr lang="en-US" dirty="0"/>
              <a:t>XXXXX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None/>
              <a:defRPr/>
            </a:pPr>
            <a:r>
              <a:rPr lang="en-US" dirty="0"/>
              <a:t>XXXXX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None/>
              <a:defRPr/>
            </a:pPr>
            <a:r>
              <a:rPr lang="en-US" dirty="0"/>
              <a:t>XXXXX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None/>
              <a:defRPr/>
            </a:pPr>
            <a:r>
              <a:rPr lang="en-US" dirty="0"/>
              <a:t>XXXXX</a:t>
            </a: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lang="en-US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99" name="Google Shape;9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Title and Conten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ome - NABH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219" y="138355"/>
            <a:ext cx="725431" cy="6749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"/>
          <p:cNvSpPr txBox="1">
            <a:spLocks noGrp="1"/>
          </p:cNvSpPr>
          <p:nvPr>
            <p:ph type="title"/>
          </p:nvPr>
        </p:nvSpPr>
        <p:spPr>
          <a:xfrm>
            <a:off x="457198" y="327647"/>
            <a:ext cx="11328707" cy="54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algn="ctr">
              <a:buClr>
                <a:srgbClr val="275B9D"/>
              </a:buClr>
              <a:buSzPts val="2800"/>
            </a:pPr>
            <a:r>
              <a:rPr lang="en-US" sz="2400" b="1" dirty="0">
                <a:solidFill>
                  <a:srgbClr val="1F3864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/>
              </a:rPr>
              <a:t> Enhancing Digital Patient Experience at Ujala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584513" y="1061096"/>
            <a:ext cx="11201394" cy="5554307"/>
            <a:chOff x="87086" y="827312"/>
            <a:chExt cx="11680365" cy="5986050"/>
          </a:xfrm>
        </p:grpSpPr>
        <p:sp>
          <p:nvSpPr>
            <p:cNvPr id="3" name="TextBox 2"/>
            <p:cNvSpPr txBox="1"/>
            <p:nvPr/>
          </p:nvSpPr>
          <p:spPr>
            <a:xfrm>
              <a:off x="87086" y="827312"/>
              <a:ext cx="3755571" cy="1764950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en-US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About the Organization</a:t>
              </a:r>
            </a:p>
            <a:p>
              <a:pPr marL="173355" indent="-173355">
                <a:buFont typeface="Arial" panose="020B0604020202020204" pitchFamily="34" charset="0"/>
                <a:buChar char="•"/>
              </a:pPr>
              <a:r>
                <a:rPr lang="en-IN" alt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  <a:r>
                <a:rPr lang="en-US" alt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00 bedded multispeciality hospital serving Kaithal &amp; nearby rural belt</a:t>
              </a:r>
            </a:p>
            <a:p>
              <a:pPr marL="173355" indent="-173355">
                <a:buFont typeface="Arial" panose="020B0604020202020204" pitchFamily="34" charset="0"/>
                <a:buChar char="•"/>
              </a:pPr>
              <a:r>
                <a:rPr lang="en-US" alt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Key specialties: Medicine, Emergency, Surgery, Neuro, Ortho, Gynae, ICU, NICU (proposed)</a:t>
              </a:r>
            </a:p>
            <a:p>
              <a:pPr marL="173355" indent="-173355">
                <a:buFont typeface="Arial" panose="020B0604020202020204" pitchFamily="34" charset="0"/>
                <a:buChar char="•"/>
              </a:pPr>
              <a:r>
                <a:rPr lang="en-US" alt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Accredited by NABH; Ayushman Bharat Gold Certified – first in Haryana</a:t>
              </a:r>
            </a:p>
            <a:p>
              <a:endParaRPr lang="en-US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4049483" y="838200"/>
              <a:ext cx="3755571" cy="5975162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en-US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Digital Tool / Solution Implemented</a:t>
              </a:r>
              <a:endParaRPr lang="en-US" sz="1400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173355" indent="-173355">
                <a:buFont typeface="Arial" panose="020B0604020202020204" pitchFamily="34" charset="0"/>
                <a:buChar char="•"/>
              </a:pPr>
              <a:r>
                <a:rPr lang="en-IN" alt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I</a:t>
              </a:r>
              <a:r>
                <a:rPr lang="en-US" altLang="en-US" sz="12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ntegrated</a:t>
              </a:r>
              <a:r>
                <a:rPr lang="en-US" alt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 HIMS to track all clearances and documentation in real time.</a:t>
              </a:r>
            </a:p>
            <a:p>
              <a:pPr marL="173355" indent="-173355">
                <a:buFont typeface="Arial" panose="020B0604020202020204" pitchFamily="34" charset="0"/>
                <a:buChar char="•"/>
              </a:pPr>
              <a:r>
                <a:rPr lang="en-IN" alt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Inhouse IT Team</a:t>
              </a:r>
              <a:endParaRPr lang="en-US" sz="12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173355" indent="-173355">
                <a:buFont typeface="Arial" panose="020B0604020202020204" pitchFamily="34" charset="0"/>
                <a:buChar char="•"/>
              </a:pPr>
              <a:r>
                <a:rPr lang="en-US" sz="1200" b="1" dirty="0">
                  <a:latin typeface="Calibri" panose="020F0502020204030204" pitchFamily="34" charset="0"/>
                  <a:cs typeface="Calibri" panose="020F0502020204030204" pitchFamily="34" charset="0"/>
                </a:rPr>
                <a:t>Key features</a:t>
              </a:r>
              <a:r>
                <a:rPr lang="en-IN" altLang="en-US" sz="1200" b="1" dirty="0">
                  <a:latin typeface="Calibri" panose="020F0502020204030204" pitchFamily="34" charset="0"/>
                  <a:cs typeface="Calibri" panose="020F0502020204030204" pitchFamily="34" charset="0"/>
                </a:rPr>
                <a:t>:</a:t>
              </a:r>
              <a:r>
                <a:rPr 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Real-time discharge status dashboard</a:t>
              </a:r>
              <a:r>
                <a:rPr lang="en-IN" alt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,</a:t>
              </a:r>
              <a:endParaRPr lang="en-US" altLang="en-US" sz="12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0" indent="0">
                <a:buFont typeface="Arial" panose="020B0604020202020204" pitchFamily="34" charset="0"/>
                <a:buNone/>
              </a:pPr>
              <a:r>
                <a:rPr lang="en-US" alt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Auto-updated checklists</a:t>
              </a:r>
              <a:endParaRPr lang="en-US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en-US" sz="1600" b="1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r>
                <a:rPr lang="en-US" sz="1600" b="1">
                  <a:latin typeface="Calibri" panose="020F0502020204030204" pitchFamily="34" charset="0"/>
                  <a:cs typeface="Calibri" panose="020F0502020204030204" pitchFamily="34" charset="0"/>
                </a:rPr>
                <a:t>Digital </a:t>
              </a:r>
              <a:r>
                <a:rPr lang="en-US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Implementation Highlight</a:t>
              </a:r>
            </a:p>
            <a:p>
              <a:pPr marL="173355" indent="-173355">
                <a:buFont typeface="Arial" panose="020B0604020202020204" pitchFamily="34" charset="0"/>
                <a:buChar char="•"/>
              </a:pPr>
              <a:r>
                <a:rPr lang="en-US" sz="1200" b="1" dirty="0">
                  <a:latin typeface="Calibri" panose="020F0502020204030204" pitchFamily="34" charset="0"/>
                  <a:cs typeface="Calibri" panose="020F0502020204030204" pitchFamily="34" charset="0"/>
                </a:rPr>
                <a:t>Time taken for rollout</a:t>
              </a:r>
              <a:r>
                <a:rPr lang="en-IN" altLang="en-US" sz="1200" b="1" dirty="0">
                  <a:latin typeface="Calibri" panose="020F0502020204030204" pitchFamily="34" charset="0"/>
                  <a:cs typeface="Calibri" panose="020F0502020204030204" pitchFamily="34" charset="0"/>
                </a:rPr>
                <a:t>:</a:t>
              </a:r>
              <a:r>
                <a:rPr lang="en-IN" alt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 3 Months</a:t>
              </a:r>
              <a:endParaRPr lang="en-US" sz="12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173355" indent="-173355">
                <a:buFont typeface="Arial" panose="020B0604020202020204" pitchFamily="34" charset="0"/>
                <a:buChar char="•"/>
              </a:pPr>
              <a:r>
                <a:rPr lang="en-US" sz="1200" b="1" dirty="0">
                  <a:latin typeface="Calibri" panose="020F0502020204030204" pitchFamily="34" charset="0"/>
                  <a:cs typeface="Calibri" panose="020F0502020204030204" pitchFamily="34" charset="0"/>
                </a:rPr>
                <a:t>Staff trained / departments covered</a:t>
              </a:r>
              <a:r>
                <a:rPr lang="en-IN" altLang="en-US" sz="1200" b="1" dirty="0">
                  <a:latin typeface="Calibri" panose="020F0502020204030204" pitchFamily="34" charset="0"/>
                  <a:cs typeface="Calibri" panose="020F0502020204030204" pitchFamily="34" charset="0"/>
                </a:rPr>
                <a:t>:</a:t>
              </a:r>
              <a:r>
                <a:rPr lang="en-IN" alt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IPD, ICU, Billing, Pharmacy, Lab, Radiology</a:t>
              </a:r>
            </a:p>
            <a:p>
              <a:pPr marL="173355" indent="-173355">
                <a:buFont typeface="Arial" panose="020B0604020202020204" pitchFamily="34" charset="0"/>
                <a:buChar char="•"/>
              </a:pPr>
              <a:r>
                <a:rPr lang="en-US" sz="1200" b="1" dirty="0">
                  <a:latin typeface="Calibri" panose="020F0502020204030204" pitchFamily="34" charset="0"/>
                  <a:cs typeface="Calibri" panose="020F0502020204030204" pitchFamily="34" charset="0"/>
                </a:rPr>
                <a:t>Internal champions or teams that led the initiative</a:t>
              </a:r>
              <a:r>
                <a:rPr lang="en-IN" altLang="en-US" sz="1200" b="1" dirty="0">
                  <a:latin typeface="Calibri" panose="020F0502020204030204" pitchFamily="34" charset="0"/>
                  <a:cs typeface="Calibri" panose="020F0502020204030204" pitchFamily="34" charset="0"/>
                </a:rPr>
                <a:t>:</a:t>
              </a:r>
              <a:r>
                <a:rPr lang="en-US" alt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Nursing Superintendent, Quality Manager, IT/HIMS Team</a:t>
              </a:r>
              <a:r>
                <a:rPr lang="en-IN" alt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 Operation Manager</a:t>
              </a:r>
              <a:endParaRPr lang="en-US" altLang="en-US" sz="12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en-US" sz="1600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r>
                <a:rPr lang="en-US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Digital Impact</a:t>
              </a:r>
            </a:p>
            <a:p>
              <a:pPr marL="173355" indent="-173355">
                <a:buFont typeface="Arial" panose="020B0604020202020204" pitchFamily="34" charset="0"/>
                <a:buChar char="•"/>
              </a:pPr>
              <a:r>
                <a:rPr lang="en-US" sz="1200" b="1" dirty="0">
                  <a:latin typeface="Calibri" panose="020F0502020204030204" pitchFamily="34" charset="0"/>
                  <a:cs typeface="Calibri" panose="020F0502020204030204" pitchFamily="34" charset="0"/>
                </a:rPr>
                <a:t>Operational improvements</a:t>
              </a:r>
              <a:r>
                <a:rPr lang="en-IN" altLang="en-US" sz="1200" b="1" dirty="0">
                  <a:latin typeface="Calibri" panose="020F0502020204030204" pitchFamily="34" charset="0"/>
                  <a:cs typeface="Calibri" panose="020F0502020204030204" pitchFamily="34" charset="0"/>
                </a:rPr>
                <a:t>:</a:t>
              </a:r>
              <a:r>
                <a:rPr lang="en-IN" alt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Discharge TAT reduced</a:t>
              </a:r>
              <a:r>
                <a:rPr lang="en-IN" alt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, Faster Clearance, Best Documentation</a:t>
              </a:r>
              <a:endParaRPr lang="en-US" altLang="en-US" sz="12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173355" indent="-173355">
                <a:buFont typeface="Arial" panose="020B0604020202020204" pitchFamily="34" charset="0"/>
                <a:buChar char="•"/>
              </a:pPr>
              <a:r>
                <a:rPr lang="en-US" sz="1200" b="1" dirty="0">
                  <a:latin typeface="Calibri" panose="020F0502020204030204" pitchFamily="34" charset="0"/>
                  <a:cs typeface="Calibri" panose="020F0502020204030204" pitchFamily="34" charset="0"/>
                </a:rPr>
                <a:t>Quality or safety improvements</a:t>
              </a:r>
              <a:r>
                <a:rPr lang="en-IN" altLang="en-US" sz="1200" b="1" dirty="0">
                  <a:latin typeface="Calibri" panose="020F0502020204030204" pitchFamily="34" charset="0"/>
                  <a:cs typeface="Calibri" panose="020F0502020204030204" pitchFamily="34" charset="0"/>
                </a:rPr>
                <a:t>:</a:t>
              </a:r>
              <a:r>
                <a:rPr lang="en-IN" alt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Reduced documentation errors</a:t>
              </a:r>
              <a:r>
                <a:rPr lang="en-IN" alt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, </a:t>
              </a:r>
              <a:r>
                <a:rPr lang="en-US" alt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Improved audit readiness</a:t>
              </a:r>
              <a:r>
                <a:rPr lang="en-IN" alt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Enhanced patient experience with faster discharge</a:t>
              </a:r>
            </a:p>
            <a:p>
              <a:pPr marL="173355" indent="-173355">
                <a:buFont typeface="Arial" panose="020B0604020202020204" pitchFamily="34" charset="0"/>
                <a:buChar char="•"/>
              </a:pPr>
              <a:r>
                <a:rPr lang="en-US" altLang="en-IN" sz="1200" b="1" dirty="0">
                  <a:latin typeface="Calibri" panose="020F0502020204030204" pitchFamily="34" charset="0"/>
                  <a:cs typeface="Calibri" panose="020F0502020204030204" pitchFamily="34" charset="0"/>
                </a:rPr>
                <a:t>How this supported NABH digital health accreditation /certification</a:t>
              </a:r>
              <a:r>
                <a:rPr lang="en-IN" altLang="en-US" sz="1200" b="1" dirty="0">
                  <a:latin typeface="Calibri" panose="020F0502020204030204" pitchFamily="34" charset="0"/>
                  <a:cs typeface="Calibri" panose="020F0502020204030204" pitchFamily="34" charset="0"/>
                </a:rPr>
                <a:t>: </a:t>
              </a:r>
              <a:r>
                <a:rPr lang="en-US" alt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Strengthened digital documentation</a:t>
              </a:r>
              <a:r>
                <a:rPr lang="en-IN" alt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, </a:t>
              </a:r>
              <a:r>
                <a:rPr lang="en-US" alt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Improved traceability</a:t>
              </a:r>
              <a:r>
                <a:rPr lang="en-IN" alt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 , </a:t>
              </a:r>
              <a:r>
                <a:rPr lang="en-US" alt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Demonstrated effective use of digital tools for patient flow &amp; quality indicators</a:t>
              </a:r>
            </a:p>
            <a:p>
              <a:pPr marL="173355" indent="-173355">
                <a:buFont typeface="Arial" panose="020B0604020202020204" pitchFamily="34" charset="0"/>
                <a:buChar char="•"/>
              </a:pPr>
              <a:endParaRPr lang="en-US" sz="12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en-US" sz="12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r>
                <a:rPr lang="en-US" dirty="0">
                  <a:latin typeface="Calibri" panose="020F0502020204030204" pitchFamily="34" charset="0"/>
                  <a:cs typeface="Calibri" panose="020F0502020204030204" pitchFamily="34" charset="0"/>
                </a:rPr>
                <a:t>  </a:t>
              </a:r>
            </a:p>
            <a:p>
              <a:endParaRPr lang="en-US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en-US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</a:p>
            <a:p>
              <a:endParaRPr lang="en-US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en-US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en-US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en-US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en-US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en-US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en-US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en-US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en-US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en-US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en-US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en-US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en-US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en-US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en-US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8011880" y="838200"/>
              <a:ext cx="3755571" cy="2153923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en-US" b="1" dirty="0">
                  <a:latin typeface="Calibri" panose="020F0502020204030204" pitchFamily="34" charset="0"/>
                  <a:cs typeface="Calibri" panose="020F0502020204030204" pitchFamily="34" charset="0"/>
                </a:rPr>
                <a:t>Key Enablers 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altLang="en-US" sz="1200" b="1" dirty="0">
                  <a:latin typeface="Calibri" panose="020F0502020204030204" pitchFamily="34" charset="0"/>
                  <a:cs typeface="Calibri" panose="020F0502020204030204" pitchFamily="34" charset="0"/>
                </a:rPr>
                <a:t>Enablers</a:t>
              </a:r>
              <a:r>
                <a:rPr lang="en-IN" altLang="en-US" sz="1200" b="1" dirty="0">
                  <a:latin typeface="Calibri" panose="020F0502020204030204" pitchFamily="34" charset="0"/>
                  <a:cs typeface="Calibri" panose="020F0502020204030204" pitchFamily="34" charset="0"/>
                </a:rPr>
                <a:t>:</a:t>
              </a:r>
              <a:r>
                <a:rPr lang="en-IN" alt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Clear roles and workflow mapping</a:t>
              </a:r>
              <a:r>
                <a:rPr lang="en-IN" alt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,</a:t>
              </a:r>
              <a:r>
                <a:rPr lang="en-US" alt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Fast decision-making and internal coordination</a:t>
              </a:r>
              <a:r>
                <a:rPr lang="en-IN" alt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, </a:t>
              </a:r>
              <a:r>
                <a:rPr lang="en-US" alt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Continuous staff training</a:t>
              </a:r>
              <a:r>
                <a:rPr lang="en-IN" alt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, </a:t>
              </a:r>
              <a:r>
                <a:rPr lang="en-US" alt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Real-time dashboard visibility for all teams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altLang="en-US" sz="1200" b="1" dirty="0">
                  <a:latin typeface="Calibri" panose="020F0502020204030204" pitchFamily="34" charset="0"/>
                  <a:cs typeface="Calibri" panose="020F0502020204030204" pitchFamily="34" charset="0"/>
                </a:rPr>
                <a:t>Challenges</a:t>
              </a:r>
              <a:r>
                <a:rPr lang="en-IN" altLang="en-US" sz="1200" b="1" dirty="0">
                  <a:latin typeface="Calibri" panose="020F0502020204030204" pitchFamily="34" charset="0"/>
                  <a:cs typeface="Calibri" panose="020F0502020204030204" pitchFamily="34" charset="0"/>
                </a:rPr>
                <a:t>: </a:t>
              </a:r>
              <a:r>
                <a:rPr lang="en-US" alt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Initial resistance to shifting from manual to digital</a:t>
              </a:r>
              <a:r>
                <a:rPr lang="en-IN" alt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, </a:t>
              </a:r>
              <a:r>
                <a:rPr lang="en-US" alt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Training gaps for some staff</a:t>
              </a:r>
              <a:r>
                <a:rPr lang="en-IN" alt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, </a:t>
              </a:r>
              <a:r>
                <a:rPr lang="en-US" alt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Ensuring complete documentation before discharge</a:t>
              </a:r>
              <a:r>
                <a:rPr lang="en-IN" alt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, </a:t>
              </a:r>
              <a:r>
                <a:rPr lang="en-US" alt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Need for alignment between multiple departments</a:t>
              </a:r>
              <a:r>
                <a:rPr lang="en-IN" alt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.</a:t>
              </a:r>
              <a:endParaRPr lang="en-US" altLang="en-US" sz="12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0" indent="0">
                <a:buFont typeface="Arial" panose="020B0604020202020204" pitchFamily="34" charset="0"/>
                <a:buNone/>
              </a:pPr>
              <a:endParaRPr lang="en-US" sz="12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en-US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en-US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8011879" y="3082627"/>
              <a:ext cx="3755571" cy="3730735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en-US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Lessons Learned / Replicability</a:t>
              </a:r>
              <a:endParaRPr lang="en-US" sz="1400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173355" indent="-173355">
                <a:buFont typeface="Arial" panose="020B0604020202020204" pitchFamily="34" charset="0"/>
                <a:buChar char="•"/>
              </a:pPr>
              <a:r>
                <a:rPr lang="en-IN" sz="1200" b="1" dirty="0">
                  <a:latin typeface="Calibri" panose="020F0502020204030204" pitchFamily="34" charset="0"/>
                  <a:cs typeface="Calibri" panose="020F0502020204030204" pitchFamily="34" charset="0"/>
                </a:rPr>
                <a:t>Top 2–3 learnings:</a:t>
              </a:r>
              <a:r>
                <a:rPr lang="en-IN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Standardizing the discharge checklist before digitization makes implementation smoother.</a:t>
              </a:r>
              <a:r>
                <a:rPr lang="en-IN" alt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Real-time dashboards dramatically improve coordination between Nursing, Pharmacy, Lab &amp; Billing.</a:t>
              </a:r>
            </a:p>
            <a:p>
              <a:pPr marL="173355" indent="-173355">
                <a:buFont typeface="Arial" panose="020B0604020202020204" pitchFamily="34" charset="0"/>
                <a:buChar char="•"/>
              </a:pPr>
              <a:r>
                <a:rPr lang="en-US" sz="1200" b="1" dirty="0">
                  <a:latin typeface="Calibri" panose="020F0502020204030204" pitchFamily="34" charset="0"/>
                  <a:cs typeface="Calibri" panose="020F0502020204030204" pitchFamily="34" charset="0"/>
                </a:rPr>
                <a:t>What other hospitals should consider when adopting similar practices</a:t>
              </a:r>
              <a:r>
                <a:rPr lang="en-IN" altLang="en-US" sz="1200" b="1" dirty="0">
                  <a:latin typeface="Calibri" panose="020F0502020204030204" pitchFamily="34" charset="0"/>
                  <a:cs typeface="Calibri" panose="020F0502020204030204" pitchFamily="34" charset="0"/>
                </a:rPr>
                <a:t>: </a:t>
              </a:r>
              <a:r>
                <a:rPr lang="en-US" alt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Start with a small pilot unit before full-scale rollout</a:t>
              </a:r>
              <a:r>
                <a:rPr lang="en-IN" alt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, </a:t>
              </a:r>
              <a:r>
                <a:rPr lang="en-US" alt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Ensure the HIMS allows customization for dashboards &amp; alerts.</a:t>
              </a:r>
            </a:p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en-US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en-US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en-US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en-US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en-US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en-US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en-US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en-US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</a:p>
            <a:p>
              <a:endParaRPr lang="en-US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en-US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en-US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87086" y="2752069"/>
              <a:ext cx="3755571" cy="4061293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en-US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Problem Statement / Digital Challenge</a:t>
              </a:r>
              <a:endParaRPr lang="en-US" sz="1400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173355" indent="-173355">
                <a:buFont typeface="Arial" panose="020B0604020202020204" pitchFamily="34" charset="0"/>
                <a:buChar char="•"/>
              </a:pPr>
              <a:r>
                <a:rPr lang="en-US" sz="1200" b="1" dirty="0">
                  <a:latin typeface="Calibri" panose="020F0502020204030204" pitchFamily="34" charset="0"/>
                  <a:cs typeface="Calibri" panose="020F0502020204030204" pitchFamily="34" charset="0"/>
                </a:rPr>
                <a:t>What was the key operational or clinical challenge?</a:t>
              </a:r>
            </a:p>
            <a:p>
              <a:pPr marL="173355" indent="-173355">
                <a:buFont typeface="Arial" panose="020B0604020202020204" pitchFamily="34" charset="0"/>
                <a:buChar char="•"/>
              </a:pPr>
              <a:r>
                <a:rPr lang="en-US" alt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Discharge process delays</a:t>
              </a:r>
              <a:r>
                <a:rPr lang="en-IN" alt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, Non-Uniform Documentation, Difficult in real time tracking.</a:t>
              </a:r>
            </a:p>
            <a:p>
              <a:pPr marL="173355" indent="-173355">
                <a:buFont typeface="Arial" panose="020B0604020202020204" pitchFamily="34" charset="0"/>
                <a:buChar char="•"/>
              </a:pPr>
              <a:endParaRPr lang="en-US" altLang="en-US" sz="12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173355" indent="-173355">
                <a:buFont typeface="Arial" panose="020B0604020202020204" pitchFamily="34" charset="0"/>
                <a:buChar char="•"/>
              </a:pPr>
              <a:r>
                <a:rPr lang="en-US" sz="1200" b="1" dirty="0">
                  <a:latin typeface="Calibri" panose="020F0502020204030204" pitchFamily="34" charset="0"/>
                  <a:cs typeface="Calibri" panose="020F0502020204030204" pitchFamily="34" charset="0"/>
                </a:rPr>
                <a:t>Why was a digital solution required?</a:t>
              </a:r>
            </a:p>
            <a:p>
              <a:pPr marL="173355" indent="-173355">
                <a:buFont typeface="Arial" panose="020B0604020202020204" pitchFamily="34" charset="0"/>
                <a:buChar char="•"/>
              </a:pPr>
              <a:r>
                <a:rPr lang="en-IN" alt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Standardize discharge workflow, Real Time Tracking, Eliminate dependency on physical file movement.</a:t>
              </a:r>
            </a:p>
            <a:p>
              <a:pPr marL="173355" indent="-173355">
                <a:buFont typeface="Arial" panose="020B0604020202020204" pitchFamily="34" charset="0"/>
                <a:buChar char="•"/>
              </a:pPr>
              <a:endParaRPr lang="en-US" sz="12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173355" indent="-173355">
                <a:buFont typeface="Arial" panose="020B0604020202020204" pitchFamily="34" charset="0"/>
                <a:buChar char="•"/>
              </a:pPr>
              <a:r>
                <a:rPr lang="en-US" sz="1200" b="1" dirty="0">
                  <a:latin typeface="Calibri" panose="020F0502020204030204" pitchFamily="34" charset="0"/>
                  <a:cs typeface="Calibri" panose="020F0502020204030204" pitchFamily="34" charset="0"/>
                </a:rPr>
                <a:t>Which stakeholder(s) were most affected (e.g., nursing, admin, patients)?</a:t>
              </a:r>
            </a:p>
            <a:p>
              <a:pPr marL="173355" indent="-173355">
                <a:buFont typeface="Arial" panose="020B0604020202020204" pitchFamily="34" charset="0"/>
                <a:buChar char="•"/>
              </a:pPr>
              <a:r>
                <a:rPr lang="en-IN" alt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Nursing Staff, Consultants, Pharmacy &amp; Billing Team, Quality Department etc.</a:t>
              </a:r>
            </a:p>
            <a:p>
              <a:endParaRPr lang="en-US" sz="12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173355" indent="-173355">
                <a:buFont typeface="Arial" panose="020B0604020202020204" pitchFamily="34" charset="0"/>
                <a:buChar char="•"/>
              </a:pPr>
              <a:r>
                <a:rPr lang="en-US" sz="1200" b="1" dirty="0">
                  <a:latin typeface="Calibri" panose="020F0502020204030204" pitchFamily="34" charset="0"/>
                  <a:cs typeface="Calibri" panose="020F0502020204030204" pitchFamily="34" charset="0"/>
                </a:rPr>
                <a:t>Key NABH quality indicators / aspects  impacted </a:t>
              </a:r>
            </a:p>
            <a:p>
              <a:pPr marL="173355" indent="-173355">
                <a:buFont typeface="Arial" panose="020B0604020202020204" pitchFamily="34" charset="0"/>
                <a:buChar char="•"/>
              </a:pPr>
              <a:r>
                <a:rPr lang="en-IN" alt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Documentation Compliance, TAT, Patient Safety and Patient Experience, Clinical Record Management,  Audit Readiness.</a:t>
              </a:r>
              <a:endParaRPr lang="en-US" sz="12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173355" indent="-173355">
                <a:buFont typeface="Arial" panose="020B0604020202020204" pitchFamily="34" charset="0"/>
                <a:buChar char="•"/>
              </a:pPr>
              <a:endParaRPr lang="en-US" sz="12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173355" indent="-173355">
                <a:buFont typeface="Arial" panose="020B0604020202020204" pitchFamily="34" charset="0"/>
                <a:buChar char="•"/>
              </a:pPr>
              <a:endParaRPr lang="en-US" sz="12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en-US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en-US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</a:p>
          </p:txBody>
        </p:sp>
      </p:grp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935" y="107179"/>
            <a:ext cx="2049780" cy="70004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435</Words>
  <Application>Microsoft Office PowerPoint</Application>
  <PresentationFormat>Widescreen</PresentationFormat>
  <Paragraphs>90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Calibri</vt:lpstr>
      <vt:lpstr>Arial</vt:lpstr>
      <vt:lpstr>Office Theme</vt:lpstr>
      <vt:lpstr> Enhancing Digital Patient Experience at Ujala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Rekha Koita</dc:creator>
  <cp:lastModifiedBy>Mr.Avinash Pandey</cp:lastModifiedBy>
  <cp:revision>204</cp:revision>
  <dcterms:created xsi:type="dcterms:W3CDTF">2021-01-31T17:17:00Z</dcterms:created>
  <dcterms:modified xsi:type="dcterms:W3CDTF">2025-12-10T09:50:24Z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FD010EA4BAEC445BB963DDAD26096FBF_12</vt:lpwstr>
  </property>
  <property fmtid="{D5CDD505-2E9C-101B-9397-08002B2CF9AE}" pid="3" name="KSOProductBuildVer">
    <vt:lpwstr>1033-12.2.0.23155</vt:lpwstr>
  </property>
</Properties>
</file>