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custom-properties+xml" PartName="/docProps/custom.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pos="368">
          <p15:clr>
            <a:srgbClr val="9AA0A6"/>
          </p15:clr>
        </p15:guide>
        <p15:guide id="2" pos="3449">
          <p15:clr>
            <a:srgbClr val="9AA0A6"/>
          </p15:clr>
        </p15:guide>
        <p15:guide id="3" orient="horz" pos="2472">
          <p15:clr>
            <a:srgbClr val="9AA0A6"/>
          </p15:clr>
        </p15:guide>
        <p15:guide id="4" pos="3573">
          <p15:clr>
            <a:srgbClr val="9AA0A6"/>
          </p15:clr>
        </p15:guide>
        <p15:guide id="5" pos="6509">
          <p15:clr>
            <a:srgbClr val="9AA0A6"/>
          </p15:clr>
        </p15:guide>
        <p15:guide id="6" pos="3965">
          <p15:clr>
            <a:srgbClr val="9AA0A6"/>
          </p15:clr>
        </p15:guide>
      </p15:sldGuideLst>
    </p:ext>
    <p:ext uri="GoogleSlidesCustomDataVersion2">
      <go:slidesCustomData xmlns:go="http://customooxmlschemas.google.com/" r:id="rId9" roundtripDataSignature="AMtx7mh5mTS3mPAT5gJKPV7g9ICMWj2gd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68"/>
        <p:guide pos="3449"/>
        <p:guide pos="2472" orient="horz"/>
        <p:guide pos="3573"/>
        <p:guide pos="6509"/>
        <p:guide pos="3965"/>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p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rPr lang="en-US"/>
              <a:t>Speaker notes</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100"/>
              <a:buNone/>
            </a:pPr>
            <a:r>
              <a:rPr lang="en-US"/>
              <a:t>XXXXX</a:t>
            </a:r>
            <a:endParaRPr/>
          </a:p>
          <a:p>
            <a:pPr indent="0" lvl="0" marL="0" marR="0" rtl="0" algn="l">
              <a:lnSpc>
                <a:spcPct val="100000"/>
              </a:lnSpc>
              <a:spcBef>
                <a:spcPts val="0"/>
              </a:spcBef>
              <a:spcAft>
                <a:spcPts val="0"/>
              </a:spcAft>
              <a:buClr>
                <a:srgbClr val="000000"/>
              </a:buClr>
              <a:buSzPts val="1100"/>
              <a:buFont typeface="Arial"/>
              <a:buNone/>
            </a:pPr>
            <a:r>
              <a:rPr lang="en-US"/>
              <a:t>XXXXX</a:t>
            </a:r>
            <a:endParaRPr/>
          </a:p>
          <a:p>
            <a:pPr indent="0" lvl="0" marL="0" marR="0" rtl="0" algn="l">
              <a:lnSpc>
                <a:spcPct val="100000"/>
              </a:lnSpc>
              <a:spcBef>
                <a:spcPts val="0"/>
              </a:spcBef>
              <a:spcAft>
                <a:spcPts val="0"/>
              </a:spcAft>
              <a:buClr>
                <a:srgbClr val="000000"/>
              </a:buClr>
              <a:buSzPts val="1100"/>
              <a:buFont typeface="Arial"/>
              <a:buNone/>
            </a:pPr>
            <a:r>
              <a:rPr lang="en-US"/>
              <a:t>XXXXX</a:t>
            </a:r>
            <a:endParaRPr/>
          </a:p>
          <a:p>
            <a:pPr indent="0" lvl="0" marL="0" marR="0" rtl="0" algn="l">
              <a:lnSpc>
                <a:spcPct val="100000"/>
              </a:lnSpc>
              <a:spcBef>
                <a:spcPts val="0"/>
              </a:spcBef>
              <a:spcAft>
                <a:spcPts val="0"/>
              </a:spcAft>
              <a:buClr>
                <a:srgbClr val="000000"/>
              </a:buClr>
              <a:buSzPts val="1100"/>
              <a:buFont typeface="Arial"/>
              <a:buNone/>
            </a:pPr>
            <a:r>
              <a:rPr lang="en-US"/>
              <a:t>XXXXX</a:t>
            </a:r>
            <a:endParaRPr/>
          </a:p>
          <a:p>
            <a:pPr indent="0" lvl="0" marL="0" marR="0" rtl="0" algn="l">
              <a:lnSpc>
                <a:spcPct val="100000"/>
              </a:lnSpc>
              <a:spcBef>
                <a:spcPts val="0"/>
              </a:spcBef>
              <a:spcAft>
                <a:spcPts val="0"/>
              </a:spcAft>
              <a:buClr>
                <a:srgbClr val="000000"/>
              </a:buClr>
              <a:buSzPts val="1100"/>
              <a:buFont typeface="Arial"/>
              <a:buNone/>
            </a:pPr>
            <a:r>
              <a:rPr lang="en-US"/>
              <a:t>XXXXX</a:t>
            </a:r>
            <a:endParaRPr/>
          </a:p>
          <a:p>
            <a:pPr indent="0" lvl="0" marL="0" marR="0" rtl="0" algn="l">
              <a:lnSpc>
                <a:spcPct val="100000"/>
              </a:lnSpc>
              <a:spcBef>
                <a:spcPts val="0"/>
              </a:spcBef>
              <a:spcAft>
                <a:spcPts val="0"/>
              </a:spcAft>
              <a:buClr>
                <a:srgbClr val="000000"/>
              </a:buClr>
              <a:buSzPts val="1100"/>
              <a:buFont typeface="Arial"/>
              <a:buNone/>
            </a:pPr>
            <a:r>
              <a:rPr lang="en-US"/>
              <a:t>XXXXX</a:t>
            </a:r>
            <a:endParaRPr/>
          </a:p>
          <a:p>
            <a:pPr indent="0" lvl="0" marL="0" marR="0" rtl="0" algn="l">
              <a:lnSpc>
                <a:spcPct val="100000"/>
              </a:lnSpc>
              <a:spcBef>
                <a:spcPts val="0"/>
              </a:spcBef>
              <a:spcAft>
                <a:spcPts val="0"/>
              </a:spcAft>
              <a:buClr>
                <a:srgbClr val="000000"/>
              </a:buClr>
              <a:buSzPts val="1100"/>
              <a:buFont typeface="Arial"/>
              <a:buNone/>
            </a:pPr>
            <a:r>
              <a:rPr lang="en-US"/>
              <a:t>XXXXX</a:t>
            </a:r>
            <a:endParaRPr/>
          </a:p>
          <a:p>
            <a:pPr indent="0" lvl="0" marL="0" marR="0" rtl="0" algn="l">
              <a:lnSpc>
                <a:spcPct val="100000"/>
              </a:lnSpc>
              <a:spcBef>
                <a:spcPts val="0"/>
              </a:spcBef>
              <a:spcAft>
                <a:spcPts val="0"/>
              </a:spcAft>
              <a:buClr>
                <a:srgbClr val="000000"/>
              </a:buClr>
              <a:buSzPts val="1100"/>
              <a:buFont typeface="Arial"/>
              <a:buNone/>
            </a:pPr>
            <a:r>
              <a:rPr lang="en-US"/>
              <a:t>XXXXX</a:t>
            </a:r>
            <a:endParaRPr/>
          </a:p>
          <a:p>
            <a:pPr indent="0" lvl="0" marL="0" marR="0" rtl="0" algn="l">
              <a:lnSpc>
                <a:spcPct val="100000"/>
              </a:lnSpc>
              <a:spcBef>
                <a:spcPts val="0"/>
              </a:spcBef>
              <a:spcAft>
                <a:spcPts val="0"/>
              </a:spcAft>
              <a:buClr>
                <a:srgbClr val="000000"/>
              </a:buClr>
              <a:buSzPts val="1100"/>
              <a:buFont typeface="Arial"/>
              <a:buNone/>
            </a:pPr>
            <a:r>
              <a:rPr lang="en-US"/>
              <a:t>XXXXX</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400"/>
              <a:buNone/>
            </a:pPr>
            <a:r>
              <a:t/>
            </a:r>
            <a:endParaRPr/>
          </a:p>
        </p:txBody>
      </p:sp>
      <p:sp>
        <p:nvSpPr>
          <p:cNvPr id="13" name="Google Shape;13;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 name="Shape 23"/>
        <p:cNvGrpSpPr/>
        <p:nvPr/>
      </p:nvGrpSpPr>
      <p:grpSpPr>
        <a:xfrm>
          <a:off x="0" y="0"/>
          <a:ext cx="0" cy="0"/>
          <a:chOff x="0" y="0"/>
          <a:chExt cx="0" cy="0"/>
        </a:xfrm>
      </p:grpSpPr>
      <p:sp>
        <p:nvSpPr>
          <p:cNvPr id="24" name="Google Shape;24;p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rPr lang="en-US"/>
              <a:t>Speaker notes</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100"/>
              <a:buNone/>
            </a:pPr>
            <a:r>
              <a:rPr lang="en-US"/>
              <a:t>XXXXX</a:t>
            </a:r>
            <a:endParaRPr/>
          </a:p>
          <a:p>
            <a:pPr indent="0" lvl="0" marL="0" marR="0" rtl="0" algn="l">
              <a:lnSpc>
                <a:spcPct val="100000"/>
              </a:lnSpc>
              <a:spcBef>
                <a:spcPts val="0"/>
              </a:spcBef>
              <a:spcAft>
                <a:spcPts val="0"/>
              </a:spcAft>
              <a:buClr>
                <a:srgbClr val="000000"/>
              </a:buClr>
              <a:buSzPts val="1100"/>
              <a:buFont typeface="Arial"/>
              <a:buNone/>
            </a:pPr>
            <a:r>
              <a:rPr lang="en-US"/>
              <a:t>XXXXX</a:t>
            </a:r>
            <a:endParaRPr/>
          </a:p>
          <a:p>
            <a:pPr indent="0" lvl="0" marL="0" marR="0" rtl="0" algn="l">
              <a:lnSpc>
                <a:spcPct val="100000"/>
              </a:lnSpc>
              <a:spcBef>
                <a:spcPts val="0"/>
              </a:spcBef>
              <a:spcAft>
                <a:spcPts val="0"/>
              </a:spcAft>
              <a:buClr>
                <a:srgbClr val="000000"/>
              </a:buClr>
              <a:buSzPts val="1100"/>
              <a:buFont typeface="Arial"/>
              <a:buNone/>
            </a:pPr>
            <a:r>
              <a:rPr lang="en-US"/>
              <a:t>XXXXX</a:t>
            </a:r>
            <a:endParaRPr/>
          </a:p>
          <a:p>
            <a:pPr indent="0" lvl="0" marL="0" marR="0" rtl="0" algn="l">
              <a:lnSpc>
                <a:spcPct val="100000"/>
              </a:lnSpc>
              <a:spcBef>
                <a:spcPts val="0"/>
              </a:spcBef>
              <a:spcAft>
                <a:spcPts val="0"/>
              </a:spcAft>
              <a:buClr>
                <a:srgbClr val="000000"/>
              </a:buClr>
              <a:buSzPts val="1100"/>
              <a:buFont typeface="Arial"/>
              <a:buNone/>
            </a:pPr>
            <a:r>
              <a:rPr lang="en-US"/>
              <a:t>XXXXX</a:t>
            </a:r>
            <a:endParaRPr/>
          </a:p>
          <a:p>
            <a:pPr indent="0" lvl="0" marL="0" marR="0" rtl="0" algn="l">
              <a:lnSpc>
                <a:spcPct val="100000"/>
              </a:lnSpc>
              <a:spcBef>
                <a:spcPts val="0"/>
              </a:spcBef>
              <a:spcAft>
                <a:spcPts val="0"/>
              </a:spcAft>
              <a:buClr>
                <a:srgbClr val="000000"/>
              </a:buClr>
              <a:buSzPts val="1100"/>
              <a:buFont typeface="Arial"/>
              <a:buNone/>
            </a:pPr>
            <a:r>
              <a:rPr lang="en-US"/>
              <a:t>XXXXX</a:t>
            </a:r>
            <a:endParaRPr/>
          </a:p>
          <a:p>
            <a:pPr indent="0" lvl="0" marL="0" marR="0" rtl="0" algn="l">
              <a:lnSpc>
                <a:spcPct val="100000"/>
              </a:lnSpc>
              <a:spcBef>
                <a:spcPts val="0"/>
              </a:spcBef>
              <a:spcAft>
                <a:spcPts val="0"/>
              </a:spcAft>
              <a:buClr>
                <a:srgbClr val="000000"/>
              </a:buClr>
              <a:buSzPts val="1100"/>
              <a:buFont typeface="Arial"/>
              <a:buNone/>
            </a:pPr>
            <a:r>
              <a:rPr lang="en-US"/>
              <a:t>XXXXX</a:t>
            </a:r>
            <a:endParaRPr/>
          </a:p>
          <a:p>
            <a:pPr indent="0" lvl="0" marL="0" marR="0" rtl="0" algn="l">
              <a:lnSpc>
                <a:spcPct val="100000"/>
              </a:lnSpc>
              <a:spcBef>
                <a:spcPts val="0"/>
              </a:spcBef>
              <a:spcAft>
                <a:spcPts val="0"/>
              </a:spcAft>
              <a:buClr>
                <a:srgbClr val="000000"/>
              </a:buClr>
              <a:buSzPts val="1100"/>
              <a:buFont typeface="Arial"/>
              <a:buNone/>
            </a:pPr>
            <a:r>
              <a:rPr lang="en-US"/>
              <a:t>XXXXX</a:t>
            </a:r>
            <a:endParaRPr/>
          </a:p>
          <a:p>
            <a:pPr indent="0" lvl="0" marL="0" marR="0" rtl="0" algn="l">
              <a:lnSpc>
                <a:spcPct val="100000"/>
              </a:lnSpc>
              <a:spcBef>
                <a:spcPts val="0"/>
              </a:spcBef>
              <a:spcAft>
                <a:spcPts val="0"/>
              </a:spcAft>
              <a:buClr>
                <a:srgbClr val="000000"/>
              </a:buClr>
              <a:buSzPts val="1100"/>
              <a:buFont typeface="Arial"/>
              <a:buNone/>
            </a:pPr>
            <a:r>
              <a:rPr lang="en-US"/>
              <a:t>XXXXX</a:t>
            </a:r>
            <a:endParaRPr/>
          </a:p>
          <a:p>
            <a:pPr indent="0" lvl="0" marL="0" marR="0" rtl="0" algn="l">
              <a:lnSpc>
                <a:spcPct val="100000"/>
              </a:lnSpc>
              <a:spcBef>
                <a:spcPts val="0"/>
              </a:spcBef>
              <a:spcAft>
                <a:spcPts val="0"/>
              </a:spcAft>
              <a:buClr>
                <a:srgbClr val="000000"/>
              </a:buClr>
              <a:buSzPts val="1100"/>
              <a:buFont typeface="Arial"/>
              <a:buNone/>
            </a:pPr>
            <a:r>
              <a:rPr lang="en-US"/>
              <a:t>XXXXX</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400"/>
              <a:buNone/>
            </a:pPr>
            <a:r>
              <a:t/>
            </a:r>
            <a:endParaRPr/>
          </a:p>
        </p:txBody>
      </p:sp>
      <p:sp>
        <p:nvSpPr>
          <p:cNvPr id="25" name="Google Shape;25;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 name="Shape 34"/>
        <p:cNvGrpSpPr/>
        <p:nvPr/>
      </p:nvGrpSpPr>
      <p:grpSpPr>
        <a:xfrm>
          <a:off x="0" y="0"/>
          <a:ext cx="0" cy="0"/>
          <a:chOff x="0" y="0"/>
          <a:chExt cx="0" cy="0"/>
        </a:xfrm>
      </p:grpSpPr>
      <p:sp>
        <p:nvSpPr>
          <p:cNvPr id="35" name="Google Shape;35;g3dca529000f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36" name="Google Shape;36;g3dca529000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7" name="Shape 7"/>
        <p:cNvGrpSpPr/>
        <p:nvPr/>
      </p:nvGrpSpPr>
      <p:grpSpPr>
        <a:xfrm>
          <a:off x="0" y="0"/>
          <a:ext cx="0" cy="0"/>
          <a:chOff x="0" y="0"/>
          <a:chExt cx="0" cy="0"/>
        </a:xfrm>
      </p:grpSpPr>
      <p:sp>
        <p:nvSpPr>
          <p:cNvPr id="8" name="Google Shape;8;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18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9" name="Google Shape;9;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marR="0" rtl="0" algn="l">
              <a:lnSpc>
                <a:spcPct val="90000"/>
              </a:lnSpc>
              <a:spcBef>
                <a:spcPts val="10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1pPr>
            <a:lvl2pPr indent="-342900" lvl="1" marL="9144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2pPr>
            <a:lvl3pPr indent="-342900" lvl="2" marL="13716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400" u="none" cap="none" strike="noStrike">
                <a:solidFill>
                  <a:srgbClr val="000000"/>
                </a:solidFill>
                <a:latin typeface="Arial"/>
                <a:ea typeface="Arial"/>
                <a:cs typeface="Arial"/>
                <a:sym typeface="Arial"/>
              </a:defRPr>
            </a:lvl9pPr>
          </a:lstStyle>
          <a:p/>
        </p:txBody>
      </p:sp>
      <p:sp>
        <p:nvSpPr>
          <p:cNvPr id="10" name="Google Shape;10;p5"/>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pic>
        <p:nvPicPr>
          <p:cNvPr descr="Home - NABH" id="6" name="Google Shape;6;p4"/>
          <p:cNvPicPr preferRelativeResize="0"/>
          <p:nvPr/>
        </p:nvPicPr>
        <p:blipFill rotWithShape="1">
          <a:blip r:embed="rId1">
            <a:alphaModFix/>
          </a:blip>
          <a:srcRect b="0" l="0" r="0" t="0"/>
          <a:stretch/>
        </p:blipFill>
        <p:spPr>
          <a:xfrm>
            <a:off x="157219" y="138355"/>
            <a:ext cx="725431" cy="67496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4" name="Shape 14"/>
        <p:cNvGrpSpPr/>
        <p:nvPr/>
      </p:nvGrpSpPr>
      <p:grpSpPr>
        <a:xfrm>
          <a:off x="0" y="0"/>
          <a:ext cx="0" cy="0"/>
          <a:chOff x="0" y="0"/>
          <a:chExt cx="0" cy="0"/>
        </a:xfrm>
      </p:grpSpPr>
      <p:sp>
        <p:nvSpPr>
          <p:cNvPr id="15" name="Google Shape;15;p1"/>
          <p:cNvSpPr txBox="1"/>
          <p:nvPr>
            <p:ph type="title"/>
          </p:nvPr>
        </p:nvSpPr>
        <p:spPr>
          <a:xfrm>
            <a:off x="2001625" y="10150"/>
            <a:ext cx="7190400" cy="549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275B9D"/>
              </a:buClr>
              <a:buSzPts val="2800"/>
              <a:buNone/>
            </a:pPr>
            <a:r>
              <a:rPr b="1" lang="en-US" sz="2400">
                <a:solidFill>
                  <a:srgbClr val="1F3864"/>
                </a:solidFill>
                <a:latin typeface="Calibri"/>
                <a:ea typeface="Calibri"/>
                <a:cs typeface="Calibri"/>
                <a:sym typeface="Calibri"/>
              </a:rPr>
              <a:t>Digital Transformation - National Cancer Institute</a:t>
            </a:r>
            <a:endParaRPr/>
          </a:p>
        </p:txBody>
      </p:sp>
      <p:grpSp>
        <p:nvGrpSpPr>
          <p:cNvPr id="16" name="Google Shape;16;p1"/>
          <p:cNvGrpSpPr/>
          <p:nvPr/>
        </p:nvGrpSpPr>
        <p:grpSpPr>
          <a:xfrm>
            <a:off x="-75" y="1071200"/>
            <a:ext cx="7986192" cy="5786732"/>
            <a:chOff x="-522499" y="838201"/>
            <a:chExt cx="8327681" cy="6236541"/>
          </a:xfrm>
        </p:grpSpPr>
        <p:sp>
          <p:nvSpPr>
            <p:cNvPr id="17" name="Google Shape;17;p1"/>
            <p:cNvSpPr txBox="1"/>
            <p:nvPr/>
          </p:nvSpPr>
          <p:spPr>
            <a:xfrm>
              <a:off x="-522419" y="875437"/>
              <a:ext cx="4365300" cy="2321400"/>
            </a:xfrm>
            <a:prstGeom prst="rect">
              <a:avLst/>
            </a:prstGeom>
            <a:solidFill>
              <a:schemeClr val="lt1"/>
            </a:solidFill>
            <a:ln cap="flat" cmpd="sng" w="25400">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1" i="0" lang="en-US" sz="1600" u="none" cap="none" strike="noStrike">
                  <a:solidFill>
                    <a:schemeClr val="dk1"/>
                  </a:solidFill>
                  <a:latin typeface="Calibri"/>
                  <a:ea typeface="Calibri"/>
                  <a:cs typeface="Calibri"/>
                  <a:sym typeface="Calibri"/>
                </a:rPr>
                <a:t>About the Organization</a:t>
              </a:r>
              <a:endParaRPr b="1" sz="1600">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rPr lang="en-US" sz="1300">
                  <a:solidFill>
                    <a:schemeClr val="dk1"/>
                  </a:solidFill>
                  <a:latin typeface="Calibri"/>
                  <a:ea typeface="Calibri"/>
                  <a:cs typeface="Calibri"/>
                  <a:sym typeface="Calibri"/>
                </a:rPr>
                <a:t>National Cancer Institute (NCI), Nagpur is a tertiary care oncology hospital dedicated to comprehensive cancer diagnosis, treatment, and research.</a:t>
              </a:r>
              <a:endParaRPr sz="1300">
                <a:solidFill>
                  <a:schemeClr val="dk1"/>
                </a:solidFill>
                <a:latin typeface="Calibri"/>
                <a:ea typeface="Calibri"/>
                <a:cs typeface="Calibri"/>
                <a:sym typeface="Calibri"/>
              </a:endParaRPr>
            </a:p>
            <a:p>
              <a:pPr indent="-173355" lvl="0" marL="173355" marR="0" rtl="0" algn="l">
                <a:lnSpc>
                  <a:spcPct val="100000"/>
                </a:lnSpc>
                <a:spcBef>
                  <a:spcPts val="0"/>
                </a:spcBef>
                <a:spcAft>
                  <a:spcPts val="0"/>
                </a:spcAft>
                <a:buClr>
                  <a:srgbClr val="000000"/>
                </a:buClr>
                <a:buSzPts val="1200"/>
                <a:buFont typeface="Arial"/>
                <a:buChar char="•"/>
              </a:pPr>
              <a:r>
                <a:rPr b="0" i="0" lang="en-US" sz="1200" u="none" cap="none" strike="noStrike">
                  <a:solidFill>
                    <a:schemeClr val="dk1"/>
                  </a:solidFill>
                  <a:latin typeface="Calibri"/>
                  <a:ea typeface="Calibri"/>
                  <a:cs typeface="Calibri"/>
                  <a:sym typeface="Calibri"/>
                </a:rPr>
                <a:t>Type &amp; size of hospital: </a:t>
              </a:r>
              <a:r>
                <a:rPr lang="en-US" sz="1200">
                  <a:solidFill>
                    <a:schemeClr val="dk1"/>
                  </a:solidFill>
                  <a:latin typeface="Calibri"/>
                  <a:ea typeface="Calibri"/>
                  <a:cs typeface="Calibri"/>
                  <a:sym typeface="Calibri"/>
                </a:rPr>
                <a:t>Tertiary Care / 470 beds</a:t>
              </a:r>
              <a:r>
                <a:rPr b="0" i="0" lang="en-US" sz="1200" u="none" cap="none" strike="noStrike">
                  <a:solidFill>
                    <a:schemeClr val="dk1"/>
                  </a:solidFill>
                  <a:latin typeface="Calibri"/>
                  <a:ea typeface="Calibri"/>
                  <a:cs typeface="Calibri"/>
                  <a:sym typeface="Calibri"/>
                </a:rPr>
                <a:t> </a:t>
              </a:r>
              <a:endParaRPr/>
            </a:p>
            <a:p>
              <a:pPr indent="-173355" lvl="0" marL="173355" marR="0" rtl="0" algn="l">
                <a:lnSpc>
                  <a:spcPct val="100000"/>
                </a:lnSpc>
                <a:spcBef>
                  <a:spcPts val="0"/>
                </a:spcBef>
                <a:spcAft>
                  <a:spcPts val="0"/>
                </a:spcAft>
                <a:buClr>
                  <a:srgbClr val="000000"/>
                </a:buClr>
                <a:buSzPts val="1200"/>
                <a:buFont typeface="Arial"/>
                <a:buChar char="•"/>
              </a:pPr>
              <a:r>
                <a:rPr b="0" i="0" lang="en-US" sz="1200" u="none" cap="none" strike="noStrike">
                  <a:solidFill>
                    <a:schemeClr val="dk1"/>
                  </a:solidFill>
                  <a:latin typeface="Calibri"/>
                  <a:ea typeface="Calibri"/>
                  <a:cs typeface="Calibri"/>
                  <a:sym typeface="Calibri"/>
                </a:rPr>
                <a:t>Location, specialties/user base: Nagpur, MH</a:t>
              </a:r>
              <a:endParaRPr/>
            </a:p>
            <a:p>
              <a:pPr indent="-173355" lvl="0" marL="173355" marR="0" rtl="0" algn="l">
                <a:lnSpc>
                  <a:spcPct val="100000"/>
                </a:lnSpc>
                <a:spcBef>
                  <a:spcPts val="0"/>
                </a:spcBef>
                <a:spcAft>
                  <a:spcPts val="0"/>
                </a:spcAft>
                <a:buClr>
                  <a:srgbClr val="000000"/>
                </a:buClr>
                <a:buSzPts val="1200"/>
                <a:buFont typeface="Arial"/>
                <a:buChar char="•"/>
              </a:pPr>
              <a:r>
                <a:rPr b="0" i="0" lang="en-US" sz="1200" u="none" cap="none" strike="noStrike">
                  <a:solidFill>
                    <a:schemeClr val="dk1"/>
                  </a:solidFill>
                  <a:latin typeface="Calibri"/>
                  <a:ea typeface="Calibri"/>
                  <a:cs typeface="Calibri"/>
                  <a:sym typeface="Calibri"/>
                </a:rPr>
                <a:t>Type of Accreditation /Certification:  NABL</a:t>
              </a:r>
              <a:endParaRPr/>
            </a:p>
            <a:p>
              <a:pPr indent="-173355" lvl="0" marL="173355" marR="0" rtl="0" algn="l">
                <a:lnSpc>
                  <a:spcPct val="100000"/>
                </a:lnSpc>
                <a:spcBef>
                  <a:spcPts val="0"/>
                </a:spcBef>
                <a:spcAft>
                  <a:spcPts val="0"/>
                </a:spcAft>
                <a:buClr>
                  <a:srgbClr val="000000"/>
                </a:buClr>
                <a:buSzPts val="1200"/>
                <a:buFont typeface="Arial"/>
                <a:buChar char="•"/>
              </a:pPr>
              <a:r>
                <a:rPr b="0" i="0" lang="en-US" sz="1200" u="none" cap="none" strike="noStrike">
                  <a:solidFill>
                    <a:schemeClr val="dk1"/>
                  </a:solidFill>
                  <a:latin typeface="Calibri"/>
                  <a:ea typeface="Calibri"/>
                  <a:cs typeface="Calibri"/>
                  <a:sym typeface="Calibri"/>
                </a:rPr>
                <a:t>Contact details to know more</a:t>
              </a:r>
              <a:r>
                <a:rPr lang="en-US" sz="1200">
                  <a:solidFill>
                    <a:schemeClr val="dk1"/>
                  </a:solidFill>
                  <a:latin typeface="Calibri"/>
                  <a:ea typeface="Calibri"/>
                  <a:cs typeface="Calibri"/>
                  <a:sym typeface="Calibri"/>
                </a:rPr>
                <a:t>: Milind Somalwar (7499162664)</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1600" u="none" cap="none" strike="noStrike">
                  <a:solidFill>
                    <a:schemeClr val="dk1"/>
                  </a:solidFill>
                  <a:latin typeface="Calibri"/>
                  <a:ea typeface="Calibri"/>
                  <a:cs typeface="Calibri"/>
                  <a:sym typeface="Calibri"/>
                </a:rPr>
                <a:t> </a:t>
              </a:r>
              <a:endParaRPr/>
            </a:p>
          </p:txBody>
        </p:sp>
        <p:sp>
          <p:nvSpPr>
            <p:cNvPr id="18" name="Google Shape;18;p1"/>
            <p:cNvSpPr txBox="1"/>
            <p:nvPr/>
          </p:nvSpPr>
          <p:spPr>
            <a:xfrm>
              <a:off x="4049482" y="838201"/>
              <a:ext cx="3755700" cy="6236400"/>
            </a:xfrm>
            <a:prstGeom prst="rect">
              <a:avLst/>
            </a:prstGeom>
            <a:solidFill>
              <a:schemeClr val="lt1"/>
            </a:solidFill>
            <a:ln cap="flat" cmpd="sng" w="25400">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1" i="0" lang="en-US" sz="1600" u="none" cap="none" strike="noStrike">
                  <a:solidFill>
                    <a:schemeClr val="dk1"/>
                  </a:solidFill>
                  <a:latin typeface="Calibri"/>
                  <a:ea typeface="Calibri"/>
                  <a:cs typeface="Calibri"/>
                  <a:sym typeface="Calibri"/>
                </a:rPr>
                <a:t>Digital Tool / Solution Implemented</a:t>
              </a:r>
              <a:endParaRPr sz="1200">
                <a:solidFill>
                  <a:schemeClr val="dk1"/>
                </a:solidFill>
                <a:latin typeface="Calibri"/>
                <a:ea typeface="Calibri"/>
                <a:cs typeface="Calibri"/>
                <a:sym typeface="Calibri"/>
              </a:endParaRPr>
            </a:p>
            <a:p>
              <a:pPr indent="0" lvl="0" marL="0" rtl="0" algn="just">
                <a:lnSpc>
                  <a:spcPct val="80000"/>
                </a:lnSpc>
                <a:spcBef>
                  <a:spcPts val="0"/>
                </a:spcBef>
                <a:spcAft>
                  <a:spcPts val="0"/>
                </a:spcAft>
                <a:buNone/>
              </a:pPr>
              <a:r>
                <a:rPr lang="en-US" sz="1250">
                  <a:solidFill>
                    <a:schemeClr val="dk1"/>
                  </a:solidFill>
                  <a:latin typeface="Calibri"/>
                  <a:ea typeface="Calibri"/>
                  <a:cs typeface="Calibri"/>
                  <a:sym typeface="Calibri"/>
                </a:rPr>
                <a:t>National Cancer Institute implemented the </a:t>
              </a:r>
              <a:r>
                <a:rPr b="1" lang="en-US" sz="1250">
                  <a:solidFill>
                    <a:schemeClr val="dk1"/>
                  </a:solidFill>
                  <a:latin typeface="Calibri"/>
                  <a:ea typeface="Calibri"/>
                  <a:cs typeface="Calibri"/>
                  <a:sym typeface="Calibri"/>
                </a:rPr>
                <a:t>MEDNET Oncology EMR</a:t>
              </a:r>
              <a:r>
                <a:rPr lang="en-US" sz="1250">
                  <a:solidFill>
                    <a:schemeClr val="dk1"/>
                  </a:solidFill>
                  <a:latin typeface="Calibri"/>
                  <a:ea typeface="Calibri"/>
                  <a:cs typeface="Calibri"/>
                  <a:sym typeface="Calibri"/>
                </a:rPr>
                <a:t>, a specialized digital platform designed to manage the complex clinical workflows involved in cancer diagnosis and treatment. The system integrates patient information across multiple oncology departments, enabling clinicians to access complete medical records, diagnostic reports, and treatment plans through a unified digital interface.</a:t>
              </a:r>
              <a:endParaRPr sz="1250">
                <a:solidFill>
                  <a:schemeClr val="dk1"/>
                </a:solidFill>
                <a:latin typeface="Calibri"/>
                <a:ea typeface="Calibri"/>
                <a:cs typeface="Calibri"/>
                <a:sym typeface="Calibri"/>
              </a:endParaRPr>
            </a:p>
            <a:p>
              <a:pPr indent="0" lvl="0" marL="0" rtl="0" algn="just">
                <a:lnSpc>
                  <a:spcPct val="80000"/>
                </a:lnSpc>
                <a:spcBef>
                  <a:spcPts val="0"/>
                </a:spcBef>
                <a:spcAft>
                  <a:spcPts val="0"/>
                </a:spcAft>
                <a:buNone/>
              </a:pPr>
              <a:r>
                <a:rPr b="1" lang="en-US" sz="1250">
                  <a:solidFill>
                    <a:schemeClr val="dk1"/>
                  </a:solidFill>
                  <a:latin typeface="Calibri"/>
                  <a:ea typeface="Calibri"/>
                  <a:cs typeface="Calibri"/>
                  <a:sym typeface="Calibri"/>
                </a:rPr>
                <a:t>Key Functional Capabilities</a:t>
              </a:r>
              <a:endParaRPr b="1" sz="1250">
                <a:solidFill>
                  <a:schemeClr val="dk1"/>
                </a:solidFill>
                <a:latin typeface="Calibri"/>
                <a:ea typeface="Calibri"/>
                <a:cs typeface="Calibri"/>
                <a:sym typeface="Calibri"/>
              </a:endParaRPr>
            </a:p>
            <a:p>
              <a:pPr indent="-307975" lvl="0" marL="457200" rtl="0" algn="l">
                <a:lnSpc>
                  <a:spcPct val="80000"/>
                </a:lnSpc>
                <a:spcBef>
                  <a:spcPts val="0"/>
                </a:spcBef>
                <a:spcAft>
                  <a:spcPts val="0"/>
                </a:spcAft>
                <a:buClr>
                  <a:schemeClr val="dk1"/>
                </a:buClr>
                <a:buSzPts val="1250"/>
                <a:buFont typeface="Calibri"/>
                <a:buChar char="●"/>
              </a:pPr>
              <a:r>
                <a:rPr lang="en-US" sz="1250">
                  <a:solidFill>
                    <a:schemeClr val="dk1"/>
                  </a:solidFill>
                  <a:latin typeface="Calibri"/>
                  <a:ea typeface="Calibri"/>
                  <a:cs typeface="Calibri"/>
                  <a:sym typeface="Calibri"/>
                </a:rPr>
                <a:t>Centralized patient record combining consultations, investigations, and treatment history</a:t>
              </a:r>
              <a:endParaRPr sz="1250">
                <a:solidFill>
                  <a:schemeClr val="dk1"/>
                </a:solidFill>
                <a:latin typeface="Calibri"/>
                <a:ea typeface="Calibri"/>
                <a:cs typeface="Calibri"/>
                <a:sym typeface="Calibri"/>
              </a:endParaRPr>
            </a:p>
            <a:p>
              <a:pPr indent="-307975" lvl="0" marL="457200" rtl="0" algn="l">
                <a:lnSpc>
                  <a:spcPct val="80000"/>
                </a:lnSpc>
                <a:spcBef>
                  <a:spcPts val="0"/>
                </a:spcBef>
                <a:spcAft>
                  <a:spcPts val="0"/>
                </a:spcAft>
                <a:buClr>
                  <a:schemeClr val="dk1"/>
                </a:buClr>
                <a:buSzPts val="1250"/>
                <a:buFont typeface="Calibri"/>
                <a:buChar char="●"/>
              </a:pPr>
              <a:r>
                <a:rPr lang="en-US" sz="1250">
                  <a:solidFill>
                    <a:schemeClr val="dk1"/>
                  </a:solidFill>
                  <a:latin typeface="Calibri"/>
                  <a:ea typeface="Calibri"/>
                  <a:cs typeface="Calibri"/>
                  <a:sym typeface="Calibri"/>
                </a:rPr>
                <a:t>Seamless access to pathology, imaging, laboratory reports, and medication records</a:t>
              </a:r>
              <a:endParaRPr sz="1250">
                <a:solidFill>
                  <a:schemeClr val="dk1"/>
                </a:solidFill>
                <a:latin typeface="Calibri"/>
                <a:ea typeface="Calibri"/>
                <a:cs typeface="Calibri"/>
                <a:sym typeface="Calibri"/>
              </a:endParaRPr>
            </a:p>
            <a:p>
              <a:pPr indent="-307975" lvl="0" marL="457200" rtl="0" algn="l">
                <a:lnSpc>
                  <a:spcPct val="80000"/>
                </a:lnSpc>
                <a:spcBef>
                  <a:spcPts val="0"/>
                </a:spcBef>
                <a:spcAft>
                  <a:spcPts val="0"/>
                </a:spcAft>
                <a:buClr>
                  <a:schemeClr val="dk1"/>
                </a:buClr>
                <a:buSzPts val="1250"/>
                <a:buFont typeface="Calibri"/>
                <a:buChar char="●"/>
              </a:pPr>
              <a:r>
                <a:rPr lang="en-US" sz="1250">
                  <a:solidFill>
                    <a:schemeClr val="dk1"/>
                  </a:solidFill>
                  <a:latin typeface="Calibri"/>
                  <a:ea typeface="Calibri"/>
                  <a:cs typeface="Calibri"/>
                  <a:sym typeface="Calibri"/>
                </a:rPr>
                <a:t>Single-screen view of patient oncology history</a:t>
              </a:r>
              <a:endParaRPr sz="1250">
                <a:solidFill>
                  <a:schemeClr val="dk1"/>
                </a:solidFill>
                <a:latin typeface="Calibri"/>
                <a:ea typeface="Calibri"/>
                <a:cs typeface="Calibri"/>
                <a:sym typeface="Calibri"/>
              </a:endParaRPr>
            </a:p>
            <a:p>
              <a:pPr indent="-307975" lvl="0" marL="457200" rtl="0" algn="l">
                <a:lnSpc>
                  <a:spcPct val="80000"/>
                </a:lnSpc>
                <a:spcBef>
                  <a:spcPts val="0"/>
                </a:spcBef>
                <a:spcAft>
                  <a:spcPts val="0"/>
                </a:spcAft>
                <a:buClr>
                  <a:schemeClr val="dk1"/>
                </a:buClr>
                <a:buSzPts val="1250"/>
                <a:buFont typeface="Calibri"/>
                <a:buChar char="●"/>
              </a:pPr>
              <a:r>
                <a:rPr lang="en-US" sz="1250">
                  <a:solidFill>
                    <a:schemeClr val="dk1"/>
                  </a:solidFill>
                  <a:latin typeface="Calibri"/>
                  <a:ea typeface="Calibri"/>
                  <a:cs typeface="Calibri"/>
                  <a:sym typeface="Calibri"/>
                </a:rPr>
                <a:t>Displays previous consultations, chemotherapy cycles, diagnostic findings, and treatment responses</a:t>
              </a:r>
              <a:endParaRPr sz="1250">
                <a:solidFill>
                  <a:schemeClr val="dk1"/>
                </a:solidFill>
                <a:latin typeface="Calibri"/>
                <a:ea typeface="Calibri"/>
                <a:cs typeface="Calibri"/>
                <a:sym typeface="Calibri"/>
              </a:endParaRPr>
            </a:p>
            <a:p>
              <a:pPr indent="-307975" lvl="0" marL="457200" rtl="0" algn="l">
                <a:lnSpc>
                  <a:spcPct val="80000"/>
                </a:lnSpc>
                <a:spcBef>
                  <a:spcPts val="0"/>
                </a:spcBef>
                <a:spcAft>
                  <a:spcPts val="0"/>
                </a:spcAft>
                <a:buClr>
                  <a:schemeClr val="dk1"/>
                </a:buClr>
                <a:buSzPts val="1250"/>
                <a:buFont typeface="Calibri"/>
                <a:buChar char="●"/>
              </a:pPr>
              <a:r>
                <a:rPr lang="en-US" sz="1250">
                  <a:solidFill>
                    <a:schemeClr val="dk1"/>
                  </a:solidFill>
                  <a:latin typeface="Calibri"/>
                  <a:ea typeface="Calibri"/>
                  <a:cs typeface="Calibri"/>
                  <a:sym typeface="Calibri"/>
                </a:rPr>
                <a:t>Standardized chemotherapy protocols</a:t>
              </a:r>
              <a:endParaRPr sz="1250">
                <a:solidFill>
                  <a:schemeClr val="dk1"/>
                </a:solidFill>
                <a:latin typeface="Calibri"/>
                <a:ea typeface="Calibri"/>
                <a:cs typeface="Calibri"/>
                <a:sym typeface="Calibri"/>
              </a:endParaRPr>
            </a:p>
            <a:p>
              <a:pPr indent="-307975" lvl="0" marL="457200" rtl="0" algn="l">
                <a:lnSpc>
                  <a:spcPct val="80000"/>
                </a:lnSpc>
                <a:spcBef>
                  <a:spcPts val="0"/>
                </a:spcBef>
                <a:spcAft>
                  <a:spcPts val="0"/>
                </a:spcAft>
                <a:buClr>
                  <a:schemeClr val="dk1"/>
                </a:buClr>
                <a:buSzPts val="1250"/>
                <a:buChar char="●"/>
              </a:pPr>
              <a:r>
                <a:rPr lang="en-US" sz="1250">
                  <a:solidFill>
                    <a:schemeClr val="dk1"/>
                  </a:solidFill>
                  <a:latin typeface="Calibri"/>
                  <a:ea typeface="Calibri"/>
                  <a:cs typeface="Calibri"/>
                  <a:sym typeface="Calibri"/>
                </a:rPr>
                <a:t>Automatic dosage calculations based on </a:t>
              </a:r>
              <a:r>
                <a:rPr b="1" lang="en-US" sz="1250">
                  <a:solidFill>
                    <a:schemeClr val="dk1"/>
                  </a:solidFill>
                  <a:latin typeface="Calibri"/>
                  <a:ea typeface="Calibri"/>
                  <a:cs typeface="Calibri"/>
                  <a:sym typeface="Calibri"/>
                </a:rPr>
                <a:t>Body Surface Area (BSA)</a:t>
              </a:r>
              <a:endParaRPr b="1" sz="1250">
                <a:solidFill>
                  <a:schemeClr val="dk1"/>
                </a:solidFill>
                <a:latin typeface="Calibri"/>
                <a:ea typeface="Calibri"/>
                <a:cs typeface="Calibri"/>
                <a:sym typeface="Calibri"/>
              </a:endParaRPr>
            </a:p>
            <a:p>
              <a:pPr indent="-307975" lvl="0" marL="457200" rtl="0" algn="l">
                <a:lnSpc>
                  <a:spcPct val="80000"/>
                </a:lnSpc>
                <a:spcBef>
                  <a:spcPts val="0"/>
                </a:spcBef>
                <a:spcAft>
                  <a:spcPts val="0"/>
                </a:spcAft>
                <a:buClr>
                  <a:schemeClr val="dk1"/>
                </a:buClr>
                <a:buSzPts val="1250"/>
                <a:buFont typeface="Calibri"/>
                <a:buChar char="●"/>
              </a:pPr>
              <a:r>
                <a:rPr lang="en-US" sz="1250">
                  <a:solidFill>
                    <a:schemeClr val="dk1"/>
                  </a:solidFill>
                  <a:latin typeface="Calibri"/>
                  <a:ea typeface="Calibri"/>
                  <a:cs typeface="Calibri"/>
                  <a:sym typeface="Calibri"/>
                </a:rPr>
                <a:t>Cycle tracking and treatment documentation</a:t>
              </a:r>
              <a:endParaRPr sz="1250">
                <a:solidFill>
                  <a:schemeClr val="dk1"/>
                </a:solidFill>
                <a:latin typeface="Calibri"/>
                <a:ea typeface="Calibri"/>
                <a:cs typeface="Calibri"/>
                <a:sym typeface="Calibri"/>
              </a:endParaRPr>
            </a:p>
            <a:p>
              <a:pPr indent="-307975" lvl="0" marL="457200" rtl="0" algn="l">
                <a:lnSpc>
                  <a:spcPct val="80000"/>
                </a:lnSpc>
                <a:spcBef>
                  <a:spcPts val="0"/>
                </a:spcBef>
                <a:spcAft>
                  <a:spcPts val="0"/>
                </a:spcAft>
                <a:buClr>
                  <a:schemeClr val="dk1"/>
                </a:buClr>
                <a:buSzPts val="1250"/>
                <a:buFont typeface="Calibri"/>
                <a:buChar char="●"/>
              </a:pPr>
              <a:r>
                <a:rPr lang="en-US" sz="1250">
                  <a:solidFill>
                    <a:schemeClr val="dk1"/>
                  </a:solidFill>
                  <a:latin typeface="Calibri"/>
                  <a:ea typeface="Calibri"/>
                  <a:cs typeface="Calibri"/>
                  <a:sym typeface="Calibri"/>
                </a:rPr>
                <a:t>Recording of vitals, treatment observations, and laboratory trends</a:t>
              </a:r>
              <a:endParaRPr sz="1250">
                <a:solidFill>
                  <a:schemeClr val="dk1"/>
                </a:solidFill>
                <a:latin typeface="Calibri"/>
                <a:ea typeface="Calibri"/>
                <a:cs typeface="Calibri"/>
                <a:sym typeface="Calibri"/>
              </a:endParaRPr>
            </a:p>
            <a:p>
              <a:pPr indent="-307975" lvl="0" marL="457200" rtl="0" algn="l">
                <a:lnSpc>
                  <a:spcPct val="80000"/>
                </a:lnSpc>
                <a:spcBef>
                  <a:spcPts val="0"/>
                </a:spcBef>
                <a:spcAft>
                  <a:spcPts val="0"/>
                </a:spcAft>
                <a:buClr>
                  <a:schemeClr val="dk1"/>
                </a:buClr>
                <a:buSzPts val="1250"/>
                <a:buFont typeface="Calibri"/>
                <a:buChar char="●"/>
              </a:pPr>
              <a:r>
                <a:rPr lang="en-US" sz="1250">
                  <a:solidFill>
                    <a:schemeClr val="dk1"/>
                  </a:solidFill>
                  <a:latin typeface="Calibri"/>
                  <a:ea typeface="Calibri"/>
                  <a:cs typeface="Calibri"/>
                  <a:sym typeface="Calibri"/>
                </a:rPr>
                <a:t>Progress notes and treatment response documentation</a:t>
              </a:r>
              <a:endParaRPr sz="1250">
                <a:solidFill>
                  <a:schemeClr val="dk1"/>
                </a:solidFill>
                <a:latin typeface="Calibri"/>
                <a:ea typeface="Calibri"/>
                <a:cs typeface="Calibri"/>
                <a:sym typeface="Calibri"/>
              </a:endParaRPr>
            </a:p>
            <a:p>
              <a:pPr indent="-307975" lvl="0" marL="457200" rtl="0" algn="l">
                <a:lnSpc>
                  <a:spcPct val="80000"/>
                </a:lnSpc>
                <a:spcBef>
                  <a:spcPts val="0"/>
                </a:spcBef>
                <a:spcAft>
                  <a:spcPts val="0"/>
                </a:spcAft>
                <a:buClr>
                  <a:schemeClr val="dk1"/>
                </a:buClr>
                <a:buSzPts val="1250"/>
                <a:buFont typeface="Calibri"/>
                <a:buChar char="●"/>
              </a:pPr>
              <a:r>
                <a:rPr lang="en-US" sz="1250">
                  <a:solidFill>
                    <a:schemeClr val="dk1"/>
                  </a:solidFill>
                  <a:latin typeface="Calibri"/>
                  <a:ea typeface="Calibri"/>
                  <a:cs typeface="Calibri"/>
                  <a:sym typeface="Calibri"/>
                </a:rPr>
                <a:t>Standardized chemotherapy ordering</a:t>
              </a:r>
              <a:endParaRPr sz="1250">
                <a:solidFill>
                  <a:schemeClr val="dk1"/>
                </a:solidFill>
                <a:latin typeface="Calibri"/>
                <a:ea typeface="Calibri"/>
                <a:cs typeface="Calibri"/>
                <a:sym typeface="Calibri"/>
              </a:endParaRPr>
            </a:p>
            <a:p>
              <a:pPr indent="-307975" lvl="0" marL="457200" rtl="0" algn="l">
                <a:lnSpc>
                  <a:spcPct val="80000"/>
                </a:lnSpc>
                <a:spcBef>
                  <a:spcPts val="0"/>
                </a:spcBef>
                <a:spcAft>
                  <a:spcPts val="0"/>
                </a:spcAft>
                <a:buClr>
                  <a:schemeClr val="dk1"/>
                </a:buClr>
                <a:buSzPts val="1250"/>
                <a:buFont typeface="Calibri"/>
                <a:buChar char="●"/>
              </a:pPr>
              <a:r>
                <a:rPr lang="en-US" sz="1250">
                  <a:solidFill>
                    <a:schemeClr val="dk1"/>
                  </a:solidFill>
                  <a:latin typeface="Calibri"/>
                  <a:ea typeface="Calibri"/>
                  <a:cs typeface="Calibri"/>
                  <a:sym typeface="Calibri"/>
                </a:rPr>
                <a:t>Dosage safety alerts</a:t>
              </a:r>
              <a:endParaRPr sz="1250">
                <a:solidFill>
                  <a:schemeClr val="dk1"/>
                </a:solidFill>
                <a:latin typeface="Calibri"/>
                <a:ea typeface="Calibri"/>
                <a:cs typeface="Calibri"/>
                <a:sym typeface="Calibri"/>
              </a:endParaRPr>
            </a:p>
            <a:p>
              <a:pPr indent="-307975" lvl="0" marL="457200" rtl="0" algn="l">
                <a:lnSpc>
                  <a:spcPct val="80000"/>
                </a:lnSpc>
                <a:spcBef>
                  <a:spcPts val="0"/>
                </a:spcBef>
                <a:spcAft>
                  <a:spcPts val="0"/>
                </a:spcAft>
                <a:buClr>
                  <a:schemeClr val="dk1"/>
                </a:buClr>
                <a:buSzPts val="1250"/>
                <a:buFont typeface="Calibri"/>
                <a:buChar char="●"/>
              </a:pPr>
              <a:r>
                <a:rPr lang="en-US" sz="1250">
                  <a:solidFill>
                    <a:schemeClr val="dk1"/>
                  </a:solidFill>
                  <a:latin typeface="Calibri"/>
                  <a:ea typeface="Calibri"/>
                  <a:cs typeface="Calibri"/>
                  <a:sym typeface="Calibri"/>
                </a:rPr>
                <a:t>Treatment verification before administration</a:t>
              </a:r>
              <a:endParaRPr sz="1250">
                <a:solidFill>
                  <a:schemeClr val="dk1"/>
                </a:solidFill>
                <a:latin typeface="Calibri"/>
                <a:ea typeface="Calibri"/>
                <a:cs typeface="Calibri"/>
                <a:sym typeface="Calibri"/>
              </a:endParaRPr>
            </a:p>
            <a:p>
              <a:pPr indent="0" lvl="0" marL="0" rtl="0" algn="l">
                <a:lnSpc>
                  <a:spcPct val="80000"/>
                </a:lnSpc>
                <a:spcBef>
                  <a:spcPts val="0"/>
                </a:spcBef>
                <a:spcAft>
                  <a:spcPts val="0"/>
                </a:spcAft>
                <a:buNone/>
              </a:pPr>
              <a:r>
                <a:rPr lang="en-US" sz="1250">
                  <a:solidFill>
                    <a:schemeClr val="dk1"/>
                  </a:solidFill>
                  <a:latin typeface="Calibri"/>
                  <a:ea typeface="Calibri"/>
                  <a:cs typeface="Calibri"/>
                  <a:sym typeface="Calibri"/>
                </a:rPr>
                <a:t>The digital oncology system ensures </a:t>
              </a:r>
              <a:r>
                <a:rPr b="1" lang="en-US" sz="1250">
                  <a:solidFill>
                    <a:schemeClr val="dk1"/>
                  </a:solidFill>
                  <a:latin typeface="Calibri"/>
                  <a:ea typeface="Calibri"/>
                  <a:cs typeface="Calibri"/>
                  <a:sym typeface="Calibri"/>
                </a:rPr>
                <a:t>coordinated cancer care, improved clinical decision-making, and safer chemotherapy management</a:t>
              </a:r>
              <a:r>
                <a:rPr lang="en-US" sz="1250">
                  <a:solidFill>
                    <a:schemeClr val="dk1"/>
                  </a:solidFill>
                  <a:latin typeface="Calibri"/>
                  <a:ea typeface="Calibri"/>
                  <a:cs typeface="Calibri"/>
                  <a:sym typeface="Calibri"/>
                </a:rPr>
                <a:t>, while maintaining a longitudinal digital record of each patient’s cancer journey.</a:t>
              </a:r>
              <a:endParaRPr sz="1250">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97154" lvl="0" marL="173355"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1400" u="none" cap="none" strike="noStrike">
                  <a:solidFill>
                    <a:schemeClr val="dk1"/>
                  </a:solidFill>
                  <a:latin typeface="Calibri"/>
                  <a:ea typeface="Calibri"/>
                  <a:cs typeface="Calibri"/>
                  <a:sym typeface="Calibri"/>
                </a:rPr>
                <a:t>  </a:t>
              </a:r>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1600" u="none" cap="none" strike="noStrike">
                  <a:solidFill>
                    <a:schemeClr val="dk1"/>
                  </a:solidFill>
                  <a:latin typeface="Calibri"/>
                  <a:ea typeface="Calibri"/>
                  <a:cs typeface="Calibri"/>
                  <a:sym typeface="Calibri"/>
                </a:rPr>
                <a:t> </a:t>
              </a:r>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19" name="Google Shape;19;p1"/>
            <p:cNvSpPr txBox="1"/>
            <p:nvPr/>
          </p:nvSpPr>
          <p:spPr>
            <a:xfrm>
              <a:off x="-522499" y="3396142"/>
              <a:ext cx="4365300" cy="3678600"/>
            </a:xfrm>
            <a:prstGeom prst="rect">
              <a:avLst/>
            </a:prstGeom>
            <a:solidFill>
              <a:schemeClr val="lt1"/>
            </a:solidFill>
            <a:ln cap="flat" cmpd="sng" w="25400">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1" i="0" lang="en-US" sz="1600" u="none" cap="none" strike="noStrike">
                  <a:solidFill>
                    <a:schemeClr val="dk1"/>
                  </a:solidFill>
                  <a:latin typeface="Calibri"/>
                  <a:ea typeface="Calibri"/>
                  <a:cs typeface="Calibri"/>
                  <a:sym typeface="Calibri"/>
                </a:rPr>
                <a:t>Problem Statement / Digital Challenge </a:t>
              </a:r>
              <a:endParaRPr b="1" i="0" sz="1600" u="none" cap="none" strike="noStrike">
                <a:solidFill>
                  <a:schemeClr val="dk1"/>
                </a:solidFill>
                <a:latin typeface="Calibri"/>
                <a:ea typeface="Calibri"/>
                <a:cs typeface="Calibri"/>
                <a:sym typeface="Calibri"/>
              </a:endParaRPr>
            </a:p>
            <a:p>
              <a:pPr indent="-317500" lvl="0" marL="457200" marR="0" rtl="0" algn="l">
                <a:lnSpc>
                  <a:spcPct val="100000"/>
                </a:lnSpc>
                <a:spcBef>
                  <a:spcPts val="0"/>
                </a:spcBef>
                <a:spcAft>
                  <a:spcPts val="0"/>
                </a:spcAft>
                <a:buClr>
                  <a:schemeClr val="dk1"/>
                </a:buClr>
                <a:buSzPts val="1400"/>
                <a:buFont typeface="Calibri"/>
                <a:buChar char="●"/>
              </a:pPr>
              <a:r>
                <a:rPr lang="en-US" sz="1200">
                  <a:solidFill>
                    <a:schemeClr val="dk1"/>
                  </a:solidFill>
                  <a:latin typeface="Calibri"/>
                  <a:ea typeface="Calibri"/>
                  <a:cs typeface="Calibri"/>
                  <a:sym typeface="Calibri"/>
                </a:rPr>
                <a:t>Oncology decisions require reviewing large volumes of clinical data</a:t>
              </a:r>
              <a:endParaRPr sz="1200">
                <a:solidFill>
                  <a:schemeClr val="dk1"/>
                </a:solidFill>
                <a:latin typeface="Calibri"/>
                <a:ea typeface="Calibri"/>
                <a:cs typeface="Calibri"/>
                <a:sym typeface="Calibri"/>
              </a:endParaRPr>
            </a:p>
            <a:p>
              <a:pPr indent="-317500" lvl="0" marL="457200" marR="0" rtl="0" algn="l">
                <a:lnSpc>
                  <a:spcPct val="100000"/>
                </a:lnSpc>
                <a:spcBef>
                  <a:spcPts val="0"/>
                </a:spcBef>
                <a:spcAft>
                  <a:spcPts val="0"/>
                </a:spcAft>
                <a:buClr>
                  <a:schemeClr val="dk1"/>
                </a:buClr>
                <a:buSzPts val="1400"/>
                <a:buFont typeface="Calibri"/>
                <a:buChar char="●"/>
              </a:pPr>
              <a:r>
                <a:rPr lang="en-US" sz="1200">
                  <a:solidFill>
                    <a:schemeClr val="dk1"/>
                  </a:solidFill>
                  <a:latin typeface="Calibri"/>
                  <a:ea typeface="Calibri"/>
                  <a:cs typeface="Calibri"/>
                  <a:sym typeface="Calibri"/>
                </a:rPr>
                <a:t>Patient information scattered across diagnostics and treatment records</a:t>
              </a:r>
              <a:endParaRPr sz="1200">
                <a:solidFill>
                  <a:schemeClr val="dk1"/>
                </a:solidFill>
                <a:latin typeface="Calibri"/>
                <a:ea typeface="Calibri"/>
                <a:cs typeface="Calibri"/>
                <a:sym typeface="Calibri"/>
              </a:endParaRPr>
            </a:p>
            <a:p>
              <a:pPr indent="-317500" lvl="0" marL="457200" marR="0" rtl="0" algn="l">
                <a:lnSpc>
                  <a:spcPct val="100000"/>
                </a:lnSpc>
                <a:spcBef>
                  <a:spcPts val="0"/>
                </a:spcBef>
                <a:spcAft>
                  <a:spcPts val="0"/>
                </a:spcAft>
                <a:buClr>
                  <a:schemeClr val="dk1"/>
                </a:buClr>
                <a:buSzPts val="1400"/>
                <a:buFont typeface="Calibri"/>
                <a:buChar char="●"/>
              </a:pPr>
              <a:r>
                <a:rPr lang="en-US" sz="1200">
                  <a:solidFill>
                    <a:schemeClr val="dk1"/>
                  </a:solidFill>
                  <a:latin typeface="Calibri"/>
                  <a:ea typeface="Calibri"/>
                  <a:cs typeface="Calibri"/>
                  <a:sym typeface="Calibri"/>
                </a:rPr>
                <a:t>Delays in clinical review and treatment planning</a:t>
              </a:r>
              <a:endParaRPr sz="1200">
                <a:solidFill>
                  <a:schemeClr val="dk1"/>
                </a:solidFill>
                <a:latin typeface="Calibri"/>
                <a:ea typeface="Calibri"/>
                <a:cs typeface="Calibri"/>
                <a:sym typeface="Calibri"/>
              </a:endParaRPr>
            </a:p>
            <a:p>
              <a:pPr indent="-317500" lvl="0" marL="457200" marR="0" rtl="0" algn="l">
                <a:lnSpc>
                  <a:spcPct val="100000"/>
                </a:lnSpc>
                <a:spcBef>
                  <a:spcPts val="0"/>
                </a:spcBef>
                <a:spcAft>
                  <a:spcPts val="0"/>
                </a:spcAft>
                <a:buClr>
                  <a:schemeClr val="dk1"/>
                </a:buClr>
                <a:buSzPts val="1400"/>
                <a:buFont typeface="Calibri"/>
                <a:buChar char="●"/>
              </a:pPr>
              <a:r>
                <a:rPr lang="en-US" sz="1200">
                  <a:solidFill>
                    <a:schemeClr val="dk1"/>
                  </a:solidFill>
                  <a:latin typeface="Calibri"/>
                  <a:ea typeface="Calibri"/>
                  <a:cs typeface="Calibri"/>
                  <a:sym typeface="Calibri"/>
                </a:rPr>
                <a:t>Need for unified digital view of patient journey</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1600" u="none" cap="none" strike="noStrike">
                  <a:solidFill>
                    <a:schemeClr val="dk1"/>
                  </a:solidFill>
                  <a:latin typeface="Calibri"/>
                  <a:ea typeface="Calibri"/>
                  <a:cs typeface="Calibri"/>
                  <a:sym typeface="Calibri"/>
                </a:rPr>
                <a:t> </a:t>
              </a:r>
              <a:endParaRPr/>
            </a:p>
          </p:txBody>
        </p:sp>
      </p:grpSp>
      <p:sp>
        <p:nvSpPr>
          <p:cNvPr id="20" name="Google Shape;20;p1"/>
          <p:cNvSpPr txBox="1"/>
          <p:nvPr/>
        </p:nvSpPr>
        <p:spPr>
          <a:xfrm>
            <a:off x="10151076" y="98853"/>
            <a:ext cx="1970456" cy="549275"/>
          </a:xfrm>
          <a:prstGeom prst="rect">
            <a:avLst/>
          </a:prstGeom>
          <a:noFill/>
          <a:ln>
            <a:noFill/>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rgbClr val="275B9D"/>
              </a:buClr>
              <a:buSzPts val="3027"/>
              <a:buFont typeface="Arial"/>
              <a:buNone/>
            </a:pPr>
            <a:r>
              <a:t/>
            </a:r>
            <a:endParaRPr/>
          </a:p>
        </p:txBody>
      </p:sp>
      <p:sp>
        <p:nvSpPr>
          <p:cNvPr id="21" name="Google Shape;21;p1"/>
          <p:cNvSpPr txBox="1"/>
          <p:nvPr/>
        </p:nvSpPr>
        <p:spPr>
          <a:xfrm>
            <a:off x="8184350" y="1061100"/>
            <a:ext cx="4007700" cy="5692800"/>
          </a:xfrm>
          <a:prstGeom prst="rect">
            <a:avLst/>
          </a:prstGeom>
          <a:solidFill>
            <a:schemeClr val="lt1"/>
          </a:solidFill>
          <a:ln cap="flat" cmpd="sng" w="25400">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1" i="0" lang="en-US" sz="1600" u="none" cap="none" strike="noStrike">
                <a:solidFill>
                  <a:schemeClr val="dk1"/>
                </a:solidFill>
                <a:latin typeface="Calibri"/>
                <a:ea typeface="Calibri"/>
                <a:cs typeface="Calibri"/>
                <a:sym typeface="Calibri"/>
              </a:rPr>
              <a:t>Digital Implementation Highlight</a:t>
            </a:r>
            <a:endParaRPr/>
          </a:p>
          <a:p>
            <a:pPr indent="0" lvl="0" marL="0" rtl="0" algn="l">
              <a:lnSpc>
                <a:spcPct val="80000"/>
              </a:lnSpc>
              <a:spcBef>
                <a:spcPts val="0"/>
              </a:spcBef>
              <a:spcAft>
                <a:spcPts val="0"/>
              </a:spcAft>
              <a:buClr>
                <a:schemeClr val="dk1"/>
              </a:buClr>
              <a:buSzPts val="1100"/>
              <a:buFont typeface="Arial"/>
              <a:buNone/>
            </a:pPr>
            <a:r>
              <a:rPr lang="en-US">
                <a:solidFill>
                  <a:schemeClr val="dk1"/>
                </a:solidFill>
                <a:latin typeface="Calibri"/>
                <a:ea typeface="Calibri"/>
                <a:cs typeface="Calibri"/>
                <a:sym typeface="Calibri"/>
              </a:rPr>
              <a:t>The MEDNET Oncology EMR was implemented at NCI as part of the hospital’s digital transformation initiative.</a:t>
            </a:r>
            <a:endParaRPr>
              <a:solidFill>
                <a:schemeClr val="dk1"/>
              </a:solidFill>
              <a:latin typeface="Calibri"/>
              <a:ea typeface="Calibri"/>
              <a:cs typeface="Calibri"/>
              <a:sym typeface="Calibri"/>
            </a:endParaRPr>
          </a:p>
          <a:p>
            <a:pPr indent="0" lvl="0" marL="0" rtl="0" algn="l">
              <a:lnSpc>
                <a:spcPct val="80000"/>
              </a:lnSpc>
              <a:spcBef>
                <a:spcPts val="0"/>
              </a:spcBef>
              <a:spcAft>
                <a:spcPts val="0"/>
              </a:spcAft>
              <a:buClr>
                <a:schemeClr val="dk1"/>
              </a:buClr>
              <a:buSzPts val="1100"/>
              <a:buFont typeface="Arial"/>
              <a:buNone/>
            </a:pPr>
            <a:r>
              <a:rPr b="1" lang="en-US">
                <a:solidFill>
                  <a:schemeClr val="dk1"/>
                </a:solidFill>
                <a:latin typeface="Calibri"/>
                <a:ea typeface="Calibri"/>
                <a:cs typeface="Calibri"/>
                <a:sym typeface="Calibri"/>
              </a:rPr>
              <a:t>Implementation Highlights</a:t>
            </a:r>
            <a:endParaRPr b="1">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Char char="●"/>
            </a:pPr>
            <a:r>
              <a:rPr lang="en-US">
                <a:solidFill>
                  <a:schemeClr val="dk1"/>
                </a:solidFill>
                <a:latin typeface="Calibri"/>
                <a:ea typeface="Calibri"/>
                <a:cs typeface="Calibri"/>
                <a:sym typeface="Calibri"/>
              </a:rPr>
              <a:t>System rollout completed in </a:t>
            </a:r>
            <a:r>
              <a:rPr b="1" lang="en-US">
                <a:solidFill>
                  <a:schemeClr val="dk1"/>
                </a:solidFill>
                <a:latin typeface="Calibri"/>
                <a:ea typeface="Calibri"/>
                <a:cs typeface="Calibri"/>
                <a:sym typeface="Calibri"/>
              </a:rPr>
              <a:t>phased deployment across oncology departments</a:t>
            </a:r>
            <a:endParaRPr b="1">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Covered departments including:</a:t>
            </a:r>
            <a:endParaRPr>
              <a:solidFill>
                <a:schemeClr val="dk1"/>
              </a:solidFill>
              <a:latin typeface="Calibri"/>
              <a:ea typeface="Calibri"/>
              <a:cs typeface="Calibri"/>
              <a:sym typeface="Calibri"/>
            </a:endParaRPr>
          </a:p>
          <a:p>
            <a:pPr indent="-317500" lvl="1" marL="914400" rtl="0" algn="l">
              <a:lnSpc>
                <a:spcPct val="8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Medical Oncology</a:t>
            </a:r>
            <a:endParaRPr>
              <a:solidFill>
                <a:schemeClr val="dk1"/>
              </a:solidFill>
              <a:latin typeface="Calibri"/>
              <a:ea typeface="Calibri"/>
              <a:cs typeface="Calibri"/>
              <a:sym typeface="Calibri"/>
            </a:endParaRPr>
          </a:p>
          <a:p>
            <a:pPr indent="-317500" lvl="1" marL="914400" rtl="0" algn="l">
              <a:lnSpc>
                <a:spcPct val="8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Radiation Oncology</a:t>
            </a:r>
            <a:endParaRPr>
              <a:solidFill>
                <a:schemeClr val="dk1"/>
              </a:solidFill>
              <a:latin typeface="Calibri"/>
              <a:ea typeface="Calibri"/>
              <a:cs typeface="Calibri"/>
              <a:sym typeface="Calibri"/>
            </a:endParaRPr>
          </a:p>
          <a:p>
            <a:pPr indent="-317500" lvl="1" marL="914400" rtl="0" algn="l">
              <a:lnSpc>
                <a:spcPct val="8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Pathology</a:t>
            </a:r>
            <a:endParaRPr>
              <a:solidFill>
                <a:schemeClr val="dk1"/>
              </a:solidFill>
              <a:latin typeface="Calibri"/>
              <a:ea typeface="Calibri"/>
              <a:cs typeface="Calibri"/>
              <a:sym typeface="Calibri"/>
            </a:endParaRPr>
          </a:p>
          <a:p>
            <a:pPr indent="-317500" lvl="1" marL="914400" rtl="0" algn="l">
              <a:lnSpc>
                <a:spcPct val="8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Diagnostics</a:t>
            </a:r>
            <a:endParaRPr>
              <a:solidFill>
                <a:schemeClr val="dk1"/>
              </a:solidFill>
              <a:latin typeface="Calibri"/>
              <a:ea typeface="Calibri"/>
              <a:cs typeface="Calibri"/>
              <a:sym typeface="Calibri"/>
            </a:endParaRPr>
          </a:p>
          <a:p>
            <a:pPr indent="-317500" lvl="1" marL="914400" rtl="0" algn="l">
              <a:lnSpc>
                <a:spcPct val="8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Pharmacy</a:t>
            </a:r>
            <a:endParaRPr>
              <a:solidFill>
                <a:schemeClr val="dk1"/>
              </a:solidFill>
              <a:latin typeface="Calibri"/>
              <a:ea typeface="Calibri"/>
              <a:cs typeface="Calibri"/>
              <a:sym typeface="Calibri"/>
            </a:endParaRPr>
          </a:p>
          <a:p>
            <a:pPr indent="-317500" lvl="1" marL="914400" rtl="0" algn="l">
              <a:lnSpc>
                <a:spcPct val="8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Accounts &amp; finance</a:t>
            </a:r>
            <a:endParaRPr>
              <a:solidFill>
                <a:schemeClr val="dk1"/>
              </a:solidFill>
              <a:latin typeface="Calibri"/>
              <a:ea typeface="Calibri"/>
              <a:cs typeface="Calibri"/>
              <a:sym typeface="Calibri"/>
            </a:endParaRPr>
          </a:p>
          <a:p>
            <a:pPr indent="-317500" lvl="1" marL="914400" rtl="0" algn="l">
              <a:lnSpc>
                <a:spcPct val="8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Supply chain and inventory</a:t>
            </a:r>
            <a:endParaRPr>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Char char="●"/>
            </a:pPr>
            <a:r>
              <a:rPr lang="en-US">
                <a:solidFill>
                  <a:schemeClr val="dk1"/>
                </a:solidFill>
                <a:latin typeface="Calibri"/>
                <a:ea typeface="Calibri"/>
                <a:cs typeface="Calibri"/>
                <a:sym typeface="Calibri"/>
              </a:rPr>
              <a:t>Comprehensive </a:t>
            </a:r>
            <a:r>
              <a:rPr b="1" lang="en-US">
                <a:solidFill>
                  <a:schemeClr val="dk1"/>
                </a:solidFill>
                <a:latin typeface="Calibri"/>
                <a:ea typeface="Calibri"/>
                <a:cs typeface="Calibri"/>
                <a:sym typeface="Calibri"/>
              </a:rPr>
              <a:t>training programs conducted for clinicians, nurses, and pharmacists</a:t>
            </a:r>
            <a:endParaRPr b="1">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Char char="●"/>
            </a:pPr>
            <a:r>
              <a:rPr lang="en-US">
                <a:solidFill>
                  <a:schemeClr val="dk1"/>
                </a:solidFill>
                <a:latin typeface="Calibri"/>
                <a:ea typeface="Calibri"/>
                <a:cs typeface="Calibri"/>
                <a:sym typeface="Calibri"/>
              </a:rPr>
              <a:t>Clinical workflows were redesigned to support </a:t>
            </a:r>
            <a:r>
              <a:rPr b="1" lang="en-US">
                <a:solidFill>
                  <a:schemeClr val="dk1"/>
                </a:solidFill>
                <a:latin typeface="Calibri"/>
                <a:ea typeface="Calibri"/>
                <a:cs typeface="Calibri"/>
                <a:sym typeface="Calibri"/>
              </a:rPr>
              <a:t>digital documentation and treatment protocols</a:t>
            </a:r>
            <a:endParaRPr b="1">
              <a:solidFill>
                <a:schemeClr val="dk1"/>
              </a:solidFill>
              <a:latin typeface="Calibri"/>
              <a:ea typeface="Calibri"/>
              <a:cs typeface="Calibri"/>
              <a:sym typeface="Calibri"/>
            </a:endParaRPr>
          </a:p>
          <a:p>
            <a:pPr indent="0" lvl="0" marL="0" rtl="0" algn="l">
              <a:lnSpc>
                <a:spcPct val="80000"/>
              </a:lnSpc>
              <a:spcBef>
                <a:spcPts val="0"/>
              </a:spcBef>
              <a:spcAft>
                <a:spcPts val="0"/>
              </a:spcAft>
              <a:buClr>
                <a:schemeClr val="dk1"/>
              </a:buClr>
              <a:buSzPts val="1100"/>
              <a:buFont typeface="Arial"/>
              <a:buNone/>
            </a:pPr>
            <a:r>
              <a:rPr b="1" lang="en-US">
                <a:solidFill>
                  <a:schemeClr val="dk1"/>
                </a:solidFill>
                <a:latin typeface="Calibri"/>
                <a:ea typeface="Calibri"/>
                <a:cs typeface="Calibri"/>
                <a:sym typeface="Calibri"/>
              </a:rPr>
              <a:t>Key Implementation Enablers</a:t>
            </a:r>
            <a:endParaRPr b="1">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Strong leadership support from hospital management</a:t>
            </a:r>
            <a:endParaRPr>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Dedicated clinical champions from oncology departments</a:t>
            </a:r>
            <a:endParaRPr>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Continuous training and user adoption programs</a:t>
            </a:r>
            <a:endParaRPr>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Char char="●"/>
            </a:pPr>
            <a:r>
              <a:rPr lang="en-US">
                <a:solidFill>
                  <a:schemeClr val="dk1"/>
                </a:solidFill>
                <a:latin typeface="Calibri"/>
                <a:ea typeface="Calibri"/>
                <a:cs typeface="Calibri"/>
                <a:sym typeface="Calibri"/>
              </a:rPr>
              <a:t>Integration with diagnostic and laboratory systems</a:t>
            </a:r>
            <a:br>
              <a:rPr lang="en-US">
                <a:solidFill>
                  <a:schemeClr val="dk1"/>
                </a:solidFill>
                <a:latin typeface="Calibri"/>
                <a:ea typeface="Calibri"/>
                <a:cs typeface="Calibri"/>
                <a:sym typeface="Calibri"/>
              </a:rPr>
            </a:br>
            <a:r>
              <a:rPr lang="en-US">
                <a:solidFill>
                  <a:schemeClr val="dk1"/>
                </a:solidFill>
                <a:latin typeface="Calibri"/>
                <a:ea typeface="Calibri"/>
                <a:cs typeface="Calibri"/>
                <a:sym typeface="Calibri"/>
              </a:rPr>
              <a:t>The implementation successfully enabled </a:t>
            </a:r>
            <a:r>
              <a:rPr b="1" lang="en-US">
                <a:solidFill>
                  <a:schemeClr val="dk1"/>
                </a:solidFill>
                <a:latin typeface="Calibri"/>
                <a:ea typeface="Calibri"/>
                <a:cs typeface="Calibri"/>
                <a:sym typeface="Calibri"/>
              </a:rPr>
              <a:t>digitally coordinated oncology care delivery across departments.</a:t>
            </a:r>
            <a:endParaRPr b="1">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sz="1000">
              <a:solidFill>
                <a:schemeClr val="dk1"/>
              </a:solidFill>
            </a:endParaRPr>
          </a:p>
        </p:txBody>
      </p:sp>
      <p:pic>
        <p:nvPicPr>
          <p:cNvPr id="22" name="Google Shape;22;p1" title="NCI_FinalLogo.png"/>
          <p:cNvPicPr preferRelativeResize="0"/>
          <p:nvPr/>
        </p:nvPicPr>
        <p:blipFill>
          <a:blip r:embed="rId3">
            <a:alphaModFix/>
          </a:blip>
          <a:stretch>
            <a:fillRect/>
          </a:stretch>
        </p:blipFill>
        <p:spPr>
          <a:xfrm>
            <a:off x="9603325" y="10151"/>
            <a:ext cx="2588674" cy="9136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6" name="Shape 26"/>
        <p:cNvGrpSpPr/>
        <p:nvPr/>
      </p:nvGrpSpPr>
      <p:grpSpPr>
        <a:xfrm>
          <a:off x="0" y="0"/>
          <a:ext cx="0" cy="0"/>
          <a:chOff x="0" y="0"/>
          <a:chExt cx="0" cy="0"/>
        </a:xfrm>
      </p:grpSpPr>
      <p:grpSp>
        <p:nvGrpSpPr>
          <p:cNvPr id="27" name="Google Shape;27;p2"/>
          <p:cNvGrpSpPr/>
          <p:nvPr/>
        </p:nvGrpSpPr>
        <p:grpSpPr>
          <a:xfrm>
            <a:off x="7" y="1071222"/>
            <a:ext cx="11687788" cy="5787067"/>
            <a:chOff x="-263321" y="838201"/>
            <a:chExt cx="11928748" cy="6236736"/>
          </a:xfrm>
        </p:grpSpPr>
        <p:sp>
          <p:nvSpPr>
            <p:cNvPr id="28" name="Google Shape;28;p2"/>
            <p:cNvSpPr txBox="1"/>
            <p:nvPr/>
          </p:nvSpPr>
          <p:spPr>
            <a:xfrm>
              <a:off x="4049482" y="838201"/>
              <a:ext cx="3755700" cy="6236700"/>
            </a:xfrm>
            <a:prstGeom prst="rect">
              <a:avLst/>
            </a:prstGeom>
            <a:solidFill>
              <a:schemeClr val="lt1"/>
            </a:solidFill>
            <a:ln cap="flat" cmpd="sng" w="25400">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rtl="0" algn="l">
                <a:lnSpc>
                  <a:spcPct val="80000"/>
                </a:lnSpc>
                <a:spcBef>
                  <a:spcPts val="0"/>
                </a:spcBef>
                <a:spcAft>
                  <a:spcPts val="0"/>
                </a:spcAft>
                <a:buNone/>
              </a:pPr>
              <a:r>
                <a:rPr b="1" lang="en-US" sz="1600">
                  <a:solidFill>
                    <a:schemeClr val="dk1"/>
                  </a:solidFill>
                  <a:latin typeface="Calibri"/>
                  <a:ea typeface="Calibri"/>
                  <a:cs typeface="Calibri"/>
                  <a:sym typeface="Calibri"/>
                </a:rPr>
                <a:t>Key Enablers /Innovations: </a:t>
              </a:r>
              <a:r>
                <a:rPr lang="en-US" sz="1250">
                  <a:solidFill>
                    <a:schemeClr val="dk1"/>
                  </a:solidFill>
                  <a:latin typeface="Calibri"/>
                  <a:ea typeface="Calibri"/>
                  <a:cs typeface="Calibri"/>
                  <a:sym typeface="Calibri"/>
                </a:rPr>
                <a:t>The success of the digital oncology transformation at NCI was driven by a combination of technology, clinical leadership, and process redesign.</a:t>
              </a:r>
              <a:endParaRPr sz="1250">
                <a:solidFill>
                  <a:schemeClr val="dk1"/>
                </a:solidFill>
                <a:latin typeface="Calibri"/>
                <a:ea typeface="Calibri"/>
                <a:cs typeface="Calibri"/>
                <a:sym typeface="Calibri"/>
              </a:endParaRPr>
            </a:p>
            <a:p>
              <a:pPr indent="0" lvl="0" marL="0" rtl="0" algn="just">
                <a:lnSpc>
                  <a:spcPct val="80000"/>
                </a:lnSpc>
                <a:spcBef>
                  <a:spcPts val="0"/>
                </a:spcBef>
                <a:spcAft>
                  <a:spcPts val="0"/>
                </a:spcAft>
                <a:buClr>
                  <a:schemeClr val="dk1"/>
                </a:buClr>
                <a:buSzPts val="1100"/>
                <a:buFont typeface="Arial"/>
                <a:buNone/>
              </a:pPr>
              <a:r>
                <a:rPr b="1" lang="en-US" sz="1250">
                  <a:solidFill>
                    <a:schemeClr val="dk1"/>
                  </a:solidFill>
                  <a:latin typeface="Calibri"/>
                  <a:ea typeface="Calibri"/>
                  <a:cs typeface="Calibri"/>
                  <a:sym typeface="Calibri"/>
                </a:rPr>
                <a:t>Specialized Oncology EMR: </a:t>
              </a:r>
              <a:r>
                <a:rPr lang="en-US" sz="1250">
                  <a:solidFill>
                    <a:schemeClr val="dk1"/>
                  </a:solidFill>
                  <a:latin typeface="Calibri"/>
                  <a:ea typeface="Calibri"/>
                  <a:cs typeface="Calibri"/>
                  <a:sym typeface="Calibri"/>
                </a:rPr>
                <a:t>Unlike generic hospital systems, the MEDNET platform was designed specifically to support oncology workflows including chemotherapy protocols, cycle tracking, and treatment monitoring.</a:t>
              </a:r>
              <a:endParaRPr sz="1250">
                <a:solidFill>
                  <a:schemeClr val="dk1"/>
                </a:solidFill>
                <a:latin typeface="Calibri"/>
                <a:ea typeface="Calibri"/>
                <a:cs typeface="Calibri"/>
                <a:sym typeface="Calibri"/>
              </a:endParaRPr>
            </a:p>
            <a:p>
              <a:pPr indent="0" lvl="0" marL="0" rtl="0" algn="just">
                <a:lnSpc>
                  <a:spcPct val="80000"/>
                </a:lnSpc>
                <a:spcBef>
                  <a:spcPts val="0"/>
                </a:spcBef>
                <a:spcAft>
                  <a:spcPts val="0"/>
                </a:spcAft>
                <a:buClr>
                  <a:schemeClr val="dk1"/>
                </a:buClr>
                <a:buSzPts val="1100"/>
                <a:buFont typeface="Arial"/>
                <a:buNone/>
              </a:pPr>
              <a:r>
                <a:rPr b="1" lang="en-US" sz="1250">
                  <a:solidFill>
                    <a:schemeClr val="dk1"/>
                  </a:solidFill>
                  <a:latin typeface="Calibri"/>
                  <a:ea typeface="Calibri"/>
                  <a:cs typeface="Calibri"/>
                  <a:sym typeface="Calibri"/>
                </a:rPr>
                <a:t>Integrated Diagnostic Data: </a:t>
              </a:r>
              <a:r>
                <a:rPr lang="en-US" sz="1250">
                  <a:solidFill>
                    <a:schemeClr val="dk1"/>
                  </a:solidFill>
                  <a:latin typeface="Calibri"/>
                  <a:ea typeface="Calibri"/>
                  <a:cs typeface="Calibri"/>
                  <a:sym typeface="Calibri"/>
                </a:rPr>
                <a:t>Pathology reports, imaging studies, and laboratory results are directly accessible within the oncology record, allowing clinicians to review complete diagnostic information before initiating treatment.</a:t>
              </a:r>
              <a:endParaRPr sz="1250">
                <a:solidFill>
                  <a:schemeClr val="dk1"/>
                </a:solidFill>
                <a:latin typeface="Calibri"/>
                <a:ea typeface="Calibri"/>
                <a:cs typeface="Calibri"/>
                <a:sym typeface="Calibri"/>
              </a:endParaRPr>
            </a:p>
            <a:p>
              <a:pPr indent="0" lvl="0" marL="0" rtl="0" algn="just">
                <a:lnSpc>
                  <a:spcPct val="80000"/>
                </a:lnSpc>
                <a:spcBef>
                  <a:spcPts val="0"/>
                </a:spcBef>
                <a:spcAft>
                  <a:spcPts val="0"/>
                </a:spcAft>
                <a:buNone/>
              </a:pPr>
              <a:r>
                <a:rPr b="1" lang="en-US" sz="1250">
                  <a:solidFill>
                    <a:schemeClr val="dk1"/>
                  </a:solidFill>
                  <a:latin typeface="Calibri"/>
                  <a:ea typeface="Calibri"/>
                  <a:cs typeface="Calibri"/>
                  <a:sym typeface="Calibri"/>
                </a:rPr>
                <a:t>Clinical Summary Dashboard: </a:t>
              </a:r>
              <a:r>
                <a:rPr lang="en-US" sz="1250">
                  <a:solidFill>
                    <a:schemeClr val="dk1"/>
                  </a:solidFill>
                  <a:latin typeface="Calibri"/>
                  <a:ea typeface="Calibri"/>
                  <a:cs typeface="Calibri"/>
                  <a:sym typeface="Calibri"/>
                </a:rPr>
                <a:t>A consolidated clinical view enables oncologists to quickly review of Treatment history, Previous chemotherapy cycles, Diagnostic findings, Laboratory trends, Medication history</a:t>
              </a:r>
              <a:endParaRPr sz="1250">
                <a:solidFill>
                  <a:schemeClr val="dk1"/>
                </a:solidFill>
                <a:latin typeface="Calibri"/>
                <a:ea typeface="Calibri"/>
                <a:cs typeface="Calibri"/>
                <a:sym typeface="Calibri"/>
              </a:endParaRPr>
            </a:p>
            <a:p>
              <a:pPr indent="0" lvl="0" marL="0" rtl="0" algn="just">
                <a:lnSpc>
                  <a:spcPct val="80000"/>
                </a:lnSpc>
                <a:spcBef>
                  <a:spcPts val="0"/>
                </a:spcBef>
                <a:spcAft>
                  <a:spcPts val="0"/>
                </a:spcAft>
                <a:buClr>
                  <a:schemeClr val="dk1"/>
                </a:buClr>
                <a:buSzPts val="1100"/>
                <a:buFont typeface="Arial"/>
                <a:buNone/>
              </a:pPr>
              <a:r>
                <a:rPr lang="en-US" sz="1250">
                  <a:solidFill>
                    <a:schemeClr val="dk1"/>
                  </a:solidFill>
                  <a:latin typeface="Calibri"/>
                  <a:ea typeface="Calibri"/>
                  <a:cs typeface="Calibri"/>
                  <a:sym typeface="Calibri"/>
                </a:rPr>
                <a:t>This significantly improves treatment planning and follow-up care.</a:t>
              </a:r>
              <a:endParaRPr sz="1250">
                <a:solidFill>
                  <a:schemeClr val="dk1"/>
                </a:solidFill>
                <a:latin typeface="Calibri"/>
                <a:ea typeface="Calibri"/>
                <a:cs typeface="Calibri"/>
                <a:sym typeface="Calibri"/>
              </a:endParaRPr>
            </a:p>
            <a:p>
              <a:pPr indent="0" lvl="0" marL="0" rtl="0" algn="just">
                <a:lnSpc>
                  <a:spcPct val="80000"/>
                </a:lnSpc>
                <a:spcBef>
                  <a:spcPts val="0"/>
                </a:spcBef>
                <a:spcAft>
                  <a:spcPts val="0"/>
                </a:spcAft>
                <a:buClr>
                  <a:schemeClr val="dk1"/>
                </a:buClr>
                <a:buSzPts val="1100"/>
                <a:buFont typeface="Arial"/>
                <a:buNone/>
              </a:pPr>
              <a:r>
                <a:rPr b="1" lang="en-US" sz="1250">
                  <a:solidFill>
                    <a:schemeClr val="dk1"/>
                  </a:solidFill>
                  <a:latin typeface="Calibri"/>
                  <a:ea typeface="Calibri"/>
                  <a:cs typeface="Calibri"/>
                  <a:sym typeface="Calibri"/>
                </a:rPr>
                <a:t>Digital Chemotherapy Management: </a:t>
              </a:r>
              <a:r>
                <a:rPr lang="en-US" sz="1250">
                  <a:solidFill>
                    <a:schemeClr val="dk1"/>
                  </a:solidFill>
                  <a:latin typeface="Calibri"/>
                  <a:ea typeface="Calibri"/>
                  <a:cs typeface="Calibri"/>
                  <a:sym typeface="Calibri"/>
                </a:rPr>
                <a:t>The system standardizes chemotherapy protocols and automates dosage calculations based on patient parameters, ensuring accuracy and consistency across treatment cycles.</a:t>
              </a:r>
              <a:endParaRPr sz="1250">
                <a:solidFill>
                  <a:schemeClr val="dk1"/>
                </a:solidFill>
                <a:latin typeface="Calibri"/>
                <a:ea typeface="Calibri"/>
                <a:cs typeface="Calibri"/>
                <a:sym typeface="Calibri"/>
              </a:endParaRPr>
            </a:p>
            <a:p>
              <a:pPr indent="0" lvl="0" marL="0" rtl="0" algn="just">
                <a:lnSpc>
                  <a:spcPct val="80000"/>
                </a:lnSpc>
                <a:spcBef>
                  <a:spcPts val="0"/>
                </a:spcBef>
                <a:spcAft>
                  <a:spcPts val="0"/>
                </a:spcAft>
                <a:buClr>
                  <a:schemeClr val="dk1"/>
                </a:buClr>
                <a:buSzPts val="1100"/>
                <a:buFont typeface="Arial"/>
                <a:buNone/>
              </a:pPr>
              <a:r>
                <a:rPr b="1" lang="en-US" sz="1250">
                  <a:solidFill>
                    <a:schemeClr val="dk1"/>
                  </a:solidFill>
                  <a:latin typeface="Calibri"/>
                  <a:ea typeface="Calibri"/>
                  <a:cs typeface="Calibri"/>
                  <a:sym typeface="Calibri"/>
                </a:rPr>
                <a:t>Collaborative Care Model: </a:t>
              </a:r>
              <a:r>
                <a:rPr lang="en-US" sz="1250">
                  <a:solidFill>
                    <a:schemeClr val="dk1"/>
                  </a:solidFill>
                  <a:latin typeface="Calibri"/>
                  <a:ea typeface="Calibri"/>
                  <a:cs typeface="Calibri"/>
                  <a:sym typeface="Calibri"/>
                </a:rPr>
                <a:t>A shared digital record enables seamless collaboration between oncologists, nurses, pharmacists, and diagnostic teams.</a:t>
              </a:r>
              <a:endParaRPr sz="1250">
                <a:solidFill>
                  <a:schemeClr val="dk1"/>
                </a:solidFill>
                <a:latin typeface="Calibri"/>
                <a:ea typeface="Calibri"/>
                <a:cs typeface="Calibri"/>
                <a:sym typeface="Calibri"/>
              </a:endParaRPr>
            </a:p>
            <a:p>
              <a:pPr indent="0" lvl="0" marL="0" rtl="0" algn="just">
                <a:lnSpc>
                  <a:spcPct val="80000"/>
                </a:lnSpc>
                <a:spcBef>
                  <a:spcPts val="0"/>
                </a:spcBef>
                <a:spcAft>
                  <a:spcPts val="0"/>
                </a:spcAft>
                <a:buClr>
                  <a:schemeClr val="dk1"/>
                </a:buClr>
                <a:buSzPts val="1100"/>
                <a:buFont typeface="Arial"/>
                <a:buNone/>
              </a:pPr>
              <a:r>
                <a:rPr b="1" lang="en-US" sz="1250">
                  <a:solidFill>
                    <a:schemeClr val="dk1"/>
                  </a:solidFill>
                  <a:latin typeface="Calibri"/>
                  <a:ea typeface="Calibri"/>
                  <a:cs typeface="Calibri"/>
                  <a:sym typeface="Calibri"/>
                </a:rPr>
                <a:t>Challenges Addressed</a:t>
              </a:r>
              <a:endParaRPr b="1" sz="1250">
                <a:solidFill>
                  <a:schemeClr val="dk1"/>
                </a:solidFill>
                <a:latin typeface="Calibri"/>
                <a:ea typeface="Calibri"/>
                <a:cs typeface="Calibri"/>
                <a:sym typeface="Calibri"/>
              </a:endParaRPr>
            </a:p>
            <a:p>
              <a:pPr indent="-307975" lvl="0" marL="457200" rtl="0" algn="just">
                <a:lnSpc>
                  <a:spcPct val="80000"/>
                </a:lnSpc>
                <a:spcBef>
                  <a:spcPts val="0"/>
                </a:spcBef>
                <a:spcAft>
                  <a:spcPts val="0"/>
                </a:spcAft>
                <a:buClr>
                  <a:schemeClr val="dk1"/>
                </a:buClr>
                <a:buSzPts val="1250"/>
                <a:buFont typeface="Calibri"/>
                <a:buChar char="●"/>
              </a:pPr>
              <a:r>
                <a:rPr lang="en-US" sz="1250">
                  <a:solidFill>
                    <a:schemeClr val="dk1"/>
                  </a:solidFill>
                  <a:latin typeface="Calibri"/>
                  <a:ea typeface="Calibri"/>
                  <a:cs typeface="Calibri"/>
                  <a:sym typeface="Calibri"/>
                </a:rPr>
                <a:t>Transition from paper-based documentation</a:t>
              </a:r>
              <a:endParaRPr sz="1250">
                <a:solidFill>
                  <a:schemeClr val="dk1"/>
                </a:solidFill>
                <a:latin typeface="Calibri"/>
                <a:ea typeface="Calibri"/>
                <a:cs typeface="Calibri"/>
                <a:sym typeface="Calibri"/>
              </a:endParaRPr>
            </a:p>
            <a:p>
              <a:pPr indent="-307975" lvl="0" marL="457200" rtl="0" algn="just">
                <a:lnSpc>
                  <a:spcPct val="80000"/>
                </a:lnSpc>
                <a:spcBef>
                  <a:spcPts val="0"/>
                </a:spcBef>
                <a:spcAft>
                  <a:spcPts val="0"/>
                </a:spcAft>
                <a:buClr>
                  <a:schemeClr val="dk1"/>
                </a:buClr>
                <a:buSzPts val="1250"/>
                <a:buFont typeface="Calibri"/>
                <a:buChar char="●"/>
              </a:pPr>
              <a:r>
                <a:rPr lang="en-US" sz="1250">
                  <a:solidFill>
                    <a:schemeClr val="dk1"/>
                  </a:solidFill>
                  <a:latin typeface="Calibri"/>
                  <a:ea typeface="Calibri"/>
                  <a:cs typeface="Calibri"/>
                  <a:sym typeface="Calibri"/>
                </a:rPr>
                <a:t>Clinician adoption of digital workflows</a:t>
              </a:r>
              <a:endParaRPr sz="1250">
                <a:solidFill>
                  <a:schemeClr val="dk1"/>
                </a:solidFill>
                <a:latin typeface="Calibri"/>
                <a:ea typeface="Calibri"/>
                <a:cs typeface="Calibri"/>
                <a:sym typeface="Calibri"/>
              </a:endParaRPr>
            </a:p>
            <a:p>
              <a:pPr indent="-307975" lvl="0" marL="457200" rtl="0" algn="just">
                <a:lnSpc>
                  <a:spcPct val="80000"/>
                </a:lnSpc>
                <a:spcBef>
                  <a:spcPts val="0"/>
                </a:spcBef>
                <a:spcAft>
                  <a:spcPts val="0"/>
                </a:spcAft>
                <a:buClr>
                  <a:schemeClr val="dk1"/>
                </a:buClr>
                <a:buSzPts val="1250"/>
                <a:buFont typeface="Calibri"/>
                <a:buChar char="●"/>
              </a:pPr>
              <a:r>
                <a:rPr lang="en-US" sz="1250">
                  <a:solidFill>
                    <a:schemeClr val="dk1"/>
                  </a:solidFill>
                  <a:latin typeface="Calibri"/>
                  <a:ea typeface="Calibri"/>
                  <a:cs typeface="Calibri"/>
                  <a:sym typeface="Calibri"/>
                </a:rPr>
                <a:t>Standardization of chemotherapy protocols</a:t>
              </a:r>
              <a:endParaRPr sz="1250">
                <a:solidFill>
                  <a:schemeClr val="dk1"/>
                </a:solidFill>
                <a:latin typeface="Calibri"/>
                <a:ea typeface="Calibri"/>
                <a:cs typeface="Calibri"/>
                <a:sym typeface="Calibri"/>
              </a:endParaRPr>
            </a:p>
            <a:p>
              <a:pPr indent="0" lvl="0" marL="0" rtl="0" algn="just">
                <a:lnSpc>
                  <a:spcPct val="80000"/>
                </a:lnSpc>
                <a:spcBef>
                  <a:spcPts val="0"/>
                </a:spcBef>
                <a:spcAft>
                  <a:spcPts val="0"/>
                </a:spcAft>
                <a:buNone/>
              </a:pPr>
              <a:r>
                <a:rPr lang="en-US" sz="1250">
                  <a:solidFill>
                    <a:schemeClr val="dk1"/>
                  </a:solidFill>
                  <a:latin typeface="Calibri"/>
                  <a:ea typeface="Calibri"/>
                  <a:cs typeface="Calibri"/>
                  <a:sym typeface="Calibri"/>
                </a:rPr>
                <a:t>With continuous training and leadership support, the hospital successfully adopted a </a:t>
              </a:r>
              <a:r>
                <a:rPr b="1" lang="en-US" sz="1250">
                  <a:solidFill>
                    <a:schemeClr val="dk1"/>
                  </a:solidFill>
                  <a:latin typeface="Calibri"/>
                  <a:ea typeface="Calibri"/>
                  <a:cs typeface="Calibri"/>
                  <a:sym typeface="Calibri"/>
                </a:rPr>
                <a:t>fully digital oncology treatment workflow.</a:t>
              </a:r>
              <a:endParaRPr i="0" sz="1250" u="none" cap="none" strike="noStrike">
                <a:solidFill>
                  <a:schemeClr val="dk1"/>
                </a:solidFill>
                <a:latin typeface="Calibri"/>
                <a:ea typeface="Calibri"/>
                <a:cs typeface="Calibri"/>
                <a:sym typeface="Calibri"/>
              </a:endParaRPr>
            </a:p>
          </p:txBody>
        </p:sp>
        <p:sp>
          <p:nvSpPr>
            <p:cNvPr id="29" name="Google Shape;29;p2"/>
            <p:cNvSpPr txBox="1"/>
            <p:nvPr/>
          </p:nvSpPr>
          <p:spPr>
            <a:xfrm>
              <a:off x="7909727" y="5301927"/>
              <a:ext cx="3755700" cy="1683000"/>
            </a:xfrm>
            <a:prstGeom prst="rect">
              <a:avLst/>
            </a:prstGeom>
            <a:solidFill>
              <a:schemeClr val="lt1"/>
            </a:solidFill>
            <a:ln cap="flat" cmpd="sng" w="25400">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rtl="0" algn="l">
                <a:spcBef>
                  <a:spcPts val="0"/>
                </a:spcBef>
                <a:spcAft>
                  <a:spcPts val="0"/>
                </a:spcAft>
                <a:buClr>
                  <a:schemeClr val="dk1"/>
                </a:buClr>
                <a:buFont typeface="Arial"/>
                <a:buNone/>
              </a:pPr>
              <a:r>
                <a:rPr b="1" lang="en-US" sz="1600">
                  <a:solidFill>
                    <a:schemeClr val="dk1"/>
                  </a:solidFill>
                  <a:latin typeface="Calibri"/>
                  <a:ea typeface="Calibri"/>
                  <a:cs typeface="Calibri"/>
                  <a:sym typeface="Calibri"/>
                </a:rPr>
                <a:t>Annexures and Supporting Documents</a:t>
              </a:r>
              <a:endParaRPr>
                <a:solidFill>
                  <a:schemeClr val="dk1"/>
                </a:solidFill>
              </a:endParaRPr>
            </a:p>
            <a:p>
              <a:pPr indent="0" lvl="0" marL="0" rtl="0" algn="l">
                <a:spcBef>
                  <a:spcPts val="0"/>
                </a:spcBef>
                <a:spcAft>
                  <a:spcPts val="0"/>
                </a:spcAft>
                <a:buClr>
                  <a:schemeClr val="dk1"/>
                </a:buClr>
                <a:buFont typeface="Arial"/>
                <a:buNone/>
              </a:pPr>
              <a:r>
                <a:rPr lang="en-US" sz="1200">
                  <a:solidFill>
                    <a:schemeClr val="dk1"/>
                  </a:solidFill>
                  <a:latin typeface="Calibri"/>
                  <a:ea typeface="Calibri"/>
                  <a:cs typeface="Calibri"/>
                  <a:sym typeface="Calibri"/>
                </a:rPr>
                <a:t>Uploaded</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30" name="Google Shape;30;p2"/>
            <p:cNvSpPr txBox="1"/>
            <p:nvPr/>
          </p:nvSpPr>
          <p:spPr>
            <a:xfrm>
              <a:off x="7909727" y="838202"/>
              <a:ext cx="3755700" cy="4166100"/>
            </a:xfrm>
            <a:prstGeom prst="rect">
              <a:avLst/>
            </a:prstGeom>
            <a:solidFill>
              <a:schemeClr val="lt1"/>
            </a:solidFill>
            <a:ln cap="flat" cmpd="sng" w="25400">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1" i="0" lang="en-US" sz="1600" u="none" cap="none" strike="noStrike">
                  <a:solidFill>
                    <a:schemeClr val="dk1"/>
                  </a:solidFill>
                  <a:latin typeface="Calibri"/>
                  <a:ea typeface="Calibri"/>
                  <a:cs typeface="Calibri"/>
                  <a:sym typeface="Calibri"/>
                </a:rPr>
                <a:t>Key Learnings/ Lessons Learned / Replicability</a:t>
              </a:r>
              <a:endParaRPr b="1" sz="1300">
                <a:solidFill>
                  <a:schemeClr val="dk1"/>
                </a:solidFill>
              </a:endParaRPr>
            </a:p>
            <a:p>
              <a:pPr indent="-304800" lvl="0" marL="457200" rtl="0" algn="l">
                <a:lnSpc>
                  <a:spcPct val="80000"/>
                </a:lnSpc>
                <a:spcBef>
                  <a:spcPts val="0"/>
                </a:spcBef>
                <a:spcAft>
                  <a:spcPts val="0"/>
                </a:spcAft>
                <a:buClr>
                  <a:schemeClr val="dk1"/>
                </a:buClr>
                <a:buSzPts val="1200"/>
                <a:buAutoNum type="arabicPeriod"/>
              </a:pPr>
              <a:r>
                <a:rPr b="1" lang="en-US" sz="1200">
                  <a:solidFill>
                    <a:schemeClr val="dk1"/>
                  </a:solidFill>
                  <a:latin typeface="Calibri"/>
                  <a:ea typeface="Calibri"/>
                  <a:cs typeface="Calibri"/>
                  <a:sym typeface="Calibri"/>
                </a:rPr>
                <a:t>Specialized clinical systems are essential for complex specialties like oncology</a:t>
              </a:r>
              <a:r>
                <a:rPr lang="en-US" sz="1200">
                  <a:solidFill>
                    <a:schemeClr val="dk1"/>
                  </a:solidFill>
                  <a:latin typeface="Calibri"/>
                  <a:ea typeface="Calibri"/>
                  <a:cs typeface="Calibri"/>
                  <a:sym typeface="Calibri"/>
                </a:rPr>
                <a:t>, where treatment protocols and long-term monitoring are critical.</a:t>
              </a:r>
              <a:endParaRPr sz="1200">
                <a:solidFill>
                  <a:schemeClr val="dk1"/>
                </a:solidFill>
                <a:latin typeface="Calibri"/>
                <a:ea typeface="Calibri"/>
                <a:cs typeface="Calibri"/>
                <a:sym typeface="Calibri"/>
              </a:endParaRPr>
            </a:p>
            <a:p>
              <a:pPr indent="-304800" lvl="0" marL="457200" rtl="0" algn="l">
                <a:lnSpc>
                  <a:spcPct val="80000"/>
                </a:lnSpc>
                <a:spcBef>
                  <a:spcPts val="0"/>
                </a:spcBef>
                <a:spcAft>
                  <a:spcPts val="0"/>
                </a:spcAft>
                <a:buClr>
                  <a:schemeClr val="dk1"/>
                </a:buClr>
                <a:buSzPts val="1200"/>
                <a:buFont typeface="Calibri"/>
                <a:buAutoNum type="arabicPeriod"/>
              </a:pPr>
              <a:r>
                <a:rPr b="1" lang="en-US" sz="1200">
                  <a:solidFill>
                    <a:schemeClr val="dk1"/>
                  </a:solidFill>
                  <a:latin typeface="Calibri"/>
                  <a:ea typeface="Calibri"/>
                  <a:cs typeface="Calibri"/>
                  <a:sym typeface="Calibri"/>
                </a:rPr>
                <a:t>Clinician engagement during implementation significantly improves system adoption.</a:t>
              </a:r>
              <a:endParaRPr b="1" sz="1200">
                <a:solidFill>
                  <a:schemeClr val="dk1"/>
                </a:solidFill>
                <a:latin typeface="Calibri"/>
                <a:ea typeface="Calibri"/>
                <a:cs typeface="Calibri"/>
                <a:sym typeface="Calibri"/>
              </a:endParaRPr>
            </a:p>
            <a:p>
              <a:pPr indent="-304800" lvl="0" marL="457200" rtl="0" algn="l">
                <a:lnSpc>
                  <a:spcPct val="80000"/>
                </a:lnSpc>
                <a:spcBef>
                  <a:spcPts val="0"/>
                </a:spcBef>
                <a:spcAft>
                  <a:spcPts val="0"/>
                </a:spcAft>
                <a:buClr>
                  <a:schemeClr val="dk1"/>
                </a:buClr>
                <a:buSzPts val="1200"/>
                <a:buAutoNum type="arabicPeriod"/>
              </a:pPr>
              <a:r>
                <a:rPr lang="en-US" sz="1200">
                  <a:solidFill>
                    <a:schemeClr val="dk1"/>
                  </a:solidFill>
                  <a:latin typeface="Calibri"/>
                  <a:ea typeface="Calibri"/>
                  <a:cs typeface="Calibri"/>
                  <a:sym typeface="Calibri"/>
                </a:rPr>
                <a:t>Integrated digital records improve both </a:t>
              </a:r>
              <a:r>
                <a:rPr b="1" lang="en-US" sz="1200">
                  <a:solidFill>
                    <a:schemeClr val="dk1"/>
                  </a:solidFill>
                  <a:latin typeface="Calibri"/>
                  <a:ea typeface="Calibri"/>
                  <a:cs typeface="Calibri"/>
                  <a:sym typeface="Calibri"/>
                </a:rPr>
                <a:t>clinical decision-making and treatment safety.</a:t>
              </a:r>
              <a:endParaRPr b="1" sz="1200">
                <a:solidFill>
                  <a:schemeClr val="dk1"/>
                </a:solidFill>
                <a:latin typeface="Calibri"/>
                <a:ea typeface="Calibri"/>
                <a:cs typeface="Calibri"/>
                <a:sym typeface="Calibri"/>
              </a:endParaRPr>
            </a:p>
            <a:p>
              <a:pPr indent="0" lvl="0" marL="0" rtl="0" algn="l">
                <a:lnSpc>
                  <a:spcPct val="80000"/>
                </a:lnSpc>
                <a:spcBef>
                  <a:spcPts val="0"/>
                </a:spcBef>
                <a:spcAft>
                  <a:spcPts val="0"/>
                </a:spcAft>
                <a:buNone/>
              </a:pPr>
              <a:r>
                <a:rPr b="1" lang="en-US" sz="1200">
                  <a:solidFill>
                    <a:schemeClr val="dk1"/>
                  </a:solidFill>
                  <a:latin typeface="Calibri"/>
                  <a:ea typeface="Calibri"/>
                  <a:cs typeface="Calibri"/>
                  <a:sym typeface="Calibri"/>
                </a:rPr>
                <a:t>Replicability for Other Hospitals</a:t>
              </a:r>
              <a:endParaRPr b="1" sz="1200">
                <a:solidFill>
                  <a:schemeClr val="dk1"/>
                </a:solidFill>
                <a:latin typeface="Calibri"/>
                <a:ea typeface="Calibri"/>
                <a:cs typeface="Calibri"/>
                <a:sym typeface="Calibri"/>
              </a:endParaRPr>
            </a:p>
            <a:p>
              <a:pPr indent="0" lvl="0" marL="0" rtl="0" algn="l">
                <a:lnSpc>
                  <a:spcPct val="80000"/>
                </a:lnSpc>
                <a:spcBef>
                  <a:spcPts val="0"/>
                </a:spcBef>
                <a:spcAft>
                  <a:spcPts val="0"/>
                </a:spcAft>
                <a:buNone/>
              </a:pPr>
              <a:r>
                <a:rPr lang="en-US" sz="1200">
                  <a:solidFill>
                    <a:schemeClr val="dk1"/>
                  </a:solidFill>
                  <a:latin typeface="Calibri"/>
                  <a:ea typeface="Calibri"/>
                  <a:cs typeface="Calibri"/>
                  <a:sym typeface="Calibri"/>
                </a:rPr>
                <a:t>Hospitals planning similar digital transformation initiatives should:</a:t>
              </a:r>
              <a:endParaRPr sz="1200">
                <a:solidFill>
                  <a:schemeClr val="dk1"/>
                </a:solidFill>
                <a:latin typeface="Calibri"/>
                <a:ea typeface="Calibri"/>
                <a:cs typeface="Calibri"/>
                <a:sym typeface="Calibri"/>
              </a:endParaRPr>
            </a:p>
            <a:p>
              <a:pPr indent="-304800" lvl="0" marL="457200" rtl="0" algn="l">
                <a:lnSpc>
                  <a:spcPct val="80000"/>
                </a:lnSpc>
                <a:spcBef>
                  <a:spcPts val="0"/>
                </a:spcBef>
                <a:spcAft>
                  <a:spcPts val="0"/>
                </a:spcAft>
                <a:buClr>
                  <a:schemeClr val="dk1"/>
                </a:buClr>
                <a:buSzPts val="1200"/>
                <a:buFont typeface="Calibri"/>
                <a:buChar char="●"/>
              </a:pPr>
              <a:r>
                <a:rPr lang="en-US" sz="1200">
                  <a:solidFill>
                    <a:schemeClr val="dk1"/>
                  </a:solidFill>
                  <a:latin typeface="Calibri"/>
                  <a:ea typeface="Calibri"/>
                  <a:cs typeface="Calibri"/>
                  <a:sym typeface="Calibri"/>
                </a:rPr>
                <a:t>Select solutions tailored to their specialty workflows</a:t>
              </a:r>
              <a:endParaRPr sz="1200">
                <a:solidFill>
                  <a:schemeClr val="dk1"/>
                </a:solidFill>
                <a:latin typeface="Calibri"/>
                <a:ea typeface="Calibri"/>
                <a:cs typeface="Calibri"/>
                <a:sym typeface="Calibri"/>
              </a:endParaRPr>
            </a:p>
            <a:p>
              <a:pPr indent="-304800" lvl="0" marL="457200" rtl="0" algn="l">
                <a:lnSpc>
                  <a:spcPct val="80000"/>
                </a:lnSpc>
                <a:spcBef>
                  <a:spcPts val="0"/>
                </a:spcBef>
                <a:spcAft>
                  <a:spcPts val="0"/>
                </a:spcAft>
                <a:buClr>
                  <a:schemeClr val="dk1"/>
                </a:buClr>
                <a:buSzPts val="1200"/>
                <a:buFont typeface="Calibri"/>
                <a:buChar char="●"/>
              </a:pPr>
              <a:r>
                <a:rPr lang="en-US" sz="1200">
                  <a:solidFill>
                    <a:schemeClr val="dk1"/>
                  </a:solidFill>
                  <a:latin typeface="Calibri"/>
                  <a:ea typeface="Calibri"/>
                  <a:cs typeface="Calibri"/>
                  <a:sym typeface="Calibri"/>
                </a:rPr>
                <a:t>Involve clinicians in system design and implementation</a:t>
              </a:r>
              <a:endParaRPr sz="1200">
                <a:solidFill>
                  <a:schemeClr val="dk1"/>
                </a:solidFill>
                <a:latin typeface="Calibri"/>
                <a:ea typeface="Calibri"/>
                <a:cs typeface="Calibri"/>
                <a:sym typeface="Calibri"/>
              </a:endParaRPr>
            </a:p>
            <a:p>
              <a:pPr indent="-304800" lvl="0" marL="457200" rtl="0" algn="l">
                <a:lnSpc>
                  <a:spcPct val="80000"/>
                </a:lnSpc>
                <a:spcBef>
                  <a:spcPts val="0"/>
                </a:spcBef>
                <a:spcAft>
                  <a:spcPts val="0"/>
                </a:spcAft>
                <a:buClr>
                  <a:schemeClr val="dk1"/>
                </a:buClr>
                <a:buSzPts val="1200"/>
                <a:buFont typeface="Calibri"/>
                <a:buChar char="●"/>
              </a:pPr>
              <a:r>
                <a:rPr lang="en-US" sz="1200">
                  <a:solidFill>
                    <a:schemeClr val="dk1"/>
                  </a:solidFill>
                  <a:latin typeface="Calibri"/>
                  <a:ea typeface="Calibri"/>
                  <a:cs typeface="Calibri"/>
                  <a:sym typeface="Calibri"/>
                </a:rPr>
                <a:t>Ensure comprehensive staff training programs</a:t>
              </a:r>
              <a:endParaRPr sz="1200">
                <a:solidFill>
                  <a:schemeClr val="dk1"/>
                </a:solidFill>
                <a:latin typeface="Calibri"/>
                <a:ea typeface="Calibri"/>
                <a:cs typeface="Calibri"/>
                <a:sym typeface="Calibri"/>
              </a:endParaRPr>
            </a:p>
            <a:p>
              <a:pPr indent="-304800" lvl="0" marL="457200" rtl="0" algn="l">
                <a:lnSpc>
                  <a:spcPct val="80000"/>
                </a:lnSpc>
                <a:spcBef>
                  <a:spcPts val="0"/>
                </a:spcBef>
                <a:spcAft>
                  <a:spcPts val="0"/>
                </a:spcAft>
                <a:buClr>
                  <a:schemeClr val="dk1"/>
                </a:buClr>
                <a:buSzPts val="1200"/>
                <a:buFont typeface="Calibri"/>
                <a:buChar char="●"/>
              </a:pPr>
              <a:r>
                <a:rPr lang="en-US" sz="1200">
                  <a:solidFill>
                    <a:schemeClr val="dk1"/>
                  </a:solidFill>
                  <a:latin typeface="Calibri"/>
                  <a:ea typeface="Calibri"/>
                  <a:cs typeface="Calibri"/>
                  <a:sym typeface="Calibri"/>
                </a:rPr>
                <a:t>Integrate diagnostics, pharmacy, and clinical modules</a:t>
              </a:r>
              <a:endParaRPr sz="1200">
                <a:solidFill>
                  <a:schemeClr val="dk1"/>
                </a:solidFill>
                <a:latin typeface="Calibri"/>
                <a:ea typeface="Calibri"/>
                <a:cs typeface="Calibri"/>
                <a:sym typeface="Calibri"/>
              </a:endParaRPr>
            </a:p>
            <a:p>
              <a:pPr indent="0" lvl="0" marL="0" rtl="0" algn="l">
                <a:lnSpc>
                  <a:spcPct val="80000"/>
                </a:lnSpc>
                <a:spcBef>
                  <a:spcPts val="0"/>
                </a:spcBef>
                <a:spcAft>
                  <a:spcPts val="0"/>
                </a:spcAft>
                <a:buNone/>
              </a:pPr>
              <a:r>
                <a:rPr lang="en-US" sz="1200">
                  <a:solidFill>
                    <a:schemeClr val="dk1"/>
                  </a:solidFill>
                  <a:latin typeface="Calibri"/>
                  <a:ea typeface="Calibri"/>
                  <a:cs typeface="Calibri"/>
                  <a:sym typeface="Calibri"/>
                </a:rPr>
                <a:t>By adopting integrated oncology EMR systems, hospitals can significantly improve </a:t>
              </a:r>
              <a:r>
                <a:rPr b="1" lang="en-US" sz="1200">
                  <a:solidFill>
                    <a:schemeClr val="dk1"/>
                  </a:solidFill>
                  <a:latin typeface="Calibri"/>
                  <a:ea typeface="Calibri"/>
                  <a:cs typeface="Calibri"/>
                  <a:sym typeface="Calibri"/>
                </a:rPr>
                <a:t>patient safety, treatment coordination, and clinical documentation quality.</a:t>
              </a:r>
              <a:endParaRPr b="1"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sz="1000">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1200" u="none" cap="none" strike="noStrike">
                  <a:solidFill>
                    <a:schemeClr val="dk1"/>
                  </a:solidFill>
                  <a:latin typeface="Calibri"/>
                  <a:ea typeface="Calibri"/>
                  <a:cs typeface="Calibri"/>
                  <a:sym typeface="Calibri"/>
                </a:rPr>
                <a:t> </a:t>
              </a:r>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p:txBody>
        </p:sp>
        <p:sp>
          <p:nvSpPr>
            <p:cNvPr id="31" name="Google Shape;31;p2"/>
            <p:cNvSpPr txBox="1"/>
            <p:nvPr/>
          </p:nvSpPr>
          <p:spPr>
            <a:xfrm>
              <a:off x="-263321" y="875437"/>
              <a:ext cx="4106100" cy="6199500"/>
            </a:xfrm>
            <a:prstGeom prst="rect">
              <a:avLst/>
            </a:prstGeom>
            <a:solidFill>
              <a:schemeClr val="lt1"/>
            </a:solidFill>
            <a:ln cap="flat" cmpd="sng" w="25400">
              <a:solidFill>
                <a:schemeClr val="accen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80000"/>
                </a:lnSpc>
                <a:spcBef>
                  <a:spcPts val="0"/>
                </a:spcBef>
                <a:spcAft>
                  <a:spcPts val="0"/>
                </a:spcAft>
                <a:buNone/>
              </a:pPr>
              <a:r>
                <a:rPr b="1" i="0" lang="en-US" sz="1600" u="none" cap="none" strike="noStrike">
                  <a:solidFill>
                    <a:schemeClr val="dk1"/>
                  </a:solidFill>
                  <a:latin typeface="Calibri"/>
                  <a:ea typeface="Calibri"/>
                  <a:cs typeface="Calibri"/>
                  <a:sym typeface="Calibri"/>
                </a:rPr>
                <a:t>Digital Impact</a:t>
              </a:r>
              <a:r>
                <a:rPr lang="en-US"/>
                <a:t>: </a:t>
              </a:r>
              <a:r>
                <a:rPr lang="en-US">
                  <a:solidFill>
                    <a:schemeClr val="dk1"/>
                  </a:solidFill>
                  <a:latin typeface="Calibri"/>
                  <a:ea typeface="Calibri"/>
                  <a:cs typeface="Calibri"/>
                  <a:sym typeface="Calibri"/>
                </a:rPr>
                <a:t>The digital oncology system has significantly improved the efficiency, safety, and coordination of cancer care delivery at National Cancer Institute.</a:t>
              </a:r>
              <a:endParaRPr>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Char char="●"/>
              </a:pPr>
              <a:r>
                <a:rPr lang="en-US">
                  <a:solidFill>
                    <a:schemeClr val="dk1"/>
                  </a:solidFill>
                  <a:latin typeface="Calibri"/>
                  <a:ea typeface="Calibri"/>
                  <a:cs typeface="Calibri"/>
                  <a:sym typeface="Calibri"/>
                </a:rPr>
                <a:t>Faster transition from </a:t>
              </a:r>
              <a:r>
                <a:rPr b="1" lang="en-US">
                  <a:solidFill>
                    <a:schemeClr val="dk1"/>
                  </a:solidFill>
                  <a:latin typeface="Calibri"/>
                  <a:ea typeface="Calibri"/>
                  <a:cs typeface="Calibri"/>
                  <a:sym typeface="Calibri"/>
                </a:rPr>
                <a:t>diagnosis to treatment planning</a:t>
              </a:r>
              <a:endParaRPr b="1">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Char char="●"/>
              </a:pPr>
              <a:r>
                <a:rPr lang="en-US">
                  <a:solidFill>
                    <a:schemeClr val="dk1"/>
                  </a:solidFill>
                  <a:latin typeface="Calibri"/>
                  <a:ea typeface="Calibri"/>
                  <a:cs typeface="Calibri"/>
                  <a:sym typeface="Calibri"/>
                </a:rPr>
                <a:t>Complete visibility of </a:t>
              </a:r>
              <a:r>
                <a:rPr b="1" lang="en-US">
                  <a:solidFill>
                    <a:schemeClr val="dk1"/>
                  </a:solidFill>
                  <a:latin typeface="Calibri"/>
                  <a:ea typeface="Calibri"/>
                  <a:cs typeface="Calibri"/>
                  <a:sym typeface="Calibri"/>
                </a:rPr>
                <a:t>patient oncology history</a:t>
              </a:r>
              <a:endParaRPr b="1">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Improved clinical decision-making through consolidated clinical data</a:t>
              </a:r>
              <a:endParaRPr>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Structured documentation of chemotherapy protocols and treatment cycles</a:t>
              </a:r>
              <a:endParaRPr>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Char char="●"/>
              </a:pPr>
              <a:r>
                <a:rPr lang="en-US">
                  <a:solidFill>
                    <a:schemeClr val="dk1"/>
                  </a:solidFill>
                  <a:latin typeface="Calibri"/>
                  <a:ea typeface="Calibri"/>
                  <a:cs typeface="Calibri"/>
                  <a:sym typeface="Calibri"/>
                </a:rPr>
                <a:t>Automated </a:t>
              </a:r>
              <a:r>
                <a:rPr b="1" lang="en-US">
                  <a:solidFill>
                    <a:schemeClr val="dk1"/>
                  </a:solidFill>
                  <a:latin typeface="Calibri"/>
                  <a:ea typeface="Calibri"/>
                  <a:cs typeface="Calibri"/>
                  <a:sym typeface="Calibri"/>
                </a:rPr>
                <a:t>drug dosage calculations</a:t>
              </a:r>
              <a:endParaRPr b="1">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Safety alerts during chemotherapy ordering</a:t>
              </a:r>
              <a:endParaRPr>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Treatment verification prior to drug administration</a:t>
              </a:r>
              <a:endParaRPr>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Reduced risk of medication errors</a:t>
              </a:r>
              <a:endParaRPr>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Better coordination between oncologists, nurses, and pharmacists</a:t>
              </a:r>
              <a:endParaRPr>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Real-time monitoring of treatment progress</a:t>
              </a:r>
              <a:endParaRPr>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Improved tracking of chemotherapy utilization</a:t>
              </a:r>
              <a:endParaRPr>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Font typeface="Calibri"/>
                <a:buChar char="●"/>
              </a:pPr>
              <a:r>
                <a:rPr lang="en-US">
                  <a:solidFill>
                    <a:schemeClr val="dk1"/>
                  </a:solidFill>
                  <a:latin typeface="Calibri"/>
                  <a:ea typeface="Calibri"/>
                  <a:cs typeface="Calibri"/>
                  <a:sym typeface="Calibri"/>
                </a:rPr>
                <a:t>Digital documentation supporting clinical audits</a:t>
              </a:r>
              <a:endParaRPr>
                <a:solidFill>
                  <a:schemeClr val="dk1"/>
                </a:solidFill>
                <a:latin typeface="Calibri"/>
                <a:ea typeface="Calibri"/>
                <a:cs typeface="Calibri"/>
                <a:sym typeface="Calibri"/>
              </a:endParaRPr>
            </a:p>
            <a:p>
              <a:pPr indent="0" lvl="0" marL="0" rtl="0" algn="l">
                <a:lnSpc>
                  <a:spcPct val="80000"/>
                </a:lnSpc>
                <a:spcBef>
                  <a:spcPts val="0"/>
                </a:spcBef>
                <a:spcAft>
                  <a:spcPts val="0"/>
                </a:spcAft>
                <a:buNone/>
              </a:pPr>
              <a:r>
                <a:rPr b="1" lang="en-US">
                  <a:solidFill>
                    <a:schemeClr val="dk1"/>
                  </a:solidFill>
                  <a:latin typeface="Calibri"/>
                  <a:ea typeface="Calibri"/>
                  <a:cs typeface="Calibri"/>
                  <a:sym typeface="Calibri"/>
                </a:rPr>
                <a:t>NABH Alignment: </a:t>
              </a:r>
              <a:r>
                <a:rPr lang="en-US">
                  <a:solidFill>
                    <a:schemeClr val="dk1"/>
                  </a:solidFill>
                  <a:latin typeface="Calibri"/>
                  <a:ea typeface="Calibri"/>
                  <a:cs typeface="Calibri"/>
                  <a:sym typeface="Calibri"/>
                </a:rPr>
                <a:t>The digital oncology system strengthens compliance with NABH standards by -</a:t>
              </a:r>
              <a:endParaRPr>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Char char="●"/>
              </a:pPr>
              <a:r>
                <a:rPr lang="en-US">
                  <a:solidFill>
                    <a:schemeClr val="dk1"/>
                  </a:solidFill>
                  <a:latin typeface="Calibri"/>
                  <a:ea typeface="Calibri"/>
                  <a:cs typeface="Calibri"/>
                  <a:sym typeface="Calibri"/>
                </a:rPr>
                <a:t>Ensuring </a:t>
              </a:r>
              <a:r>
                <a:rPr b="1" lang="en-US">
                  <a:solidFill>
                    <a:schemeClr val="dk1"/>
                  </a:solidFill>
                  <a:latin typeface="Calibri"/>
                  <a:ea typeface="Calibri"/>
                  <a:cs typeface="Calibri"/>
                  <a:sym typeface="Calibri"/>
                </a:rPr>
                <a:t>complete clinical documentation</a:t>
              </a:r>
              <a:endParaRPr b="1">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Char char="●"/>
              </a:pPr>
              <a:r>
                <a:rPr lang="en-US">
                  <a:solidFill>
                    <a:schemeClr val="dk1"/>
                  </a:solidFill>
                  <a:latin typeface="Calibri"/>
                  <a:ea typeface="Calibri"/>
                  <a:cs typeface="Calibri"/>
                  <a:sym typeface="Calibri"/>
                </a:rPr>
                <a:t>Enhancing </a:t>
              </a:r>
              <a:r>
                <a:rPr b="1" lang="en-US">
                  <a:solidFill>
                    <a:schemeClr val="dk1"/>
                  </a:solidFill>
                  <a:latin typeface="Calibri"/>
                  <a:ea typeface="Calibri"/>
                  <a:cs typeface="Calibri"/>
                  <a:sym typeface="Calibri"/>
                </a:rPr>
                <a:t>patient safety during chemotherapy administration</a:t>
              </a:r>
              <a:endParaRPr b="1">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Char char="●"/>
              </a:pPr>
              <a:r>
                <a:rPr lang="en-US">
                  <a:solidFill>
                    <a:schemeClr val="dk1"/>
                  </a:solidFill>
                  <a:latin typeface="Calibri"/>
                  <a:ea typeface="Calibri"/>
                  <a:cs typeface="Calibri"/>
                  <a:sym typeface="Calibri"/>
                </a:rPr>
                <a:t>Supporting </a:t>
              </a:r>
              <a:r>
                <a:rPr b="1" lang="en-US">
                  <a:solidFill>
                    <a:schemeClr val="dk1"/>
                  </a:solidFill>
                  <a:latin typeface="Calibri"/>
                  <a:ea typeface="Calibri"/>
                  <a:cs typeface="Calibri"/>
                  <a:sym typeface="Calibri"/>
                </a:rPr>
                <a:t>traceability of treatment decisions</a:t>
              </a:r>
              <a:endParaRPr b="1">
                <a:solidFill>
                  <a:schemeClr val="dk1"/>
                </a:solidFill>
                <a:latin typeface="Calibri"/>
                <a:ea typeface="Calibri"/>
                <a:cs typeface="Calibri"/>
                <a:sym typeface="Calibri"/>
              </a:endParaRPr>
            </a:p>
            <a:p>
              <a:pPr indent="-317500" lvl="0" marL="457200" rtl="0" algn="l">
                <a:lnSpc>
                  <a:spcPct val="80000"/>
                </a:lnSpc>
                <a:spcBef>
                  <a:spcPts val="0"/>
                </a:spcBef>
                <a:spcAft>
                  <a:spcPts val="0"/>
                </a:spcAft>
                <a:buClr>
                  <a:schemeClr val="dk1"/>
                </a:buClr>
                <a:buSzPts val="1400"/>
                <a:buChar char="●"/>
              </a:pPr>
              <a:r>
                <a:rPr lang="en-US">
                  <a:solidFill>
                    <a:schemeClr val="dk1"/>
                  </a:solidFill>
                  <a:latin typeface="Calibri"/>
                  <a:ea typeface="Calibri"/>
                  <a:cs typeface="Calibri"/>
                  <a:sym typeface="Calibri"/>
                </a:rPr>
                <a:t>Improving </a:t>
              </a:r>
              <a:r>
                <a:rPr b="1" lang="en-US">
                  <a:solidFill>
                    <a:schemeClr val="dk1"/>
                  </a:solidFill>
                  <a:latin typeface="Calibri"/>
                  <a:ea typeface="Calibri"/>
                  <a:cs typeface="Calibri"/>
                  <a:sym typeface="Calibri"/>
                </a:rPr>
                <a:t>audit readiness and quality monitoring</a:t>
              </a:r>
              <a:endParaRPr>
                <a:latin typeface="Calibri"/>
                <a:ea typeface="Calibri"/>
                <a:cs typeface="Calibri"/>
                <a:sym typeface="Calibri"/>
              </a:endParaRPr>
            </a:p>
            <a:p>
              <a:pPr indent="-97154" lvl="0" marL="173355"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rPr b="0" i="0" lang="en-US" sz="1600" u="none" cap="none" strike="noStrike">
                  <a:solidFill>
                    <a:schemeClr val="dk1"/>
                  </a:solidFill>
                  <a:latin typeface="Calibri"/>
                  <a:ea typeface="Calibri"/>
                  <a:cs typeface="Calibri"/>
                  <a:sym typeface="Calibri"/>
                </a:rPr>
                <a:t> </a:t>
              </a:r>
              <a:endParaRPr/>
            </a:p>
          </p:txBody>
        </p:sp>
      </p:grpSp>
      <p:sp>
        <p:nvSpPr>
          <p:cNvPr id="32" name="Google Shape;32;p2"/>
          <p:cNvSpPr txBox="1"/>
          <p:nvPr>
            <p:ph type="title"/>
          </p:nvPr>
        </p:nvSpPr>
        <p:spPr>
          <a:xfrm>
            <a:off x="2001625" y="10150"/>
            <a:ext cx="7190400" cy="549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275B9D"/>
              </a:buClr>
              <a:buSzPts val="2800"/>
              <a:buNone/>
            </a:pPr>
            <a:r>
              <a:rPr b="1" lang="en-US" sz="2400">
                <a:solidFill>
                  <a:srgbClr val="1F3864"/>
                </a:solidFill>
                <a:latin typeface="Calibri"/>
                <a:ea typeface="Calibri"/>
                <a:cs typeface="Calibri"/>
                <a:sym typeface="Calibri"/>
              </a:rPr>
              <a:t>Digital Transformation - National Cancer Institute</a:t>
            </a:r>
            <a:endParaRPr/>
          </a:p>
        </p:txBody>
      </p:sp>
      <p:pic>
        <p:nvPicPr>
          <p:cNvPr id="33" name="Google Shape;33;p2" title="NCI_FinalLogo.png"/>
          <p:cNvPicPr preferRelativeResize="0"/>
          <p:nvPr/>
        </p:nvPicPr>
        <p:blipFill>
          <a:blip r:embed="rId3">
            <a:alphaModFix/>
          </a:blip>
          <a:stretch>
            <a:fillRect/>
          </a:stretch>
        </p:blipFill>
        <p:spPr>
          <a:xfrm>
            <a:off x="9603325" y="10151"/>
            <a:ext cx="2588674" cy="9136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 name="Shape 37"/>
        <p:cNvGrpSpPr/>
        <p:nvPr/>
      </p:nvGrpSpPr>
      <p:grpSpPr>
        <a:xfrm>
          <a:off x="0" y="0"/>
          <a:ext cx="0" cy="0"/>
          <a:chOff x="0" y="0"/>
          <a:chExt cx="0" cy="0"/>
        </a:xfrm>
      </p:grpSpPr>
      <p:pic>
        <p:nvPicPr>
          <p:cNvPr id="38" name="Google Shape;38;g3dca529000f_0_0" title="Screenshot from 2026-03-28 11-33-33.png"/>
          <p:cNvPicPr preferRelativeResize="0"/>
          <p:nvPr/>
        </p:nvPicPr>
        <p:blipFill>
          <a:blip r:embed="rId3">
            <a:alphaModFix/>
          </a:blip>
          <a:stretch>
            <a:fillRect/>
          </a:stretch>
        </p:blipFill>
        <p:spPr>
          <a:xfrm>
            <a:off x="152400" y="1029222"/>
            <a:ext cx="11887199" cy="5646420"/>
          </a:xfrm>
          <a:prstGeom prst="rect">
            <a:avLst/>
          </a:prstGeom>
          <a:noFill/>
          <a:ln>
            <a:noFill/>
          </a:ln>
        </p:spPr>
      </p:pic>
      <p:sp>
        <p:nvSpPr>
          <p:cNvPr id="39" name="Google Shape;39;g3dca529000f_0_0"/>
          <p:cNvSpPr txBox="1"/>
          <p:nvPr>
            <p:ph type="title"/>
          </p:nvPr>
        </p:nvSpPr>
        <p:spPr>
          <a:xfrm>
            <a:off x="2001625" y="10150"/>
            <a:ext cx="7190400" cy="549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275B9D"/>
              </a:buClr>
              <a:buSzPts val="2800"/>
              <a:buNone/>
            </a:pPr>
            <a:r>
              <a:rPr b="1" lang="en-US" sz="2400">
                <a:solidFill>
                  <a:srgbClr val="1F3864"/>
                </a:solidFill>
                <a:latin typeface="Calibri"/>
                <a:ea typeface="Calibri"/>
                <a:cs typeface="Calibri"/>
                <a:sym typeface="Calibri"/>
              </a:rPr>
              <a:t>Digital Transformation - National Cancer Institute</a:t>
            </a:r>
            <a:endParaRPr/>
          </a:p>
        </p:txBody>
      </p:sp>
      <p:pic>
        <p:nvPicPr>
          <p:cNvPr id="40" name="Google Shape;40;g3dca529000f_0_0" title="NCI_FinalLogo.png"/>
          <p:cNvPicPr preferRelativeResize="0"/>
          <p:nvPr/>
        </p:nvPicPr>
        <p:blipFill>
          <a:blip r:embed="rId4">
            <a:alphaModFix/>
          </a:blip>
          <a:stretch>
            <a:fillRect/>
          </a:stretch>
        </p:blipFill>
        <p:spPr>
          <a:xfrm>
            <a:off x="9603325" y="10151"/>
            <a:ext cx="2588674" cy="9136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2021-01-31T17:17:00Z</dcterms:created>
  <dc:creator>Rekha Koita</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FD010EA4BAEC445BB963DDAD26096FBF_12</vt:lpwstr>
  </property>
  <property fmtid="{D5CDD505-2E9C-101B-9397-08002B2CF9AE}" pid="3" name="KSOProductBuildVer">
    <vt:lpwstr>1033-12.2.0.21179</vt:lpwstr>
  </property>
</Properties>
</file>