
<file path=[Content_Types].xml><?xml version="1.0" encoding="utf-8"?>
<Types xmlns="http://schemas.openxmlformats.org/package/2006/content-types">
  <Default Extension="tmp"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98" r:id="rId5"/>
    <p:sldId id="674" r:id="rId6"/>
    <p:sldId id="675" r:id="rId7"/>
    <p:sldId id="676" r:id="rId8"/>
    <p:sldId id="677" r:id="rId9"/>
    <p:sldId id="678" r:id="rId10"/>
    <p:sldId id="679" r:id="rId11"/>
    <p:sldId id="680" r:id="rId12"/>
    <p:sldId id="681" r:id="rId13"/>
    <p:sldId id="682" r:id="rId14"/>
    <p:sldId id="683" r:id="rId15"/>
    <p:sldId id="684" r:id="rId16"/>
    <p:sldId id="685" r:id="rId17"/>
    <p:sldId id="686" r:id="rId18"/>
    <p:sldId id="687" r:id="rId19"/>
    <p:sldId id="688" r:id="rId20"/>
    <p:sldId id="690" r:id="rId21"/>
    <p:sldId id="689" r:id="rId22"/>
    <p:sldId id="691" r:id="rId23"/>
    <p:sldId id="277" r:id="rId24"/>
    <p:sldId id="663" r:id="rId25"/>
    <p:sldId id="666" r:id="rId26"/>
    <p:sldId id="672" r:id="rId27"/>
    <p:sldId id="673" r:id="rId28"/>
    <p:sldId id="667" r:id="rId29"/>
    <p:sldId id="692" r:id="rId30"/>
    <p:sldId id="288" r:id="rId31"/>
    <p:sldId id="693" r:id="rId32"/>
    <p:sldId id="291" r:id="rId33"/>
    <p:sldId id="569" r:id="rId34"/>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6600"/>
    <a:srgbClr val="E7EDDD"/>
    <a:srgbClr val="CC99FF"/>
    <a:srgbClr val="FFCCFF"/>
    <a:srgbClr val="FFCC00"/>
    <a:srgbClr val="FF4B4B"/>
    <a:srgbClr val="917BF1"/>
    <a:srgbClr val="FFEFFF"/>
    <a:srgbClr val="FFF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396" autoAdjust="0"/>
  </p:normalViewPr>
  <p:slideViewPr>
    <p:cSldViewPr snapToGrid="0">
      <p:cViewPr varScale="1">
        <p:scale>
          <a:sx n="82" d="100"/>
          <a:sy n="82" d="100"/>
        </p:scale>
        <p:origin x="1502" y="5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https://rilcloud-my.sharepoint.com/personal/seema1_chhabria_ril_com/Documents/Desktop/High%20Value%20Stocks/OT/OT/Anytrac/Anytrac%20Compliance%20Report%20Oct'24%20-Oct'25.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https://rilcloud-my.sharepoint.com/personal/seema1_chhabria_ril_com/Documents/Desktop/High%20Value%20Stocks/OT/OT/Anytrac/Anytrac%20Monthly%20Compliance%20Report/Anytrac%20Compliance%20Report%20Oct'24%20-Mar'26.xls"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409518099352253E-2"/>
          <c:y val="0.2596814379328567"/>
          <c:w val="0.91023359909037893"/>
          <c:h val="0.50714907499827688"/>
        </c:manualLayout>
      </c:layout>
      <c:barChart>
        <c:barDir val="col"/>
        <c:grouping val="clustered"/>
        <c:varyColors val="0"/>
        <c:ser>
          <c:idx val="10"/>
          <c:order val="10"/>
          <c:tx>
            <c:strRef>
              <c:f>Barchart!$L$2</c:f>
              <c:strCache>
                <c:ptCount val="1"/>
                <c:pt idx="0">
                  <c:v>Anytrac Vs Planned Cases(%)</c:v>
                </c:pt>
              </c:strCache>
            </c:strRef>
          </c:tx>
          <c:spPr>
            <a:solidFill>
              <a:schemeClr val="accent5">
                <a:lumMod val="8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Barchart!$A$3:$A$15</c:f>
              <c:numCache>
                <c:formatCode>mmm\-yy</c:formatCode>
                <c:ptCount val="13"/>
                <c:pt idx="0">
                  <c:v>45566</c:v>
                </c:pt>
                <c:pt idx="1">
                  <c:v>45597</c:v>
                </c:pt>
                <c:pt idx="2">
                  <c:v>45627</c:v>
                </c:pt>
                <c:pt idx="3">
                  <c:v>45658</c:v>
                </c:pt>
                <c:pt idx="4">
                  <c:v>45689</c:v>
                </c:pt>
                <c:pt idx="5">
                  <c:v>45717</c:v>
                </c:pt>
                <c:pt idx="6">
                  <c:v>45748</c:v>
                </c:pt>
                <c:pt idx="7">
                  <c:v>45778</c:v>
                </c:pt>
                <c:pt idx="8">
                  <c:v>45809</c:v>
                </c:pt>
                <c:pt idx="9">
                  <c:v>45839</c:v>
                </c:pt>
                <c:pt idx="10">
                  <c:v>45870</c:v>
                </c:pt>
                <c:pt idx="11">
                  <c:v>45901</c:v>
                </c:pt>
                <c:pt idx="12">
                  <c:v>45931</c:v>
                </c:pt>
              </c:numCache>
            </c:numRef>
          </c:cat>
          <c:val>
            <c:numRef>
              <c:f>Barchart!$L$3:$L$15</c:f>
              <c:numCache>
                <c:formatCode>0%</c:formatCode>
                <c:ptCount val="13"/>
                <c:pt idx="0">
                  <c:v>0.55345211581291764</c:v>
                </c:pt>
                <c:pt idx="1">
                  <c:v>0.5543113101903695</c:v>
                </c:pt>
                <c:pt idx="2">
                  <c:v>0.67690557451649602</c:v>
                </c:pt>
                <c:pt idx="3">
                  <c:v>0.53093363329583798</c:v>
                </c:pt>
                <c:pt idx="4">
                  <c:v>0.64454443194600675</c:v>
                </c:pt>
                <c:pt idx="5">
                  <c:v>0.40543161978661496</c:v>
                </c:pt>
                <c:pt idx="6">
                  <c:v>0.4</c:v>
                </c:pt>
                <c:pt idx="7">
                  <c:v>0.33144796380090497</c:v>
                </c:pt>
                <c:pt idx="8">
                  <c:v>0.61224489795918369</c:v>
                </c:pt>
                <c:pt idx="9">
                  <c:v>0.39451277199621571</c:v>
                </c:pt>
                <c:pt idx="10">
                  <c:v>7.874015748031496E-2</c:v>
                </c:pt>
                <c:pt idx="11">
                  <c:v>0.3607068607068607</c:v>
                </c:pt>
                <c:pt idx="12">
                  <c:v>0.39162561576354682</c:v>
                </c:pt>
              </c:numCache>
            </c:numRef>
          </c:val>
          <c:extLst>
            <c:ext xmlns:c16="http://schemas.microsoft.com/office/drawing/2014/chart" uri="{C3380CC4-5D6E-409C-BE32-E72D297353CC}">
              <c16:uniqueId val="{00000000-3338-4636-9868-630BC616F7EC}"/>
            </c:ext>
          </c:extLst>
        </c:ser>
        <c:ser>
          <c:idx val="11"/>
          <c:order val="11"/>
          <c:tx>
            <c:strRef>
              <c:f>Barchart!$M$2</c:f>
              <c:strCache>
                <c:ptCount val="1"/>
                <c:pt idx="0">
                  <c:v>% Compliance</c:v>
                </c:pt>
              </c:strCache>
            </c:strRef>
          </c:tx>
          <c:spPr>
            <a:solidFill>
              <a:schemeClr val="accent4">
                <a:lumMod val="8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Barchart!$A$3:$A$15</c:f>
              <c:numCache>
                <c:formatCode>mmm\-yy</c:formatCode>
                <c:ptCount val="13"/>
                <c:pt idx="0">
                  <c:v>45566</c:v>
                </c:pt>
                <c:pt idx="1">
                  <c:v>45597</c:v>
                </c:pt>
                <c:pt idx="2">
                  <c:v>45627</c:v>
                </c:pt>
                <c:pt idx="3">
                  <c:v>45658</c:v>
                </c:pt>
                <c:pt idx="4">
                  <c:v>45689</c:v>
                </c:pt>
                <c:pt idx="5">
                  <c:v>45717</c:v>
                </c:pt>
                <c:pt idx="6">
                  <c:v>45748</c:v>
                </c:pt>
                <c:pt idx="7">
                  <c:v>45778</c:v>
                </c:pt>
                <c:pt idx="8">
                  <c:v>45809</c:v>
                </c:pt>
                <c:pt idx="9">
                  <c:v>45839</c:v>
                </c:pt>
                <c:pt idx="10">
                  <c:v>45870</c:v>
                </c:pt>
                <c:pt idx="11">
                  <c:v>45901</c:v>
                </c:pt>
                <c:pt idx="12">
                  <c:v>45931</c:v>
                </c:pt>
              </c:numCache>
            </c:numRef>
          </c:cat>
          <c:val>
            <c:numRef>
              <c:f>Barchart!$M$3:$M$15</c:f>
              <c:numCache>
                <c:formatCode>0%</c:formatCode>
                <c:ptCount val="13"/>
                <c:pt idx="0">
                  <c:v>0.71629778672032196</c:v>
                </c:pt>
                <c:pt idx="1">
                  <c:v>0.75151515151515147</c:v>
                </c:pt>
                <c:pt idx="2">
                  <c:v>0.91932773109243693</c:v>
                </c:pt>
                <c:pt idx="3">
                  <c:v>0.90254237288135597</c:v>
                </c:pt>
                <c:pt idx="4">
                  <c:v>0.9703315881326352</c:v>
                </c:pt>
                <c:pt idx="5">
                  <c:v>0.97368421052631582</c:v>
                </c:pt>
                <c:pt idx="6">
                  <c:v>0.91666666666666663</c:v>
                </c:pt>
                <c:pt idx="7">
                  <c:v>0.97952218430034133</c:v>
                </c:pt>
                <c:pt idx="8">
                  <c:v>0.94444444444444442</c:v>
                </c:pt>
                <c:pt idx="9">
                  <c:v>0.85851318944844124</c:v>
                </c:pt>
                <c:pt idx="10">
                  <c:v>0.97142857142857142</c:v>
                </c:pt>
                <c:pt idx="11">
                  <c:v>0.91354466858789629</c:v>
                </c:pt>
                <c:pt idx="12">
                  <c:v>0.88993710691823902</c:v>
                </c:pt>
              </c:numCache>
            </c:numRef>
          </c:val>
          <c:extLst>
            <c:ext xmlns:c16="http://schemas.microsoft.com/office/drawing/2014/chart" uri="{C3380CC4-5D6E-409C-BE32-E72D297353CC}">
              <c16:uniqueId val="{00000001-3338-4636-9868-630BC616F7EC}"/>
            </c:ext>
          </c:extLst>
        </c:ser>
        <c:dLbls>
          <c:dLblPos val="outEnd"/>
          <c:showLegendKey val="0"/>
          <c:showVal val="1"/>
          <c:showCatName val="0"/>
          <c:showSerName val="0"/>
          <c:showPercent val="0"/>
          <c:showBubbleSize val="0"/>
        </c:dLbls>
        <c:gapWidth val="444"/>
        <c:overlap val="-90"/>
        <c:axId val="594991151"/>
        <c:axId val="594997183"/>
        <c:extLst>
          <c:ext xmlns:c15="http://schemas.microsoft.com/office/drawing/2012/chart" uri="{02D57815-91ED-43cb-92C2-25804820EDAC}">
            <c15:filteredBarSeries>
              <c15:ser>
                <c:idx val="0"/>
                <c:order val="0"/>
                <c:tx>
                  <c:strRef>
                    <c:extLst>
                      <c:ext uri="{02D57815-91ED-43cb-92C2-25804820EDAC}">
                        <c15:formulaRef>
                          <c15:sqref>Barchart!$B$2</c15:sqref>
                        </c15:formulaRef>
                      </c:ext>
                    </c:extLst>
                    <c:strCache>
                      <c:ptCount val="1"/>
                      <c:pt idx="0">
                        <c:v>Planned Cases</c:v>
                      </c:pt>
                    </c:strCache>
                  </c:strRef>
                </c:tx>
                <c:spPr>
                  <a:solidFill>
                    <a:schemeClr val="accent6"/>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a:solidFill>
                              <a:schemeClr val="tx1">
                                <a:lumMod val="35000"/>
                                <a:lumOff val="65000"/>
                              </a:schemeClr>
                            </a:solidFill>
                          </a:ln>
                          <a:effectLst/>
                        </c:spPr>
                      </c15:leaderLines>
                    </c:ext>
                  </c:extLst>
                </c:dLbls>
                <c:cat>
                  <c:numRef>
                    <c:extLst>
                      <c:ext uri="{02D57815-91ED-43cb-92C2-25804820EDAC}">
                        <c15:formulaRef>
                          <c15:sqref>Barchart!$A$3:$A$15</c15:sqref>
                        </c15:formulaRef>
                      </c:ext>
                    </c:extLst>
                    <c:numCache>
                      <c:formatCode>mmm\-yy</c:formatCode>
                      <c:ptCount val="13"/>
                      <c:pt idx="0">
                        <c:v>45566</c:v>
                      </c:pt>
                      <c:pt idx="1">
                        <c:v>45597</c:v>
                      </c:pt>
                      <c:pt idx="2">
                        <c:v>45627</c:v>
                      </c:pt>
                      <c:pt idx="3">
                        <c:v>45658</c:v>
                      </c:pt>
                      <c:pt idx="4">
                        <c:v>45689</c:v>
                      </c:pt>
                      <c:pt idx="5">
                        <c:v>45717</c:v>
                      </c:pt>
                      <c:pt idx="6">
                        <c:v>45748</c:v>
                      </c:pt>
                      <c:pt idx="7">
                        <c:v>45778</c:v>
                      </c:pt>
                      <c:pt idx="8">
                        <c:v>45809</c:v>
                      </c:pt>
                      <c:pt idx="9">
                        <c:v>45839</c:v>
                      </c:pt>
                      <c:pt idx="10">
                        <c:v>45870</c:v>
                      </c:pt>
                      <c:pt idx="11">
                        <c:v>45901</c:v>
                      </c:pt>
                      <c:pt idx="12">
                        <c:v>45931</c:v>
                      </c:pt>
                    </c:numCache>
                  </c:numRef>
                </c:cat>
                <c:val>
                  <c:numRef>
                    <c:extLst>
                      <c:ext uri="{02D57815-91ED-43cb-92C2-25804820EDAC}">
                        <c15:formulaRef>
                          <c15:sqref>Barchart!$B$3:$B$15</c15:sqref>
                        </c15:formulaRef>
                      </c:ext>
                    </c:extLst>
                    <c:numCache>
                      <c:formatCode>0</c:formatCode>
                      <c:ptCount val="13"/>
                      <c:pt idx="0">
                        <c:v>898</c:v>
                      </c:pt>
                      <c:pt idx="1">
                        <c:v>893</c:v>
                      </c:pt>
                      <c:pt idx="2">
                        <c:v>879</c:v>
                      </c:pt>
                      <c:pt idx="3">
                        <c:v>889</c:v>
                      </c:pt>
                      <c:pt idx="4">
                        <c:v>889</c:v>
                      </c:pt>
                      <c:pt idx="5">
                        <c:v>1031</c:v>
                      </c:pt>
                      <c:pt idx="6" formatCode="General">
                        <c:v>870</c:v>
                      </c:pt>
                      <c:pt idx="7" formatCode="General">
                        <c:v>884</c:v>
                      </c:pt>
                      <c:pt idx="8" formatCode="General">
                        <c:v>882</c:v>
                      </c:pt>
                      <c:pt idx="9" formatCode="General">
                        <c:v>1057</c:v>
                      </c:pt>
                      <c:pt idx="10" formatCode="General">
                        <c:v>889</c:v>
                      </c:pt>
                      <c:pt idx="11" formatCode="General">
                        <c:v>962</c:v>
                      </c:pt>
                      <c:pt idx="12" formatCode="General">
                        <c:v>812</c:v>
                      </c:pt>
                    </c:numCache>
                  </c:numRef>
                </c:val>
                <c:extLst>
                  <c:ext xmlns:c16="http://schemas.microsoft.com/office/drawing/2014/chart" uri="{C3380CC4-5D6E-409C-BE32-E72D297353CC}">
                    <c16:uniqueId val="{00000002-3338-4636-9868-630BC616F7EC}"/>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Barchart!$C$2</c15:sqref>
                        </c15:formulaRef>
                      </c:ext>
                    </c:extLst>
                    <c:strCache>
                      <c:ptCount val="1"/>
                      <c:pt idx="0">
                        <c:v>Via Anytrac </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Barchart!$A$3:$A$15</c15:sqref>
                        </c15:formulaRef>
                      </c:ext>
                    </c:extLst>
                    <c:numCache>
                      <c:formatCode>mmm\-yy</c:formatCode>
                      <c:ptCount val="13"/>
                      <c:pt idx="0">
                        <c:v>45566</c:v>
                      </c:pt>
                      <c:pt idx="1">
                        <c:v>45597</c:v>
                      </c:pt>
                      <c:pt idx="2">
                        <c:v>45627</c:v>
                      </c:pt>
                      <c:pt idx="3">
                        <c:v>45658</c:v>
                      </c:pt>
                      <c:pt idx="4">
                        <c:v>45689</c:v>
                      </c:pt>
                      <c:pt idx="5">
                        <c:v>45717</c:v>
                      </c:pt>
                      <c:pt idx="6">
                        <c:v>45748</c:v>
                      </c:pt>
                      <c:pt idx="7">
                        <c:v>45778</c:v>
                      </c:pt>
                      <c:pt idx="8">
                        <c:v>45809</c:v>
                      </c:pt>
                      <c:pt idx="9">
                        <c:v>45839</c:v>
                      </c:pt>
                      <c:pt idx="10">
                        <c:v>45870</c:v>
                      </c:pt>
                      <c:pt idx="11">
                        <c:v>45901</c:v>
                      </c:pt>
                      <c:pt idx="12">
                        <c:v>45931</c:v>
                      </c:pt>
                    </c:numCache>
                  </c:numRef>
                </c:cat>
                <c:val>
                  <c:numRef>
                    <c:extLst xmlns:c15="http://schemas.microsoft.com/office/drawing/2012/chart">
                      <c:ext xmlns:c15="http://schemas.microsoft.com/office/drawing/2012/chart" uri="{02D57815-91ED-43cb-92C2-25804820EDAC}">
                        <c15:formulaRef>
                          <c15:sqref>Barchart!$C$3:$C$15</c15:sqref>
                        </c15:formulaRef>
                      </c:ext>
                    </c:extLst>
                    <c:numCache>
                      <c:formatCode>General</c:formatCode>
                      <c:ptCount val="13"/>
                      <c:pt idx="0">
                        <c:v>497</c:v>
                      </c:pt>
                      <c:pt idx="1">
                        <c:v>495</c:v>
                      </c:pt>
                      <c:pt idx="2">
                        <c:v>595</c:v>
                      </c:pt>
                      <c:pt idx="3">
                        <c:v>472</c:v>
                      </c:pt>
                      <c:pt idx="4">
                        <c:v>573</c:v>
                      </c:pt>
                      <c:pt idx="5">
                        <c:v>418</c:v>
                      </c:pt>
                      <c:pt idx="6">
                        <c:v>348</c:v>
                      </c:pt>
                      <c:pt idx="7">
                        <c:v>293</c:v>
                      </c:pt>
                      <c:pt idx="8">
                        <c:v>540</c:v>
                      </c:pt>
                      <c:pt idx="9">
                        <c:v>417</c:v>
                      </c:pt>
                      <c:pt idx="10">
                        <c:v>70</c:v>
                      </c:pt>
                      <c:pt idx="11">
                        <c:v>347</c:v>
                      </c:pt>
                      <c:pt idx="12">
                        <c:v>318</c:v>
                      </c:pt>
                    </c:numCache>
                  </c:numRef>
                </c:val>
                <c:extLst xmlns:c15="http://schemas.microsoft.com/office/drawing/2012/chart">
                  <c:ext xmlns:c16="http://schemas.microsoft.com/office/drawing/2014/chart" uri="{C3380CC4-5D6E-409C-BE32-E72D297353CC}">
                    <c16:uniqueId val="{00000003-3338-4636-9868-630BC616F7EC}"/>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Barchart!$D$2</c15:sqref>
                        </c15:formulaRef>
                      </c:ext>
                    </c:extLst>
                    <c:strCache>
                      <c:ptCount val="1"/>
                      <c:pt idx="0">
                        <c:v>Completed</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Barchart!$A$3:$A$15</c15:sqref>
                        </c15:formulaRef>
                      </c:ext>
                    </c:extLst>
                    <c:numCache>
                      <c:formatCode>mmm\-yy</c:formatCode>
                      <c:ptCount val="13"/>
                      <c:pt idx="0">
                        <c:v>45566</c:v>
                      </c:pt>
                      <c:pt idx="1">
                        <c:v>45597</c:v>
                      </c:pt>
                      <c:pt idx="2">
                        <c:v>45627</c:v>
                      </c:pt>
                      <c:pt idx="3">
                        <c:v>45658</c:v>
                      </c:pt>
                      <c:pt idx="4">
                        <c:v>45689</c:v>
                      </c:pt>
                      <c:pt idx="5">
                        <c:v>45717</c:v>
                      </c:pt>
                      <c:pt idx="6">
                        <c:v>45748</c:v>
                      </c:pt>
                      <c:pt idx="7">
                        <c:v>45778</c:v>
                      </c:pt>
                      <c:pt idx="8">
                        <c:v>45809</c:v>
                      </c:pt>
                      <c:pt idx="9">
                        <c:v>45839</c:v>
                      </c:pt>
                      <c:pt idx="10">
                        <c:v>45870</c:v>
                      </c:pt>
                      <c:pt idx="11">
                        <c:v>45901</c:v>
                      </c:pt>
                      <c:pt idx="12">
                        <c:v>45931</c:v>
                      </c:pt>
                    </c:numCache>
                  </c:numRef>
                </c:cat>
                <c:val>
                  <c:numRef>
                    <c:extLst xmlns:c15="http://schemas.microsoft.com/office/drawing/2012/chart">
                      <c:ext xmlns:c15="http://schemas.microsoft.com/office/drawing/2012/chart" uri="{02D57815-91ED-43cb-92C2-25804820EDAC}">
                        <c15:formulaRef>
                          <c15:sqref>Barchart!$D$3:$D$15</c15:sqref>
                        </c15:formulaRef>
                      </c:ext>
                    </c:extLst>
                    <c:numCache>
                      <c:formatCode>General</c:formatCode>
                      <c:ptCount val="13"/>
                      <c:pt idx="0">
                        <c:v>315</c:v>
                      </c:pt>
                      <c:pt idx="1">
                        <c:v>351</c:v>
                      </c:pt>
                      <c:pt idx="2">
                        <c:v>512</c:v>
                      </c:pt>
                      <c:pt idx="3">
                        <c:v>393</c:v>
                      </c:pt>
                      <c:pt idx="4">
                        <c:v>526</c:v>
                      </c:pt>
                      <c:pt idx="5">
                        <c:v>363</c:v>
                      </c:pt>
                      <c:pt idx="6">
                        <c:v>309</c:v>
                      </c:pt>
                      <c:pt idx="7">
                        <c:v>286</c:v>
                      </c:pt>
                      <c:pt idx="8">
                        <c:v>490</c:v>
                      </c:pt>
                      <c:pt idx="9">
                        <c:v>358</c:v>
                      </c:pt>
                      <c:pt idx="10">
                        <c:v>66</c:v>
                      </c:pt>
                      <c:pt idx="11">
                        <c:v>317</c:v>
                      </c:pt>
                      <c:pt idx="12">
                        <c:v>283</c:v>
                      </c:pt>
                    </c:numCache>
                  </c:numRef>
                </c:val>
                <c:extLst xmlns:c15="http://schemas.microsoft.com/office/drawing/2012/chart">
                  <c:ext xmlns:c16="http://schemas.microsoft.com/office/drawing/2014/chart" uri="{C3380CC4-5D6E-409C-BE32-E72D297353CC}">
                    <c16:uniqueId val="{00000004-3338-4636-9868-630BC616F7EC}"/>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Barchart!$E$2</c15:sqref>
                        </c15:formulaRef>
                      </c:ext>
                    </c:extLst>
                    <c:strCache>
                      <c:ptCount val="1"/>
                      <c:pt idx="0">
                        <c:v>Inward Pending</c:v>
                      </c:pt>
                    </c:strCache>
                  </c:strRef>
                </c:tx>
                <c:spPr>
                  <a:solidFill>
                    <a:schemeClr val="accent6">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Barchart!$A$3:$A$15</c15:sqref>
                        </c15:formulaRef>
                      </c:ext>
                    </c:extLst>
                    <c:numCache>
                      <c:formatCode>mmm\-yy</c:formatCode>
                      <c:ptCount val="13"/>
                      <c:pt idx="0">
                        <c:v>45566</c:v>
                      </c:pt>
                      <c:pt idx="1">
                        <c:v>45597</c:v>
                      </c:pt>
                      <c:pt idx="2">
                        <c:v>45627</c:v>
                      </c:pt>
                      <c:pt idx="3">
                        <c:v>45658</c:v>
                      </c:pt>
                      <c:pt idx="4">
                        <c:v>45689</c:v>
                      </c:pt>
                      <c:pt idx="5">
                        <c:v>45717</c:v>
                      </c:pt>
                      <c:pt idx="6">
                        <c:v>45748</c:v>
                      </c:pt>
                      <c:pt idx="7">
                        <c:v>45778</c:v>
                      </c:pt>
                      <c:pt idx="8">
                        <c:v>45809</c:v>
                      </c:pt>
                      <c:pt idx="9">
                        <c:v>45839</c:v>
                      </c:pt>
                      <c:pt idx="10">
                        <c:v>45870</c:v>
                      </c:pt>
                      <c:pt idx="11">
                        <c:v>45901</c:v>
                      </c:pt>
                      <c:pt idx="12">
                        <c:v>45931</c:v>
                      </c:pt>
                    </c:numCache>
                  </c:numRef>
                </c:cat>
                <c:val>
                  <c:numRef>
                    <c:extLst xmlns:c15="http://schemas.microsoft.com/office/drawing/2012/chart">
                      <c:ext xmlns:c15="http://schemas.microsoft.com/office/drawing/2012/chart" uri="{02D57815-91ED-43cb-92C2-25804820EDAC}">
                        <c15:formulaRef>
                          <c15:sqref>Barchart!$E$3:$E$15</c15:sqref>
                        </c15:formulaRef>
                      </c:ext>
                    </c:extLst>
                    <c:numCache>
                      <c:formatCode>General</c:formatCode>
                      <c:ptCount val="13"/>
                      <c:pt idx="0">
                        <c:v>16</c:v>
                      </c:pt>
                      <c:pt idx="1">
                        <c:v>3</c:v>
                      </c:pt>
                      <c:pt idx="2">
                        <c:v>10</c:v>
                      </c:pt>
                      <c:pt idx="3">
                        <c:v>11</c:v>
                      </c:pt>
                      <c:pt idx="4">
                        <c:v>11</c:v>
                      </c:pt>
                      <c:pt idx="5">
                        <c:v>11</c:v>
                      </c:pt>
                      <c:pt idx="6">
                        <c:v>1</c:v>
                      </c:pt>
                      <c:pt idx="7">
                        <c:v>0</c:v>
                      </c:pt>
                      <c:pt idx="8">
                        <c:v>2</c:v>
                      </c:pt>
                      <c:pt idx="9">
                        <c:v>0</c:v>
                      </c:pt>
                      <c:pt idx="10">
                        <c:v>1</c:v>
                      </c:pt>
                      <c:pt idx="11">
                        <c:v>0</c:v>
                      </c:pt>
                      <c:pt idx="12">
                        <c:v>0</c:v>
                      </c:pt>
                    </c:numCache>
                  </c:numRef>
                </c:val>
                <c:extLst xmlns:c15="http://schemas.microsoft.com/office/drawing/2012/chart">
                  <c:ext xmlns:c16="http://schemas.microsoft.com/office/drawing/2014/chart" uri="{C3380CC4-5D6E-409C-BE32-E72D297353CC}">
                    <c16:uniqueId val="{00000005-3338-4636-9868-630BC616F7EC}"/>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Barchart!$F$2</c15:sqref>
                        </c15:formulaRef>
                      </c:ext>
                    </c:extLst>
                    <c:strCache>
                      <c:ptCount val="1"/>
                      <c:pt idx="0">
                        <c:v>Inwarded</c:v>
                      </c:pt>
                    </c:strCache>
                  </c:strRef>
                </c:tx>
                <c:spPr>
                  <a:solidFill>
                    <a:schemeClr val="accent5">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Barchart!$A$3:$A$15</c15:sqref>
                        </c15:formulaRef>
                      </c:ext>
                    </c:extLst>
                    <c:numCache>
                      <c:formatCode>mmm\-yy</c:formatCode>
                      <c:ptCount val="13"/>
                      <c:pt idx="0">
                        <c:v>45566</c:v>
                      </c:pt>
                      <c:pt idx="1">
                        <c:v>45597</c:v>
                      </c:pt>
                      <c:pt idx="2">
                        <c:v>45627</c:v>
                      </c:pt>
                      <c:pt idx="3">
                        <c:v>45658</c:v>
                      </c:pt>
                      <c:pt idx="4">
                        <c:v>45689</c:v>
                      </c:pt>
                      <c:pt idx="5">
                        <c:v>45717</c:v>
                      </c:pt>
                      <c:pt idx="6">
                        <c:v>45748</c:v>
                      </c:pt>
                      <c:pt idx="7">
                        <c:v>45778</c:v>
                      </c:pt>
                      <c:pt idx="8">
                        <c:v>45809</c:v>
                      </c:pt>
                      <c:pt idx="9">
                        <c:v>45839</c:v>
                      </c:pt>
                      <c:pt idx="10">
                        <c:v>45870</c:v>
                      </c:pt>
                      <c:pt idx="11">
                        <c:v>45901</c:v>
                      </c:pt>
                      <c:pt idx="12">
                        <c:v>45931</c:v>
                      </c:pt>
                    </c:numCache>
                  </c:numRef>
                </c:cat>
                <c:val>
                  <c:numRef>
                    <c:extLst xmlns:c15="http://schemas.microsoft.com/office/drawing/2012/chart">
                      <c:ext xmlns:c15="http://schemas.microsoft.com/office/drawing/2012/chart" uri="{02D57815-91ED-43cb-92C2-25804820EDAC}">
                        <c15:formulaRef>
                          <c15:sqref>Barchart!$F$3:$F$15</c15:sqref>
                        </c15:formulaRef>
                      </c:ext>
                    </c:extLst>
                    <c:numCache>
                      <c:formatCode>General</c:formatCode>
                      <c:ptCount val="13"/>
                      <c:pt idx="0">
                        <c:v>15</c:v>
                      </c:pt>
                      <c:pt idx="1">
                        <c:v>13</c:v>
                      </c:pt>
                      <c:pt idx="2">
                        <c:v>21</c:v>
                      </c:pt>
                      <c:pt idx="3">
                        <c:v>19</c:v>
                      </c:pt>
                      <c:pt idx="4">
                        <c:v>13</c:v>
                      </c:pt>
                      <c:pt idx="5">
                        <c:v>31</c:v>
                      </c:pt>
                      <c:pt idx="6">
                        <c:v>6</c:v>
                      </c:pt>
                      <c:pt idx="7">
                        <c:v>1</c:v>
                      </c:pt>
                      <c:pt idx="8">
                        <c:v>18</c:v>
                      </c:pt>
                      <c:pt idx="9">
                        <c:v>0</c:v>
                      </c:pt>
                      <c:pt idx="10">
                        <c:v>1</c:v>
                      </c:pt>
                      <c:pt idx="11">
                        <c:v>0</c:v>
                      </c:pt>
                      <c:pt idx="12">
                        <c:v>0</c:v>
                      </c:pt>
                    </c:numCache>
                  </c:numRef>
                </c:val>
                <c:extLst xmlns:c15="http://schemas.microsoft.com/office/drawing/2012/chart">
                  <c:ext xmlns:c16="http://schemas.microsoft.com/office/drawing/2014/chart" uri="{C3380CC4-5D6E-409C-BE32-E72D297353CC}">
                    <c16:uniqueId val="{00000006-3338-4636-9868-630BC616F7EC}"/>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Barchart!$G$2</c15:sqref>
                        </c15:formulaRef>
                      </c:ext>
                    </c:extLst>
                    <c:strCache>
                      <c:ptCount val="1"/>
                      <c:pt idx="0">
                        <c:v>Pending Requisition</c:v>
                      </c:pt>
                    </c:strCache>
                  </c:strRef>
                </c:tx>
                <c:spPr>
                  <a:solidFill>
                    <a:schemeClr val="accent4">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Barchart!$A$3:$A$15</c15:sqref>
                        </c15:formulaRef>
                      </c:ext>
                    </c:extLst>
                    <c:numCache>
                      <c:formatCode>mmm\-yy</c:formatCode>
                      <c:ptCount val="13"/>
                      <c:pt idx="0">
                        <c:v>45566</c:v>
                      </c:pt>
                      <c:pt idx="1">
                        <c:v>45597</c:v>
                      </c:pt>
                      <c:pt idx="2">
                        <c:v>45627</c:v>
                      </c:pt>
                      <c:pt idx="3">
                        <c:v>45658</c:v>
                      </c:pt>
                      <c:pt idx="4">
                        <c:v>45689</c:v>
                      </c:pt>
                      <c:pt idx="5">
                        <c:v>45717</c:v>
                      </c:pt>
                      <c:pt idx="6">
                        <c:v>45748</c:v>
                      </c:pt>
                      <c:pt idx="7">
                        <c:v>45778</c:v>
                      </c:pt>
                      <c:pt idx="8">
                        <c:v>45809</c:v>
                      </c:pt>
                      <c:pt idx="9">
                        <c:v>45839</c:v>
                      </c:pt>
                      <c:pt idx="10">
                        <c:v>45870</c:v>
                      </c:pt>
                      <c:pt idx="11">
                        <c:v>45901</c:v>
                      </c:pt>
                      <c:pt idx="12">
                        <c:v>45931</c:v>
                      </c:pt>
                    </c:numCache>
                  </c:numRef>
                </c:cat>
                <c:val>
                  <c:numRef>
                    <c:extLst xmlns:c15="http://schemas.microsoft.com/office/drawing/2012/chart">
                      <c:ext xmlns:c15="http://schemas.microsoft.com/office/drawing/2012/chart" uri="{02D57815-91ED-43cb-92C2-25804820EDAC}">
                        <c15:formulaRef>
                          <c15:sqref>Barchart!$G$3:$G$15</c15:sqref>
                        </c15:formulaRef>
                      </c:ext>
                    </c:extLst>
                    <c:numCache>
                      <c:formatCode>General</c:formatCode>
                      <c:ptCount val="13"/>
                      <c:pt idx="0">
                        <c:v>1941</c:v>
                      </c:pt>
                      <c:pt idx="1">
                        <c:v>1643</c:v>
                      </c:pt>
                      <c:pt idx="2">
                        <c:v>1745</c:v>
                      </c:pt>
                      <c:pt idx="3">
                        <c:v>1728</c:v>
                      </c:pt>
                      <c:pt idx="4">
                        <c:v>1708</c:v>
                      </c:pt>
                      <c:pt idx="5">
                        <c:v>1969</c:v>
                      </c:pt>
                      <c:pt idx="6">
                        <c:v>1740</c:v>
                      </c:pt>
                      <c:pt idx="7">
                        <c:v>1740</c:v>
                      </c:pt>
                      <c:pt idx="8">
                        <c:v>1769</c:v>
                      </c:pt>
                      <c:pt idx="9">
                        <c:v>2061</c:v>
                      </c:pt>
                      <c:pt idx="10">
                        <c:v>1773</c:v>
                      </c:pt>
                      <c:pt idx="11">
                        <c:v>1911</c:v>
                      </c:pt>
                      <c:pt idx="12">
                        <c:v>1711</c:v>
                      </c:pt>
                    </c:numCache>
                  </c:numRef>
                </c:val>
                <c:extLst xmlns:c15="http://schemas.microsoft.com/office/drawing/2012/chart">
                  <c:ext xmlns:c16="http://schemas.microsoft.com/office/drawing/2014/chart" uri="{C3380CC4-5D6E-409C-BE32-E72D297353CC}">
                    <c16:uniqueId val="{00000007-3338-4636-9868-630BC616F7EC}"/>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Barchart!$H$2</c15:sqref>
                        </c15:formulaRef>
                      </c:ext>
                    </c:extLst>
                    <c:strCache>
                      <c:ptCount val="1"/>
                      <c:pt idx="0">
                        <c:v>Requisition Raised</c:v>
                      </c:pt>
                    </c:strCache>
                  </c:strRef>
                </c:tx>
                <c:spPr>
                  <a:solidFill>
                    <a:schemeClr val="accent6">
                      <a:lumMod val="80000"/>
                      <a:lumOff val="2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Barchart!$A$3:$A$15</c15:sqref>
                        </c15:formulaRef>
                      </c:ext>
                    </c:extLst>
                    <c:numCache>
                      <c:formatCode>mmm\-yy</c:formatCode>
                      <c:ptCount val="13"/>
                      <c:pt idx="0">
                        <c:v>45566</c:v>
                      </c:pt>
                      <c:pt idx="1">
                        <c:v>45597</c:v>
                      </c:pt>
                      <c:pt idx="2">
                        <c:v>45627</c:v>
                      </c:pt>
                      <c:pt idx="3">
                        <c:v>45658</c:v>
                      </c:pt>
                      <c:pt idx="4">
                        <c:v>45689</c:v>
                      </c:pt>
                      <c:pt idx="5">
                        <c:v>45717</c:v>
                      </c:pt>
                      <c:pt idx="6">
                        <c:v>45748</c:v>
                      </c:pt>
                      <c:pt idx="7">
                        <c:v>45778</c:v>
                      </c:pt>
                      <c:pt idx="8">
                        <c:v>45809</c:v>
                      </c:pt>
                      <c:pt idx="9">
                        <c:v>45839</c:v>
                      </c:pt>
                      <c:pt idx="10">
                        <c:v>45870</c:v>
                      </c:pt>
                      <c:pt idx="11">
                        <c:v>45901</c:v>
                      </c:pt>
                      <c:pt idx="12">
                        <c:v>45931</c:v>
                      </c:pt>
                    </c:numCache>
                  </c:numRef>
                </c:cat>
                <c:val>
                  <c:numRef>
                    <c:extLst xmlns:c15="http://schemas.microsoft.com/office/drawing/2012/chart">
                      <c:ext xmlns:c15="http://schemas.microsoft.com/office/drawing/2012/chart" uri="{02D57815-91ED-43cb-92C2-25804820EDAC}">
                        <c15:formulaRef>
                          <c15:sqref>Barchart!$H$3:$H$15</c15:sqref>
                        </c15:formulaRef>
                      </c:ext>
                    </c:extLst>
                    <c:numCache>
                      <c:formatCode>General</c:formatCode>
                      <c:ptCount val="13"/>
                      <c:pt idx="0">
                        <c:v>141</c:v>
                      </c:pt>
                      <c:pt idx="1">
                        <c:v>123</c:v>
                      </c:pt>
                      <c:pt idx="2">
                        <c:v>48</c:v>
                      </c:pt>
                      <c:pt idx="3">
                        <c:v>46</c:v>
                      </c:pt>
                      <c:pt idx="4">
                        <c:v>17</c:v>
                      </c:pt>
                      <c:pt idx="5">
                        <c:v>11</c:v>
                      </c:pt>
                      <c:pt idx="6">
                        <c:v>29</c:v>
                      </c:pt>
                      <c:pt idx="7">
                        <c:v>0</c:v>
                      </c:pt>
                      <c:pt idx="8">
                        <c:v>30</c:v>
                      </c:pt>
                      <c:pt idx="9">
                        <c:v>59</c:v>
                      </c:pt>
                      <c:pt idx="10">
                        <c:v>2</c:v>
                      </c:pt>
                      <c:pt idx="11">
                        <c:v>30</c:v>
                      </c:pt>
                      <c:pt idx="12">
                        <c:v>35</c:v>
                      </c:pt>
                    </c:numCache>
                  </c:numRef>
                </c:val>
                <c:extLst xmlns:c15="http://schemas.microsoft.com/office/drawing/2012/chart">
                  <c:ext xmlns:c16="http://schemas.microsoft.com/office/drawing/2014/chart" uri="{C3380CC4-5D6E-409C-BE32-E72D297353CC}">
                    <c16:uniqueId val="{00000008-3338-4636-9868-630BC616F7EC}"/>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Barchart!$I$2</c15:sqref>
                        </c15:formulaRef>
                      </c:ext>
                    </c:extLst>
                    <c:strCache>
                      <c:ptCount val="1"/>
                      <c:pt idx="0">
                        <c:v>Return Pending</c:v>
                      </c:pt>
                    </c:strCache>
                  </c:strRef>
                </c:tx>
                <c:spPr>
                  <a:solidFill>
                    <a:schemeClr val="accent5">
                      <a:lumMod val="80000"/>
                      <a:lumOff val="2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Barchart!$A$3:$A$15</c15:sqref>
                        </c15:formulaRef>
                      </c:ext>
                    </c:extLst>
                    <c:numCache>
                      <c:formatCode>mmm\-yy</c:formatCode>
                      <c:ptCount val="13"/>
                      <c:pt idx="0">
                        <c:v>45566</c:v>
                      </c:pt>
                      <c:pt idx="1">
                        <c:v>45597</c:v>
                      </c:pt>
                      <c:pt idx="2">
                        <c:v>45627</c:v>
                      </c:pt>
                      <c:pt idx="3">
                        <c:v>45658</c:v>
                      </c:pt>
                      <c:pt idx="4">
                        <c:v>45689</c:v>
                      </c:pt>
                      <c:pt idx="5">
                        <c:v>45717</c:v>
                      </c:pt>
                      <c:pt idx="6">
                        <c:v>45748</c:v>
                      </c:pt>
                      <c:pt idx="7">
                        <c:v>45778</c:v>
                      </c:pt>
                      <c:pt idx="8">
                        <c:v>45809</c:v>
                      </c:pt>
                      <c:pt idx="9">
                        <c:v>45839</c:v>
                      </c:pt>
                      <c:pt idx="10">
                        <c:v>45870</c:v>
                      </c:pt>
                      <c:pt idx="11">
                        <c:v>45901</c:v>
                      </c:pt>
                      <c:pt idx="12">
                        <c:v>45931</c:v>
                      </c:pt>
                    </c:numCache>
                  </c:numRef>
                </c:cat>
                <c:val>
                  <c:numRef>
                    <c:extLst xmlns:c15="http://schemas.microsoft.com/office/drawing/2012/chart">
                      <c:ext xmlns:c15="http://schemas.microsoft.com/office/drawing/2012/chart" uri="{02D57815-91ED-43cb-92C2-25804820EDAC}">
                        <c15:formulaRef>
                          <c15:sqref>Barchart!$I$3:$I$15</c15:sqref>
                        </c15:formulaRef>
                      </c:ext>
                    </c:extLst>
                    <c:numCache>
                      <c:formatCode>General</c:formatCode>
                      <c:ptCount val="13"/>
                      <c:pt idx="0">
                        <c:v>10</c:v>
                      </c:pt>
                      <c:pt idx="1">
                        <c:v>5</c:v>
                      </c:pt>
                      <c:pt idx="2">
                        <c:v>4</c:v>
                      </c:pt>
                      <c:pt idx="3">
                        <c:v>3</c:v>
                      </c:pt>
                      <c:pt idx="4">
                        <c:v>6</c:v>
                      </c:pt>
                      <c:pt idx="5">
                        <c:v>2</c:v>
                      </c:pt>
                      <c:pt idx="6">
                        <c:v>3</c:v>
                      </c:pt>
                      <c:pt idx="7">
                        <c:v>0</c:v>
                      </c:pt>
                      <c:pt idx="8">
                        <c:v>0</c:v>
                      </c:pt>
                      <c:pt idx="9">
                        <c:v>0</c:v>
                      </c:pt>
                      <c:pt idx="10">
                        <c:v>0</c:v>
                      </c:pt>
                      <c:pt idx="11">
                        <c:v>0</c:v>
                      </c:pt>
                      <c:pt idx="12">
                        <c:v>0</c:v>
                      </c:pt>
                    </c:numCache>
                  </c:numRef>
                </c:val>
                <c:extLst xmlns:c15="http://schemas.microsoft.com/office/drawing/2012/chart">
                  <c:ext xmlns:c16="http://schemas.microsoft.com/office/drawing/2014/chart" uri="{C3380CC4-5D6E-409C-BE32-E72D297353CC}">
                    <c16:uniqueId val="{00000009-3338-4636-9868-630BC616F7EC}"/>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Barchart!$J$2</c15:sqref>
                        </c15:formulaRef>
                      </c:ext>
                    </c:extLst>
                    <c:strCache>
                      <c:ptCount val="1"/>
                      <c:pt idx="0">
                        <c:v>Cancelled </c:v>
                      </c:pt>
                    </c:strCache>
                  </c:strRef>
                </c:tx>
                <c:spPr>
                  <a:solidFill>
                    <a:schemeClr val="accent4">
                      <a:lumMod val="80000"/>
                      <a:lumOff val="2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Barchart!$A$3:$A$15</c15:sqref>
                        </c15:formulaRef>
                      </c:ext>
                    </c:extLst>
                    <c:numCache>
                      <c:formatCode>mmm\-yy</c:formatCode>
                      <c:ptCount val="13"/>
                      <c:pt idx="0">
                        <c:v>45566</c:v>
                      </c:pt>
                      <c:pt idx="1">
                        <c:v>45597</c:v>
                      </c:pt>
                      <c:pt idx="2">
                        <c:v>45627</c:v>
                      </c:pt>
                      <c:pt idx="3">
                        <c:v>45658</c:v>
                      </c:pt>
                      <c:pt idx="4">
                        <c:v>45689</c:v>
                      </c:pt>
                      <c:pt idx="5">
                        <c:v>45717</c:v>
                      </c:pt>
                      <c:pt idx="6">
                        <c:v>45748</c:v>
                      </c:pt>
                      <c:pt idx="7">
                        <c:v>45778</c:v>
                      </c:pt>
                      <c:pt idx="8">
                        <c:v>45809</c:v>
                      </c:pt>
                      <c:pt idx="9">
                        <c:v>45839</c:v>
                      </c:pt>
                      <c:pt idx="10">
                        <c:v>45870</c:v>
                      </c:pt>
                      <c:pt idx="11">
                        <c:v>45901</c:v>
                      </c:pt>
                      <c:pt idx="12">
                        <c:v>45931</c:v>
                      </c:pt>
                    </c:numCache>
                  </c:numRef>
                </c:cat>
                <c:val>
                  <c:numRef>
                    <c:extLst xmlns:c15="http://schemas.microsoft.com/office/drawing/2012/chart">
                      <c:ext xmlns:c15="http://schemas.microsoft.com/office/drawing/2012/chart" uri="{02D57815-91ED-43cb-92C2-25804820EDAC}">
                        <c15:formulaRef>
                          <c15:sqref>Barchart!$J$3:$J$15</c15:sqref>
                        </c15:formulaRef>
                      </c:ext>
                    </c:extLst>
                    <c:numCache>
                      <c:formatCode>General</c:formatCode>
                      <c:ptCount val="13"/>
                      <c:pt idx="0">
                        <c:v>158</c:v>
                      </c:pt>
                      <c:pt idx="1">
                        <c:v>134</c:v>
                      </c:pt>
                      <c:pt idx="2">
                        <c:v>131</c:v>
                      </c:pt>
                      <c:pt idx="3">
                        <c:v>140</c:v>
                      </c:pt>
                      <c:pt idx="4">
                        <c:v>139</c:v>
                      </c:pt>
                      <c:pt idx="5">
                        <c:v>188</c:v>
                      </c:pt>
                      <c:pt idx="6">
                        <c:v>165</c:v>
                      </c:pt>
                      <c:pt idx="7">
                        <c:v>159</c:v>
                      </c:pt>
                      <c:pt idx="8">
                        <c:v>117</c:v>
                      </c:pt>
                      <c:pt idx="9">
                        <c:v>146</c:v>
                      </c:pt>
                      <c:pt idx="10">
                        <c:v>150</c:v>
                      </c:pt>
                      <c:pt idx="11">
                        <c:v>159</c:v>
                      </c:pt>
                      <c:pt idx="12">
                        <c:v>169</c:v>
                      </c:pt>
                    </c:numCache>
                  </c:numRef>
                </c:val>
                <c:extLst xmlns:c15="http://schemas.microsoft.com/office/drawing/2012/chart">
                  <c:ext xmlns:c16="http://schemas.microsoft.com/office/drawing/2014/chart" uri="{C3380CC4-5D6E-409C-BE32-E72D297353CC}">
                    <c16:uniqueId val="{0000000A-3338-4636-9868-630BC616F7EC}"/>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Barchart!$K$2</c15:sqref>
                        </c15:formulaRef>
                      </c:ext>
                    </c:extLst>
                    <c:strCache>
                      <c:ptCount val="1"/>
                      <c:pt idx="0">
                        <c:v>Transaction on Cases </c:v>
                      </c:pt>
                    </c:strCache>
                  </c:strRef>
                </c:tx>
                <c:spPr>
                  <a:solidFill>
                    <a:schemeClr val="accent6">
                      <a:lumMod val="8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extLst xmlns:c15="http://schemas.microsoft.com/office/drawing/2012/chart">
                      <c:ext xmlns:c15="http://schemas.microsoft.com/office/drawing/2012/chart" uri="{02D57815-91ED-43cb-92C2-25804820EDAC}">
                        <c15:formulaRef>
                          <c15:sqref>Barchart!$A$3:$A$15</c15:sqref>
                        </c15:formulaRef>
                      </c:ext>
                    </c:extLst>
                    <c:numCache>
                      <c:formatCode>mmm\-yy</c:formatCode>
                      <c:ptCount val="13"/>
                      <c:pt idx="0">
                        <c:v>45566</c:v>
                      </c:pt>
                      <c:pt idx="1">
                        <c:v>45597</c:v>
                      </c:pt>
                      <c:pt idx="2">
                        <c:v>45627</c:v>
                      </c:pt>
                      <c:pt idx="3">
                        <c:v>45658</c:v>
                      </c:pt>
                      <c:pt idx="4">
                        <c:v>45689</c:v>
                      </c:pt>
                      <c:pt idx="5">
                        <c:v>45717</c:v>
                      </c:pt>
                      <c:pt idx="6">
                        <c:v>45748</c:v>
                      </c:pt>
                      <c:pt idx="7">
                        <c:v>45778</c:v>
                      </c:pt>
                      <c:pt idx="8">
                        <c:v>45809</c:v>
                      </c:pt>
                      <c:pt idx="9">
                        <c:v>45839</c:v>
                      </c:pt>
                      <c:pt idx="10">
                        <c:v>45870</c:v>
                      </c:pt>
                      <c:pt idx="11">
                        <c:v>45901</c:v>
                      </c:pt>
                      <c:pt idx="12">
                        <c:v>45931</c:v>
                      </c:pt>
                    </c:numCache>
                  </c:numRef>
                </c:cat>
                <c:val>
                  <c:numRef>
                    <c:extLst xmlns:c15="http://schemas.microsoft.com/office/drawing/2012/chart">
                      <c:ext xmlns:c15="http://schemas.microsoft.com/office/drawing/2012/chart" uri="{02D57815-91ED-43cb-92C2-25804820EDAC}">
                        <c15:formulaRef>
                          <c15:sqref>Barchart!$K$3:$K$15</c15:sqref>
                        </c15:formulaRef>
                      </c:ext>
                    </c:extLst>
                    <c:numCache>
                      <c:formatCode>General</c:formatCode>
                      <c:ptCount val="13"/>
                      <c:pt idx="0">
                        <c:v>356</c:v>
                      </c:pt>
                      <c:pt idx="1">
                        <c:v>372</c:v>
                      </c:pt>
                      <c:pt idx="2">
                        <c:v>547</c:v>
                      </c:pt>
                      <c:pt idx="3">
                        <c:v>426</c:v>
                      </c:pt>
                      <c:pt idx="4">
                        <c:v>556</c:v>
                      </c:pt>
                      <c:pt idx="5">
                        <c:v>407</c:v>
                      </c:pt>
                      <c:pt idx="6">
                        <c:v>319</c:v>
                      </c:pt>
                      <c:pt idx="7">
                        <c:v>287</c:v>
                      </c:pt>
                      <c:pt idx="8">
                        <c:v>510</c:v>
                      </c:pt>
                      <c:pt idx="9">
                        <c:v>358</c:v>
                      </c:pt>
                      <c:pt idx="10">
                        <c:v>68</c:v>
                      </c:pt>
                      <c:pt idx="11">
                        <c:v>317</c:v>
                      </c:pt>
                      <c:pt idx="12">
                        <c:v>283</c:v>
                      </c:pt>
                    </c:numCache>
                  </c:numRef>
                </c:val>
                <c:extLst xmlns:c15="http://schemas.microsoft.com/office/drawing/2012/chart">
                  <c:ext xmlns:c16="http://schemas.microsoft.com/office/drawing/2014/chart" uri="{C3380CC4-5D6E-409C-BE32-E72D297353CC}">
                    <c16:uniqueId val="{0000000B-3338-4636-9868-630BC616F7EC}"/>
                  </c:ext>
                </c:extLst>
              </c15:ser>
            </c15:filteredBarSeries>
          </c:ext>
        </c:extLst>
      </c:barChart>
      <c:dateAx>
        <c:axId val="594991151"/>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all" spc="120" normalizeH="0" baseline="0">
                <a:solidFill>
                  <a:schemeClr val="tx1">
                    <a:lumMod val="65000"/>
                    <a:lumOff val="35000"/>
                  </a:schemeClr>
                </a:solidFill>
                <a:latin typeface="+mn-lt"/>
                <a:ea typeface="+mn-ea"/>
                <a:cs typeface="+mn-cs"/>
              </a:defRPr>
            </a:pPr>
            <a:endParaRPr lang="en-US"/>
          </a:p>
        </c:txPr>
        <c:crossAx val="594997183"/>
        <c:crosses val="autoZero"/>
        <c:auto val="1"/>
        <c:lblOffset val="100"/>
        <c:baseTimeUnit val="months"/>
      </c:dateAx>
      <c:valAx>
        <c:axId val="594997183"/>
        <c:scaling>
          <c:orientation val="minMax"/>
        </c:scaling>
        <c:delete val="1"/>
        <c:axPos val="l"/>
        <c:numFmt formatCode="0%" sourceLinked="1"/>
        <c:majorTickMark val="none"/>
        <c:minorTickMark val="none"/>
        <c:tickLblPos val="nextTo"/>
        <c:crossAx val="59499115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baseline="0">
                <a:solidFill>
                  <a:schemeClr val="tx1"/>
                </a:solidFill>
                <a:latin typeface="+mn-lt"/>
                <a:ea typeface="+mn-ea"/>
                <a:cs typeface="+mn-cs"/>
              </a:defRPr>
            </a:pPr>
            <a:r>
              <a:rPr lang="en-IN"/>
              <a:t>% transaction completeness</a:t>
            </a:r>
          </a:p>
        </c:rich>
      </c:tx>
      <c:overlay val="0"/>
      <c:spPr>
        <a:noFill/>
        <a:ln>
          <a:noFill/>
        </a:ln>
        <a:effectLst/>
      </c:spPr>
      <c:txPr>
        <a:bodyPr rot="0" spcFirstLastPara="1" vertOverflow="ellipsis" vert="horz" wrap="square" anchor="ctr" anchorCtr="1"/>
        <a:lstStyle/>
        <a:p>
          <a:pPr>
            <a:defRPr sz="1440" b="1" i="0" u="none" strike="noStrike" kern="1200" baseline="0">
              <a:solidFill>
                <a:schemeClr val="tx1"/>
              </a:solidFill>
              <a:latin typeface="+mn-lt"/>
              <a:ea typeface="+mn-ea"/>
              <a:cs typeface="+mn-cs"/>
            </a:defRPr>
          </a:pPr>
          <a:endParaRPr lang="en-US"/>
        </a:p>
      </c:txPr>
    </c:title>
    <c:autoTitleDeleted val="0"/>
    <c:plotArea>
      <c:layout/>
      <c:lineChart>
        <c:grouping val="standard"/>
        <c:varyColors val="0"/>
        <c:ser>
          <c:idx val="10"/>
          <c:order val="0"/>
          <c:tx>
            <c:strRef>
              <c:f>Barchart!$M$2</c:f>
              <c:strCache>
                <c:ptCount val="1"/>
                <c:pt idx="0">
                  <c:v>% Compliance</c:v>
                </c:pt>
              </c:strCache>
            </c:strRef>
          </c:tx>
          <c:spPr>
            <a:ln w="19050" cap="rnd" cmpd="sng" algn="ctr">
              <a:solidFill>
                <a:schemeClr val="accent4">
                  <a:lumMod val="80000"/>
                </a:schemeClr>
              </a:solidFill>
              <a:prstDash val="solid"/>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Barchart!$A$9:$A$20</c:f>
              <c:strCache>
                <c:ptCount val="12"/>
                <c:pt idx="0">
                  <c:v>Apr-25</c:v>
                </c:pt>
                <c:pt idx="1">
                  <c:v>May-25</c:v>
                </c:pt>
                <c:pt idx="2">
                  <c:v>Jun-25</c:v>
                </c:pt>
                <c:pt idx="3">
                  <c:v>Jul-25</c:v>
                </c:pt>
                <c:pt idx="4">
                  <c:v>Aug-25</c:v>
                </c:pt>
                <c:pt idx="5">
                  <c:v>Sep-25</c:v>
                </c:pt>
                <c:pt idx="6">
                  <c:v>Oct-25</c:v>
                </c:pt>
                <c:pt idx="7">
                  <c:v>Nov'25</c:v>
                </c:pt>
                <c:pt idx="8">
                  <c:v>Dec'25</c:v>
                </c:pt>
                <c:pt idx="9">
                  <c:v>Jan'26</c:v>
                </c:pt>
                <c:pt idx="10">
                  <c:v>Feb'26</c:v>
                </c:pt>
                <c:pt idx="11">
                  <c:v>Mar'26</c:v>
                </c:pt>
              </c:strCache>
            </c:strRef>
          </c:cat>
          <c:val>
            <c:numRef>
              <c:f>Barchart!$M$9:$M$20</c:f>
              <c:numCache>
                <c:formatCode>0%</c:formatCode>
                <c:ptCount val="12"/>
                <c:pt idx="0">
                  <c:v>0.91666666666666663</c:v>
                </c:pt>
                <c:pt idx="1">
                  <c:v>1</c:v>
                </c:pt>
                <c:pt idx="2">
                  <c:v>0.94444444444444442</c:v>
                </c:pt>
                <c:pt idx="3">
                  <c:v>0.85851318944844124</c:v>
                </c:pt>
                <c:pt idx="4">
                  <c:v>0.97142857142857142</c:v>
                </c:pt>
                <c:pt idx="5">
                  <c:v>0.91354466858789629</c:v>
                </c:pt>
                <c:pt idx="6">
                  <c:v>0.88993710691823902</c:v>
                </c:pt>
                <c:pt idx="7">
                  <c:v>0.97435897435897434</c:v>
                </c:pt>
                <c:pt idx="8">
                  <c:v>0.92822966507177029</c:v>
                </c:pt>
                <c:pt idx="9">
                  <c:v>0.95991983967935868</c:v>
                </c:pt>
                <c:pt idx="10">
                  <c:v>0.98866855524079322</c:v>
                </c:pt>
                <c:pt idx="11">
                  <c:v>0.9</c:v>
                </c:pt>
              </c:numCache>
            </c:numRef>
          </c:val>
          <c:smooth val="0"/>
          <c:extLst>
            <c:ext xmlns:c16="http://schemas.microsoft.com/office/drawing/2014/chart" uri="{C3380CC4-5D6E-409C-BE32-E72D297353CC}">
              <c16:uniqueId val="{00000000-577E-49EE-A39A-D0E415107280}"/>
            </c:ext>
          </c:extLst>
        </c:ser>
        <c:dLbls>
          <c:showLegendKey val="0"/>
          <c:showVal val="1"/>
          <c:showCatName val="0"/>
          <c:showSerName val="0"/>
          <c:showPercent val="0"/>
          <c:showBubbleSize val="0"/>
        </c:dLbls>
        <c:smooth val="0"/>
        <c:axId val="98475455"/>
        <c:axId val="1"/>
      </c:lineChart>
      <c:catAx>
        <c:axId val="98475455"/>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
        <c:crosses val="autoZero"/>
        <c:auto val="1"/>
        <c:lblAlgn val="ctr"/>
        <c:lblOffset val="100"/>
        <c:noMultiLvlLbl val="1"/>
      </c:catAx>
      <c:valAx>
        <c:axId val="1"/>
        <c:scaling>
          <c:orientation val="minMax"/>
        </c:scaling>
        <c:delete val="1"/>
        <c:axPos val="l"/>
        <c:numFmt formatCode="0%" sourceLinked="1"/>
        <c:majorTickMark val="none"/>
        <c:minorTickMark val="none"/>
        <c:tickLblPos val="nextTo"/>
        <c:crossAx val="98475455"/>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prstDash val="solid"/>
      <a:round/>
    </a:ln>
    <a:effectLst/>
  </c:spPr>
  <c:txPr>
    <a:bodyPr/>
    <a:lstStyle/>
    <a:p>
      <a:pPr>
        <a:defRPr sz="12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303946-C1D6-44F2-898A-9D731EEF5040}"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IN"/>
        </a:p>
      </dgm:t>
    </dgm:pt>
    <dgm:pt modelId="{7CDBAB1E-36E9-4130-9046-F00BB048D968}">
      <dgm:prSet phldrT="[Text]"/>
      <dgm:spPr/>
      <dgm:t>
        <a:bodyPr/>
        <a:lstStyle/>
        <a:p>
          <a:r>
            <a:rPr lang="en-US" dirty="0"/>
            <a:t>Start</a:t>
          </a:r>
          <a:endParaRPr lang="en-IN" dirty="0"/>
        </a:p>
      </dgm:t>
    </dgm:pt>
    <dgm:pt modelId="{A62DCFCA-669B-4ACF-90D2-04AA45240F2B}" type="parTrans" cxnId="{BB4620EC-2593-4F3B-99BD-50B021DD8C73}">
      <dgm:prSet/>
      <dgm:spPr/>
      <dgm:t>
        <a:bodyPr/>
        <a:lstStyle/>
        <a:p>
          <a:endParaRPr lang="en-IN"/>
        </a:p>
      </dgm:t>
    </dgm:pt>
    <dgm:pt modelId="{0C28D93D-8035-4AB9-89AA-530C5C501309}" type="sibTrans" cxnId="{BB4620EC-2593-4F3B-99BD-50B021DD8C73}">
      <dgm:prSet/>
      <dgm:spPr/>
      <dgm:t>
        <a:bodyPr/>
        <a:lstStyle/>
        <a:p>
          <a:endParaRPr lang="en-IN"/>
        </a:p>
      </dgm:t>
    </dgm:pt>
    <dgm:pt modelId="{F118E041-70A7-431E-91AA-F86F4F1D8F26}">
      <dgm:prSet phldrT="[Text]"/>
      <dgm:spPr/>
      <dgm:t>
        <a:bodyPr/>
        <a:lstStyle/>
        <a:p>
          <a:r>
            <a:rPr lang="en-US" dirty="0"/>
            <a:t>Reservation Pending</a:t>
          </a:r>
          <a:endParaRPr lang="en-IN" dirty="0"/>
        </a:p>
      </dgm:t>
    </dgm:pt>
    <dgm:pt modelId="{F6B174DC-95E9-4754-9196-D767E882ACFD}" type="parTrans" cxnId="{6FB3ADC9-CE49-4BBE-A12C-AD6A3FEAE534}">
      <dgm:prSet/>
      <dgm:spPr/>
      <dgm:t>
        <a:bodyPr/>
        <a:lstStyle/>
        <a:p>
          <a:endParaRPr lang="en-IN"/>
        </a:p>
      </dgm:t>
    </dgm:pt>
    <dgm:pt modelId="{0171108C-3ADC-469A-9220-5B10628BC1AB}" type="sibTrans" cxnId="{6FB3ADC9-CE49-4BBE-A12C-AD6A3FEAE534}">
      <dgm:prSet/>
      <dgm:spPr/>
      <dgm:t>
        <a:bodyPr/>
        <a:lstStyle/>
        <a:p>
          <a:endParaRPr lang="en-IN"/>
        </a:p>
      </dgm:t>
    </dgm:pt>
    <dgm:pt modelId="{A352C7E5-4862-4DED-8D61-E07827567475}">
      <dgm:prSet phldrT="[Text]"/>
      <dgm:spPr/>
      <dgm:t>
        <a:bodyPr/>
        <a:lstStyle/>
        <a:p>
          <a:r>
            <a:rPr lang="en-US" dirty="0"/>
            <a:t>Material Issued</a:t>
          </a:r>
          <a:endParaRPr lang="en-IN" dirty="0"/>
        </a:p>
      </dgm:t>
    </dgm:pt>
    <dgm:pt modelId="{144A307B-44F1-4F5F-BE45-707540962FAB}" type="parTrans" cxnId="{6C6676F5-DBE9-4C6B-B400-0F12C520B8EE}">
      <dgm:prSet/>
      <dgm:spPr/>
      <dgm:t>
        <a:bodyPr/>
        <a:lstStyle/>
        <a:p>
          <a:endParaRPr lang="en-IN"/>
        </a:p>
      </dgm:t>
    </dgm:pt>
    <dgm:pt modelId="{8E3C2EA1-2AF1-4C99-92C9-1CA736CE5E6A}" type="sibTrans" cxnId="{6C6676F5-DBE9-4C6B-B400-0F12C520B8EE}">
      <dgm:prSet/>
      <dgm:spPr/>
      <dgm:t>
        <a:bodyPr/>
        <a:lstStyle/>
        <a:p>
          <a:endParaRPr lang="en-IN"/>
        </a:p>
      </dgm:t>
    </dgm:pt>
    <dgm:pt modelId="{C1DCA95F-BA86-44CD-95CE-A1DFA8DC3AA3}">
      <dgm:prSet phldrT="[Text]"/>
      <dgm:spPr/>
      <dgm:t>
        <a:bodyPr/>
        <a:lstStyle/>
        <a:p>
          <a:r>
            <a:rPr lang="en-US" dirty="0"/>
            <a:t>Inward</a:t>
          </a:r>
          <a:endParaRPr lang="en-IN" dirty="0"/>
        </a:p>
      </dgm:t>
    </dgm:pt>
    <dgm:pt modelId="{401A3C51-B2D6-44E1-9520-D17A573BC4F5}" type="parTrans" cxnId="{3FA900D7-92C3-4679-AB87-B28AE2E7A3FF}">
      <dgm:prSet/>
      <dgm:spPr/>
      <dgm:t>
        <a:bodyPr/>
        <a:lstStyle/>
        <a:p>
          <a:endParaRPr lang="en-IN"/>
        </a:p>
      </dgm:t>
    </dgm:pt>
    <dgm:pt modelId="{2A4886C7-180D-44D3-A93E-7D7A5FA66981}" type="sibTrans" cxnId="{3FA900D7-92C3-4679-AB87-B28AE2E7A3FF}">
      <dgm:prSet/>
      <dgm:spPr/>
      <dgm:t>
        <a:bodyPr/>
        <a:lstStyle/>
        <a:p>
          <a:endParaRPr lang="en-IN"/>
        </a:p>
      </dgm:t>
    </dgm:pt>
    <dgm:pt modelId="{F7E5CC87-3DBB-4608-8D1E-913B6CC3922D}">
      <dgm:prSet phldrT="[Text]"/>
      <dgm:spPr/>
      <dgm:t>
        <a:bodyPr/>
        <a:lstStyle/>
        <a:p>
          <a:r>
            <a:rPr lang="en-US" dirty="0"/>
            <a:t>Consumption Marked</a:t>
          </a:r>
          <a:endParaRPr lang="en-IN" dirty="0"/>
        </a:p>
      </dgm:t>
    </dgm:pt>
    <dgm:pt modelId="{8AF8B479-BA92-4FF7-BDAA-0C256BD643D2}" type="parTrans" cxnId="{66BE5CEB-9462-41C0-96D6-C88F4C55E895}">
      <dgm:prSet/>
      <dgm:spPr/>
      <dgm:t>
        <a:bodyPr/>
        <a:lstStyle/>
        <a:p>
          <a:endParaRPr lang="en-IN"/>
        </a:p>
      </dgm:t>
    </dgm:pt>
    <dgm:pt modelId="{CDA8070E-4335-40E4-9DDD-6C674A1F8E35}" type="sibTrans" cxnId="{66BE5CEB-9462-41C0-96D6-C88F4C55E895}">
      <dgm:prSet/>
      <dgm:spPr/>
      <dgm:t>
        <a:bodyPr/>
        <a:lstStyle/>
        <a:p>
          <a:endParaRPr lang="en-IN"/>
        </a:p>
      </dgm:t>
    </dgm:pt>
    <dgm:pt modelId="{03317BD1-BDF5-4C73-A1B1-A4EA6DEDBD83}">
      <dgm:prSet phldrT="[Text]"/>
      <dgm:spPr/>
      <dgm:t>
        <a:bodyPr/>
        <a:lstStyle/>
        <a:p>
          <a:r>
            <a:rPr lang="en-US" dirty="0"/>
            <a:t>Balance Auto returned</a:t>
          </a:r>
          <a:endParaRPr lang="en-IN" dirty="0"/>
        </a:p>
      </dgm:t>
    </dgm:pt>
    <dgm:pt modelId="{E34AEFBA-B02D-4DE5-95AA-A8120274AF64}" type="parTrans" cxnId="{A204B78A-D93E-4659-A6C0-4A9800D8FF24}">
      <dgm:prSet/>
      <dgm:spPr/>
      <dgm:t>
        <a:bodyPr/>
        <a:lstStyle/>
        <a:p>
          <a:endParaRPr lang="en-IN"/>
        </a:p>
      </dgm:t>
    </dgm:pt>
    <dgm:pt modelId="{2EEAA3A0-4857-4491-A9BA-2B042DE23094}" type="sibTrans" cxnId="{A204B78A-D93E-4659-A6C0-4A9800D8FF24}">
      <dgm:prSet/>
      <dgm:spPr/>
      <dgm:t>
        <a:bodyPr/>
        <a:lstStyle/>
        <a:p>
          <a:endParaRPr lang="en-IN"/>
        </a:p>
      </dgm:t>
    </dgm:pt>
    <dgm:pt modelId="{14B0F998-7189-4ECE-8A0B-4CB984A4E0E5}">
      <dgm:prSet phldrT="[Text]"/>
      <dgm:spPr/>
      <dgm:t>
        <a:bodyPr/>
        <a:lstStyle/>
        <a:p>
          <a:r>
            <a:rPr lang="en-US" dirty="0"/>
            <a:t>Returns Accepted</a:t>
          </a:r>
          <a:endParaRPr lang="en-IN" dirty="0"/>
        </a:p>
      </dgm:t>
    </dgm:pt>
    <dgm:pt modelId="{97962E41-3CDB-4506-8ABB-C49538BA431F}" type="parTrans" cxnId="{EF80DBB0-AA48-4370-80F5-8B35C5EBE646}">
      <dgm:prSet/>
      <dgm:spPr/>
      <dgm:t>
        <a:bodyPr/>
        <a:lstStyle/>
        <a:p>
          <a:endParaRPr lang="en-IN"/>
        </a:p>
      </dgm:t>
    </dgm:pt>
    <dgm:pt modelId="{16F93B5E-BEBB-4CEA-B3DE-1F3CB63D51BB}" type="sibTrans" cxnId="{EF80DBB0-AA48-4370-80F5-8B35C5EBE646}">
      <dgm:prSet/>
      <dgm:spPr/>
      <dgm:t>
        <a:bodyPr/>
        <a:lstStyle/>
        <a:p>
          <a:endParaRPr lang="en-IN"/>
        </a:p>
      </dgm:t>
    </dgm:pt>
    <dgm:pt modelId="{A3FF597B-D434-4288-B8D6-3DF45AB37225}">
      <dgm:prSet phldrT="[Text]"/>
      <dgm:spPr/>
      <dgm:t>
        <a:bodyPr/>
        <a:lstStyle/>
        <a:p>
          <a:r>
            <a:rPr lang="en-US" dirty="0"/>
            <a:t>Transaction Completed</a:t>
          </a:r>
          <a:endParaRPr lang="en-IN" dirty="0"/>
        </a:p>
      </dgm:t>
    </dgm:pt>
    <dgm:pt modelId="{18D532AA-DC96-43F7-8D80-92698D35D050}" type="parTrans" cxnId="{945D532F-003D-4E28-B19D-0BB3FFB508E0}">
      <dgm:prSet/>
      <dgm:spPr/>
      <dgm:t>
        <a:bodyPr/>
        <a:lstStyle/>
        <a:p>
          <a:endParaRPr lang="en-IN"/>
        </a:p>
      </dgm:t>
    </dgm:pt>
    <dgm:pt modelId="{1ABF26A3-27A8-4692-B11D-439B9E57A54E}" type="sibTrans" cxnId="{945D532F-003D-4E28-B19D-0BB3FFB508E0}">
      <dgm:prSet/>
      <dgm:spPr/>
      <dgm:t>
        <a:bodyPr/>
        <a:lstStyle/>
        <a:p>
          <a:endParaRPr lang="en-IN"/>
        </a:p>
      </dgm:t>
    </dgm:pt>
    <dgm:pt modelId="{CE2378D8-A6D0-4C6B-B26D-4E1F40E4F14F}">
      <dgm:prSet/>
      <dgm:spPr/>
      <dgm:t>
        <a:bodyPr/>
        <a:lstStyle/>
        <a:p>
          <a:r>
            <a:rPr lang="en-US" dirty="0"/>
            <a:t>Reservation Raised</a:t>
          </a:r>
          <a:endParaRPr lang="en-IN" dirty="0"/>
        </a:p>
      </dgm:t>
    </dgm:pt>
    <dgm:pt modelId="{57C9B6B7-7C56-4337-83B5-D18E9E146335}" type="parTrans" cxnId="{39AE0D78-EDD0-49AE-B9AC-BA30CFF83908}">
      <dgm:prSet/>
      <dgm:spPr/>
      <dgm:t>
        <a:bodyPr/>
        <a:lstStyle/>
        <a:p>
          <a:endParaRPr lang="en-IN"/>
        </a:p>
      </dgm:t>
    </dgm:pt>
    <dgm:pt modelId="{8E90BEE0-07AB-4D01-A1D9-8DAEB8445449}" type="sibTrans" cxnId="{39AE0D78-EDD0-49AE-B9AC-BA30CFF83908}">
      <dgm:prSet/>
      <dgm:spPr/>
      <dgm:t>
        <a:bodyPr/>
        <a:lstStyle/>
        <a:p>
          <a:endParaRPr lang="en-IN"/>
        </a:p>
      </dgm:t>
    </dgm:pt>
    <dgm:pt modelId="{85798D41-96B1-4941-945C-D90339C5EA5E}">
      <dgm:prSet phldrT="[Text]"/>
      <dgm:spPr/>
      <dgm:t>
        <a:bodyPr/>
        <a:lstStyle/>
        <a:p>
          <a:r>
            <a:rPr lang="en-US" dirty="0"/>
            <a:t>End</a:t>
          </a:r>
          <a:endParaRPr lang="en-IN" dirty="0"/>
        </a:p>
      </dgm:t>
    </dgm:pt>
    <dgm:pt modelId="{62F3BD74-0873-4584-B72D-785961DB6E6B}" type="parTrans" cxnId="{8621C624-EE73-4054-AAB4-149D8045EED9}">
      <dgm:prSet/>
      <dgm:spPr/>
      <dgm:t>
        <a:bodyPr/>
        <a:lstStyle/>
        <a:p>
          <a:endParaRPr lang="en-IN"/>
        </a:p>
      </dgm:t>
    </dgm:pt>
    <dgm:pt modelId="{6B3A44E3-3C31-4B4E-A584-3854B939DEB8}" type="sibTrans" cxnId="{8621C624-EE73-4054-AAB4-149D8045EED9}">
      <dgm:prSet/>
      <dgm:spPr/>
      <dgm:t>
        <a:bodyPr/>
        <a:lstStyle/>
        <a:p>
          <a:endParaRPr lang="en-IN"/>
        </a:p>
      </dgm:t>
    </dgm:pt>
    <dgm:pt modelId="{14A8CA2F-43F4-4B90-B9B3-7F249ADDB364}" type="pres">
      <dgm:prSet presAssocID="{BB303946-C1D6-44F2-898A-9D731EEF5040}" presName="Name0" presStyleCnt="0">
        <dgm:presLayoutVars>
          <dgm:dir/>
          <dgm:resizeHandles val="exact"/>
        </dgm:presLayoutVars>
      </dgm:prSet>
      <dgm:spPr/>
    </dgm:pt>
    <dgm:pt modelId="{7065E105-3CF3-407B-A8A4-97B838B5DDA9}" type="pres">
      <dgm:prSet presAssocID="{7CDBAB1E-36E9-4130-9046-F00BB048D968}" presName="node" presStyleLbl="node1" presStyleIdx="0" presStyleCnt="10">
        <dgm:presLayoutVars>
          <dgm:bulletEnabled val="1"/>
        </dgm:presLayoutVars>
      </dgm:prSet>
      <dgm:spPr/>
    </dgm:pt>
    <dgm:pt modelId="{17F965CE-6F00-4BB1-93EF-A0B745728EDF}" type="pres">
      <dgm:prSet presAssocID="{0C28D93D-8035-4AB9-89AA-530C5C501309}" presName="sibTrans" presStyleLbl="sibTrans1D1" presStyleIdx="0" presStyleCnt="9"/>
      <dgm:spPr/>
    </dgm:pt>
    <dgm:pt modelId="{8A9CBD4E-88F3-4BEC-87C7-387036560EB8}" type="pres">
      <dgm:prSet presAssocID="{0C28D93D-8035-4AB9-89AA-530C5C501309}" presName="connectorText" presStyleLbl="sibTrans1D1" presStyleIdx="0" presStyleCnt="9"/>
      <dgm:spPr/>
    </dgm:pt>
    <dgm:pt modelId="{56CB57C0-55A8-4AFE-A412-ED5AA645C9AE}" type="pres">
      <dgm:prSet presAssocID="{CE2378D8-A6D0-4C6B-B26D-4E1F40E4F14F}" presName="node" presStyleLbl="node1" presStyleIdx="1" presStyleCnt="10">
        <dgm:presLayoutVars>
          <dgm:bulletEnabled val="1"/>
        </dgm:presLayoutVars>
      </dgm:prSet>
      <dgm:spPr/>
    </dgm:pt>
    <dgm:pt modelId="{C2C3D03D-A30E-404F-96CF-71B16964F52E}" type="pres">
      <dgm:prSet presAssocID="{8E90BEE0-07AB-4D01-A1D9-8DAEB8445449}" presName="sibTrans" presStyleLbl="sibTrans1D1" presStyleIdx="1" presStyleCnt="9"/>
      <dgm:spPr/>
    </dgm:pt>
    <dgm:pt modelId="{C866D7DB-F3F4-4851-8DBB-1F66F405FCC5}" type="pres">
      <dgm:prSet presAssocID="{8E90BEE0-07AB-4D01-A1D9-8DAEB8445449}" presName="connectorText" presStyleLbl="sibTrans1D1" presStyleIdx="1" presStyleCnt="9"/>
      <dgm:spPr/>
    </dgm:pt>
    <dgm:pt modelId="{470075A2-24BB-463A-B26B-22A624979C69}" type="pres">
      <dgm:prSet presAssocID="{F118E041-70A7-431E-91AA-F86F4F1D8F26}" presName="node" presStyleLbl="node1" presStyleIdx="2" presStyleCnt="10">
        <dgm:presLayoutVars>
          <dgm:bulletEnabled val="1"/>
        </dgm:presLayoutVars>
      </dgm:prSet>
      <dgm:spPr/>
    </dgm:pt>
    <dgm:pt modelId="{91529F26-B53B-46C5-9800-2291515DEC53}" type="pres">
      <dgm:prSet presAssocID="{0171108C-3ADC-469A-9220-5B10628BC1AB}" presName="sibTrans" presStyleLbl="sibTrans1D1" presStyleIdx="2" presStyleCnt="9"/>
      <dgm:spPr/>
    </dgm:pt>
    <dgm:pt modelId="{ADA89F31-06D6-4DA9-B461-142BDA333034}" type="pres">
      <dgm:prSet presAssocID="{0171108C-3ADC-469A-9220-5B10628BC1AB}" presName="connectorText" presStyleLbl="sibTrans1D1" presStyleIdx="2" presStyleCnt="9"/>
      <dgm:spPr/>
    </dgm:pt>
    <dgm:pt modelId="{2B1D741B-A6E5-4BC8-B5C4-792336EC6C67}" type="pres">
      <dgm:prSet presAssocID="{A352C7E5-4862-4DED-8D61-E07827567475}" presName="node" presStyleLbl="node1" presStyleIdx="3" presStyleCnt="10">
        <dgm:presLayoutVars>
          <dgm:bulletEnabled val="1"/>
        </dgm:presLayoutVars>
      </dgm:prSet>
      <dgm:spPr/>
    </dgm:pt>
    <dgm:pt modelId="{4B9B9BFB-431D-4A29-8E1A-EB0A8A0D5ACE}" type="pres">
      <dgm:prSet presAssocID="{8E3C2EA1-2AF1-4C99-92C9-1CA736CE5E6A}" presName="sibTrans" presStyleLbl="sibTrans1D1" presStyleIdx="3" presStyleCnt="9"/>
      <dgm:spPr/>
    </dgm:pt>
    <dgm:pt modelId="{28DF61DB-0200-4E25-B04B-B2C05C88BA81}" type="pres">
      <dgm:prSet presAssocID="{8E3C2EA1-2AF1-4C99-92C9-1CA736CE5E6A}" presName="connectorText" presStyleLbl="sibTrans1D1" presStyleIdx="3" presStyleCnt="9"/>
      <dgm:spPr/>
    </dgm:pt>
    <dgm:pt modelId="{CF6B207D-236D-425B-AA39-A06DD2122315}" type="pres">
      <dgm:prSet presAssocID="{C1DCA95F-BA86-44CD-95CE-A1DFA8DC3AA3}" presName="node" presStyleLbl="node1" presStyleIdx="4" presStyleCnt="10">
        <dgm:presLayoutVars>
          <dgm:bulletEnabled val="1"/>
        </dgm:presLayoutVars>
      </dgm:prSet>
      <dgm:spPr/>
    </dgm:pt>
    <dgm:pt modelId="{FB6E79A3-96F0-4A56-90AD-37466828DDB7}" type="pres">
      <dgm:prSet presAssocID="{2A4886C7-180D-44D3-A93E-7D7A5FA66981}" presName="sibTrans" presStyleLbl="sibTrans1D1" presStyleIdx="4" presStyleCnt="9"/>
      <dgm:spPr/>
    </dgm:pt>
    <dgm:pt modelId="{FDD05662-8109-4539-A45C-97A1FC91E8E9}" type="pres">
      <dgm:prSet presAssocID="{2A4886C7-180D-44D3-A93E-7D7A5FA66981}" presName="connectorText" presStyleLbl="sibTrans1D1" presStyleIdx="4" presStyleCnt="9"/>
      <dgm:spPr/>
    </dgm:pt>
    <dgm:pt modelId="{AB2F1398-9153-4941-A2FD-D28C505BDB8C}" type="pres">
      <dgm:prSet presAssocID="{F7E5CC87-3DBB-4608-8D1E-913B6CC3922D}" presName="node" presStyleLbl="node1" presStyleIdx="5" presStyleCnt="10">
        <dgm:presLayoutVars>
          <dgm:bulletEnabled val="1"/>
        </dgm:presLayoutVars>
      </dgm:prSet>
      <dgm:spPr/>
    </dgm:pt>
    <dgm:pt modelId="{22894FD2-D2F3-4D49-BC1E-1F28302B38E5}" type="pres">
      <dgm:prSet presAssocID="{CDA8070E-4335-40E4-9DDD-6C674A1F8E35}" presName="sibTrans" presStyleLbl="sibTrans1D1" presStyleIdx="5" presStyleCnt="9"/>
      <dgm:spPr/>
    </dgm:pt>
    <dgm:pt modelId="{117BAB87-07A2-40DA-A58A-B1D97B3B9930}" type="pres">
      <dgm:prSet presAssocID="{CDA8070E-4335-40E4-9DDD-6C674A1F8E35}" presName="connectorText" presStyleLbl="sibTrans1D1" presStyleIdx="5" presStyleCnt="9"/>
      <dgm:spPr/>
    </dgm:pt>
    <dgm:pt modelId="{F1BA9CD8-2C2B-4F8C-857D-F80FB5BBD709}" type="pres">
      <dgm:prSet presAssocID="{03317BD1-BDF5-4C73-A1B1-A4EA6DEDBD83}" presName="node" presStyleLbl="node1" presStyleIdx="6" presStyleCnt="10">
        <dgm:presLayoutVars>
          <dgm:bulletEnabled val="1"/>
        </dgm:presLayoutVars>
      </dgm:prSet>
      <dgm:spPr/>
    </dgm:pt>
    <dgm:pt modelId="{325175E9-6212-4DEB-99CB-F8BA5E1C9118}" type="pres">
      <dgm:prSet presAssocID="{2EEAA3A0-4857-4491-A9BA-2B042DE23094}" presName="sibTrans" presStyleLbl="sibTrans1D1" presStyleIdx="6" presStyleCnt="9"/>
      <dgm:spPr/>
    </dgm:pt>
    <dgm:pt modelId="{A09DE52B-CC56-4E2B-B451-0219586417E1}" type="pres">
      <dgm:prSet presAssocID="{2EEAA3A0-4857-4491-A9BA-2B042DE23094}" presName="connectorText" presStyleLbl="sibTrans1D1" presStyleIdx="6" presStyleCnt="9"/>
      <dgm:spPr/>
    </dgm:pt>
    <dgm:pt modelId="{B3248F9D-80A3-4D24-BDF3-992506C786CD}" type="pres">
      <dgm:prSet presAssocID="{14B0F998-7189-4ECE-8A0B-4CB984A4E0E5}" presName="node" presStyleLbl="node1" presStyleIdx="7" presStyleCnt="10">
        <dgm:presLayoutVars>
          <dgm:bulletEnabled val="1"/>
        </dgm:presLayoutVars>
      </dgm:prSet>
      <dgm:spPr/>
    </dgm:pt>
    <dgm:pt modelId="{716BAA4E-65E5-4135-B0F3-CBD4708D8511}" type="pres">
      <dgm:prSet presAssocID="{16F93B5E-BEBB-4CEA-B3DE-1F3CB63D51BB}" presName="sibTrans" presStyleLbl="sibTrans1D1" presStyleIdx="7" presStyleCnt="9"/>
      <dgm:spPr/>
    </dgm:pt>
    <dgm:pt modelId="{0E974606-AFAC-445B-919C-6AD5BAE4F7EF}" type="pres">
      <dgm:prSet presAssocID="{16F93B5E-BEBB-4CEA-B3DE-1F3CB63D51BB}" presName="connectorText" presStyleLbl="sibTrans1D1" presStyleIdx="7" presStyleCnt="9"/>
      <dgm:spPr/>
    </dgm:pt>
    <dgm:pt modelId="{C2230C37-480D-4F56-BF5F-205F35FF32DD}" type="pres">
      <dgm:prSet presAssocID="{A3FF597B-D434-4288-B8D6-3DF45AB37225}" presName="node" presStyleLbl="node1" presStyleIdx="8" presStyleCnt="10">
        <dgm:presLayoutVars>
          <dgm:bulletEnabled val="1"/>
        </dgm:presLayoutVars>
      </dgm:prSet>
      <dgm:spPr/>
    </dgm:pt>
    <dgm:pt modelId="{37D8FD49-5986-426F-B04F-187AD36D4C20}" type="pres">
      <dgm:prSet presAssocID="{1ABF26A3-27A8-4692-B11D-439B9E57A54E}" presName="sibTrans" presStyleLbl="sibTrans1D1" presStyleIdx="8" presStyleCnt="9"/>
      <dgm:spPr/>
    </dgm:pt>
    <dgm:pt modelId="{C32204DB-A9B9-4CB1-AD92-909BB7C2AB9D}" type="pres">
      <dgm:prSet presAssocID="{1ABF26A3-27A8-4692-B11D-439B9E57A54E}" presName="connectorText" presStyleLbl="sibTrans1D1" presStyleIdx="8" presStyleCnt="9"/>
      <dgm:spPr/>
    </dgm:pt>
    <dgm:pt modelId="{64DFBFB6-4359-4A64-8286-C233B06BD873}" type="pres">
      <dgm:prSet presAssocID="{85798D41-96B1-4941-945C-D90339C5EA5E}" presName="node" presStyleLbl="node1" presStyleIdx="9" presStyleCnt="10">
        <dgm:presLayoutVars>
          <dgm:bulletEnabled val="1"/>
        </dgm:presLayoutVars>
      </dgm:prSet>
      <dgm:spPr/>
    </dgm:pt>
  </dgm:ptLst>
  <dgm:cxnLst>
    <dgm:cxn modelId="{09894F0C-3304-4F6C-8980-7569FBEC0E11}" type="presOf" srcId="{7CDBAB1E-36E9-4130-9046-F00BB048D968}" destId="{7065E105-3CF3-407B-A8A4-97B838B5DDA9}" srcOrd="0" destOrd="0" presId="urn:microsoft.com/office/officeart/2005/8/layout/bProcess3"/>
    <dgm:cxn modelId="{45412F12-06FC-4179-AB1C-2EE1C8026C68}" type="presOf" srcId="{A352C7E5-4862-4DED-8D61-E07827567475}" destId="{2B1D741B-A6E5-4BC8-B5C4-792336EC6C67}" srcOrd="0" destOrd="0" presId="urn:microsoft.com/office/officeart/2005/8/layout/bProcess3"/>
    <dgm:cxn modelId="{654CB212-C80D-4A7F-B9F1-4B223ED26227}" type="presOf" srcId="{0C28D93D-8035-4AB9-89AA-530C5C501309}" destId="{8A9CBD4E-88F3-4BEC-87C7-387036560EB8}" srcOrd="1" destOrd="0" presId="urn:microsoft.com/office/officeart/2005/8/layout/bProcess3"/>
    <dgm:cxn modelId="{C3C6D612-38C5-4CF6-85F2-097284ACCAD0}" type="presOf" srcId="{0C28D93D-8035-4AB9-89AA-530C5C501309}" destId="{17F965CE-6F00-4BB1-93EF-A0B745728EDF}" srcOrd="0" destOrd="0" presId="urn:microsoft.com/office/officeart/2005/8/layout/bProcess3"/>
    <dgm:cxn modelId="{603CB313-CB59-4C35-9118-6BF8D8DF579D}" type="presOf" srcId="{2A4886C7-180D-44D3-A93E-7D7A5FA66981}" destId="{FDD05662-8109-4539-A45C-97A1FC91E8E9}" srcOrd="1" destOrd="0" presId="urn:microsoft.com/office/officeart/2005/8/layout/bProcess3"/>
    <dgm:cxn modelId="{8621C624-EE73-4054-AAB4-149D8045EED9}" srcId="{BB303946-C1D6-44F2-898A-9D731EEF5040}" destId="{85798D41-96B1-4941-945C-D90339C5EA5E}" srcOrd="9" destOrd="0" parTransId="{62F3BD74-0873-4584-B72D-785961DB6E6B}" sibTransId="{6B3A44E3-3C31-4B4E-A584-3854B939DEB8}"/>
    <dgm:cxn modelId="{7DC11A28-5638-4407-AB9D-56781B6CE1A5}" type="presOf" srcId="{2EEAA3A0-4857-4491-A9BA-2B042DE23094}" destId="{A09DE52B-CC56-4E2B-B451-0219586417E1}" srcOrd="1" destOrd="0" presId="urn:microsoft.com/office/officeart/2005/8/layout/bProcess3"/>
    <dgm:cxn modelId="{99A1342E-B3DC-401A-BDB1-CEBBBC323E19}" type="presOf" srcId="{F118E041-70A7-431E-91AA-F86F4F1D8F26}" destId="{470075A2-24BB-463A-B26B-22A624979C69}" srcOrd="0" destOrd="0" presId="urn:microsoft.com/office/officeart/2005/8/layout/bProcess3"/>
    <dgm:cxn modelId="{FEB5D62E-7CE2-4784-8D24-8CBFE29A08F3}" type="presOf" srcId="{1ABF26A3-27A8-4692-B11D-439B9E57A54E}" destId="{C32204DB-A9B9-4CB1-AD92-909BB7C2AB9D}" srcOrd="1" destOrd="0" presId="urn:microsoft.com/office/officeart/2005/8/layout/bProcess3"/>
    <dgm:cxn modelId="{945D532F-003D-4E28-B19D-0BB3FFB508E0}" srcId="{BB303946-C1D6-44F2-898A-9D731EEF5040}" destId="{A3FF597B-D434-4288-B8D6-3DF45AB37225}" srcOrd="8" destOrd="0" parTransId="{18D532AA-DC96-43F7-8D80-92698D35D050}" sibTransId="{1ABF26A3-27A8-4692-B11D-439B9E57A54E}"/>
    <dgm:cxn modelId="{662CA05F-0F6E-48C7-B943-51BB3227C0E1}" type="presOf" srcId="{8E90BEE0-07AB-4D01-A1D9-8DAEB8445449}" destId="{C866D7DB-F3F4-4851-8DBB-1F66F405FCC5}" srcOrd="1" destOrd="0" presId="urn:microsoft.com/office/officeart/2005/8/layout/bProcess3"/>
    <dgm:cxn modelId="{8CB01448-CD92-4FC1-8BCF-900C35A374F9}" type="presOf" srcId="{2EEAA3A0-4857-4491-A9BA-2B042DE23094}" destId="{325175E9-6212-4DEB-99CB-F8BA5E1C9118}" srcOrd="0" destOrd="0" presId="urn:microsoft.com/office/officeart/2005/8/layout/bProcess3"/>
    <dgm:cxn modelId="{36DCBC68-474D-4D47-A7BC-F9B638FCB282}" type="presOf" srcId="{CDA8070E-4335-40E4-9DDD-6C674A1F8E35}" destId="{117BAB87-07A2-40DA-A58A-B1D97B3B9930}" srcOrd="1" destOrd="0" presId="urn:microsoft.com/office/officeart/2005/8/layout/bProcess3"/>
    <dgm:cxn modelId="{E941CD49-1EDF-413B-A593-D9CE345E8708}" type="presOf" srcId="{8E90BEE0-07AB-4D01-A1D9-8DAEB8445449}" destId="{C2C3D03D-A30E-404F-96CF-71B16964F52E}" srcOrd="0" destOrd="0" presId="urn:microsoft.com/office/officeart/2005/8/layout/bProcess3"/>
    <dgm:cxn modelId="{FBC1E154-9ED8-44CB-984B-AC06A14F66AE}" type="presOf" srcId="{F7E5CC87-3DBB-4608-8D1E-913B6CC3922D}" destId="{AB2F1398-9153-4941-A2FD-D28C505BDB8C}" srcOrd="0" destOrd="0" presId="urn:microsoft.com/office/officeart/2005/8/layout/bProcess3"/>
    <dgm:cxn modelId="{39AE0D78-EDD0-49AE-B9AC-BA30CFF83908}" srcId="{BB303946-C1D6-44F2-898A-9D731EEF5040}" destId="{CE2378D8-A6D0-4C6B-B26D-4E1F40E4F14F}" srcOrd="1" destOrd="0" parTransId="{57C9B6B7-7C56-4337-83B5-D18E9E146335}" sibTransId="{8E90BEE0-07AB-4D01-A1D9-8DAEB8445449}"/>
    <dgm:cxn modelId="{7915BB79-D082-4844-A7D6-BFE8A3AB3F0A}" type="presOf" srcId="{8E3C2EA1-2AF1-4C99-92C9-1CA736CE5E6A}" destId="{4B9B9BFB-431D-4A29-8E1A-EB0A8A0D5ACE}" srcOrd="0" destOrd="0" presId="urn:microsoft.com/office/officeart/2005/8/layout/bProcess3"/>
    <dgm:cxn modelId="{3E54747A-99E1-499E-AFBA-AB2936A2A340}" type="presOf" srcId="{CDA8070E-4335-40E4-9DDD-6C674A1F8E35}" destId="{22894FD2-D2F3-4D49-BC1E-1F28302B38E5}" srcOrd="0" destOrd="0" presId="urn:microsoft.com/office/officeart/2005/8/layout/bProcess3"/>
    <dgm:cxn modelId="{102AB986-D733-444F-A020-4C6FE28E03B6}" type="presOf" srcId="{85798D41-96B1-4941-945C-D90339C5EA5E}" destId="{64DFBFB6-4359-4A64-8286-C233B06BD873}" srcOrd="0" destOrd="0" presId="urn:microsoft.com/office/officeart/2005/8/layout/bProcess3"/>
    <dgm:cxn modelId="{A204B78A-D93E-4659-A6C0-4A9800D8FF24}" srcId="{BB303946-C1D6-44F2-898A-9D731EEF5040}" destId="{03317BD1-BDF5-4C73-A1B1-A4EA6DEDBD83}" srcOrd="6" destOrd="0" parTransId="{E34AEFBA-B02D-4DE5-95AA-A8120274AF64}" sibTransId="{2EEAA3A0-4857-4491-A9BA-2B042DE23094}"/>
    <dgm:cxn modelId="{CC32F097-7745-456F-8262-877C01B72F3C}" type="presOf" srcId="{0171108C-3ADC-469A-9220-5B10628BC1AB}" destId="{91529F26-B53B-46C5-9800-2291515DEC53}" srcOrd="0" destOrd="0" presId="urn:microsoft.com/office/officeart/2005/8/layout/bProcess3"/>
    <dgm:cxn modelId="{344B129F-E003-435A-A17B-27E50017E88B}" type="presOf" srcId="{C1DCA95F-BA86-44CD-95CE-A1DFA8DC3AA3}" destId="{CF6B207D-236D-425B-AA39-A06DD2122315}" srcOrd="0" destOrd="0" presId="urn:microsoft.com/office/officeart/2005/8/layout/bProcess3"/>
    <dgm:cxn modelId="{B8561AA1-6380-4738-ADAF-F49204B15C3A}" type="presOf" srcId="{CE2378D8-A6D0-4C6B-B26D-4E1F40E4F14F}" destId="{56CB57C0-55A8-4AFE-A412-ED5AA645C9AE}" srcOrd="0" destOrd="0" presId="urn:microsoft.com/office/officeart/2005/8/layout/bProcess3"/>
    <dgm:cxn modelId="{2F5EE2A4-260E-4520-B2E3-A3A92B66FEA0}" type="presOf" srcId="{16F93B5E-BEBB-4CEA-B3DE-1F3CB63D51BB}" destId="{716BAA4E-65E5-4135-B0F3-CBD4708D8511}" srcOrd="0" destOrd="0" presId="urn:microsoft.com/office/officeart/2005/8/layout/bProcess3"/>
    <dgm:cxn modelId="{E23CF5AC-3A0D-48E4-B36D-AD4291792BCA}" type="presOf" srcId="{2A4886C7-180D-44D3-A93E-7D7A5FA66981}" destId="{FB6E79A3-96F0-4A56-90AD-37466828DDB7}" srcOrd="0" destOrd="0" presId="urn:microsoft.com/office/officeart/2005/8/layout/bProcess3"/>
    <dgm:cxn modelId="{EF80DBB0-AA48-4370-80F5-8B35C5EBE646}" srcId="{BB303946-C1D6-44F2-898A-9D731EEF5040}" destId="{14B0F998-7189-4ECE-8A0B-4CB984A4E0E5}" srcOrd="7" destOrd="0" parTransId="{97962E41-3CDB-4506-8ABB-C49538BA431F}" sibTransId="{16F93B5E-BEBB-4CEA-B3DE-1F3CB63D51BB}"/>
    <dgm:cxn modelId="{8CEEFBB0-F3AF-4DF3-ACCF-9C3EB73A0EBC}" type="presOf" srcId="{1ABF26A3-27A8-4692-B11D-439B9E57A54E}" destId="{37D8FD49-5986-426F-B04F-187AD36D4C20}" srcOrd="0" destOrd="0" presId="urn:microsoft.com/office/officeart/2005/8/layout/bProcess3"/>
    <dgm:cxn modelId="{D117AEB1-A279-47CD-B9A4-6D6C46E98A91}" type="presOf" srcId="{14B0F998-7189-4ECE-8A0B-4CB984A4E0E5}" destId="{B3248F9D-80A3-4D24-BDF3-992506C786CD}" srcOrd="0" destOrd="0" presId="urn:microsoft.com/office/officeart/2005/8/layout/bProcess3"/>
    <dgm:cxn modelId="{F89835B8-5372-4C6E-A888-DB4D795C9E47}" type="presOf" srcId="{BB303946-C1D6-44F2-898A-9D731EEF5040}" destId="{14A8CA2F-43F4-4B90-B9B3-7F249ADDB364}" srcOrd="0" destOrd="0" presId="urn:microsoft.com/office/officeart/2005/8/layout/bProcess3"/>
    <dgm:cxn modelId="{6FB3ADC9-CE49-4BBE-A12C-AD6A3FEAE534}" srcId="{BB303946-C1D6-44F2-898A-9D731EEF5040}" destId="{F118E041-70A7-431E-91AA-F86F4F1D8F26}" srcOrd="2" destOrd="0" parTransId="{F6B174DC-95E9-4754-9196-D767E882ACFD}" sibTransId="{0171108C-3ADC-469A-9220-5B10628BC1AB}"/>
    <dgm:cxn modelId="{3FA900D7-92C3-4679-AB87-B28AE2E7A3FF}" srcId="{BB303946-C1D6-44F2-898A-9D731EEF5040}" destId="{C1DCA95F-BA86-44CD-95CE-A1DFA8DC3AA3}" srcOrd="4" destOrd="0" parTransId="{401A3C51-B2D6-44E1-9520-D17A573BC4F5}" sibTransId="{2A4886C7-180D-44D3-A93E-7D7A5FA66981}"/>
    <dgm:cxn modelId="{D592D3D8-018F-4321-9F18-414EDB3080AE}" type="presOf" srcId="{0171108C-3ADC-469A-9220-5B10628BC1AB}" destId="{ADA89F31-06D6-4DA9-B461-142BDA333034}" srcOrd="1" destOrd="0" presId="urn:microsoft.com/office/officeart/2005/8/layout/bProcess3"/>
    <dgm:cxn modelId="{2D0C5CE4-95D9-451E-8BB1-D5E3677B85AF}" type="presOf" srcId="{03317BD1-BDF5-4C73-A1B1-A4EA6DEDBD83}" destId="{F1BA9CD8-2C2B-4F8C-857D-F80FB5BBD709}" srcOrd="0" destOrd="0" presId="urn:microsoft.com/office/officeart/2005/8/layout/bProcess3"/>
    <dgm:cxn modelId="{FB8422E8-4B5E-4A57-AA01-412DDDDBADAD}" type="presOf" srcId="{16F93B5E-BEBB-4CEA-B3DE-1F3CB63D51BB}" destId="{0E974606-AFAC-445B-919C-6AD5BAE4F7EF}" srcOrd="1" destOrd="0" presId="urn:microsoft.com/office/officeart/2005/8/layout/bProcess3"/>
    <dgm:cxn modelId="{66BE5CEB-9462-41C0-96D6-C88F4C55E895}" srcId="{BB303946-C1D6-44F2-898A-9D731EEF5040}" destId="{F7E5CC87-3DBB-4608-8D1E-913B6CC3922D}" srcOrd="5" destOrd="0" parTransId="{8AF8B479-BA92-4FF7-BDAA-0C256BD643D2}" sibTransId="{CDA8070E-4335-40E4-9DDD-6C674A1F8E35}"/>
    <dgm:cxn modelId="{BB4620EC-2593-4F3B-99BD-50B021DD8C73}" srcId="{BB303946-C1D6-44F2-898A-9D731EEF5040}" destId="{7CDBAB1E-36E9-4130-9046-F00BB048D968}" srcOrd="0" destOrd="0" parTransId="{A62DCFCA-669B-4ACF-90D2-04AA45240F2B}" sibTransId="{0C28D93D-8035-4AB9-89AA-530C5C501309}"/>
    <dgm:cxn modelId="{6EC5DCEF-44A6-48FA-A0CE-7795A7DCF489}" type="presOf" srcId="{8E3C2EA1-2AF1-4C99-92C9-1CA736CE5E6A}" destId="{28DF61DB-0200-4E25-B04B-B2C05C88BA81}" srcOrd="1" destOrd="0" presId="urn:microsoft.com/office/officeart/2005/8/layout/bProcess3"/>
    <dgm:cxn modelId="{6C6676F5-DBE9-4C6B-B400-0F12C520B8EE}" srcId="{BB303946-C1D6-44F2-898A-9D731EEF5040}" destId="{A352C7E5-4862-4DED-8D61-E07827567475}" srcOrd="3" destOrd="0" parTransId="{144A307B-44F1-4F5F-BE45-707540962FAB}" sibTransId="{8E3C2EA1-2AF1-4C99-92C9-1CA736CE5E6A}"/>
    <dgm:cxn modelId="{594648FD-A8F5-47F3-BE63-D0420ECDB42E}" type="presOf" srcId="{A3FF597B-D434-4288-B8D6-3DF45AB37225}" destId="{C2230C37-480D-4F56-BF5F-205F35FF32DD}" srcOrd="0" destOrd="0" presId="urn:microsoft.com/office/officeart/2005/8/layout/bProcess3"/>
    <dgm:cxn modelId="{936761E6-DA9A-473B-9BC9-88E6ED93CD5E}" type="presParOf" srcId="{14A8CA2F-43F4-4B90-B9B3-7F249ADDB364}" destId="{7065E105-3CF3-407B-A8A4-97B838B5DDA9}" srcOrd="0" destOrd="0" presId="urn:microsoft.com/office/officeart/2005/8/layout/bProcess3"/>
    <dgm:cxn modelId="{B385B2B7-7E64-4D3B-ABAB-E813B6A2DCD6}" type="presParOf" srcId="{14A8CA2F-43F4-4B90-B9B3-7F249ADDB364}" destId="{17F965CE-6F00-4BB1-93EF-A0B745728EDF}" srcOrd="1" destOrd="0" presId="urn:microsoft.com/office/officeart/2005/8/layout/bProcess3"/>
    <dgm:cxn modelId="{1E975789-9C46-41F0-9814-F113C8EF8B11}" type="presParOf" srcId="{17F965CE-6F00-4BB1-93EF-A0B745728EDF}" destId="{8A9CBD4E-88F3-4BEC-87C7-387036560EB8}" srcOrd="0" destOrd="0" presId="urn:microsoft.com/office/officeart/2005/8/layout/bProcess3"/>
    <dgm:cxn modelId="{42CAF237-6475-40D7-9911-F942FB5C6ABA}" type="presParOf" srcId="{14A8CA2F-43F4-4B90-B9B3-7F249ADDB364}" destId="{56CB57C0-55A8-4AFE-A412-ED5AA645C9AE}" srcOrd="2" destOrd="0" presId="urn:microsoft.com/office/officeart/2005/8/layout/bProcess3"/>
    <dgm:cxn modelId="{1997112B-3BC4-49B1-8971-832BEC9E6326}" type="presParOf" srcId="{14A8CA2F-43F4-4B90-B9B3-7F249ADDB364}" destId="{C2C3D03D-A30E-404F-96CF-71B16964F52E}" srcOrd="3" destOrd="0" presId="urn:microsoft.com/office/officeart/2005/8/layout/bProcess3"/>
    <dgm:cxn modelId="{F17EF94C-E83B-49F1-9F29-9DFD3B49B4CA}" type="presParOf" srcId="{C2C3D03D-A30E-404F-96CF-71B16964F52E}" destId="{C866D7DB-F3F4-4851-8DBB-1F66F405FCC5}" srcOrd="0" destOrd="0" presId="urn:microsoft.com/office/officeart/2005/8/layout/bProcess3"/>
    <dgm:cxn modelId="{160B9F38-28A4-42FD-8F69-86B8D433EDBC}" type="presParOf" srcId="{14A8CA2F-43F4-4B90-B9B3-7F249ADDB364}" destId="{470075A2-24BB-463A-B26B-22A624979C69}" srcOrd="4" destOrd="0" presId="urn:microsoft.com/office/officeart/2005/8/layout/bProcess3"/>
    <dgm:cxn modelId="{D05C3B29-3DE2-4FAA-9745-F48B8848A1B0}" type="presParOf" srcId="{14A8CA2F-43F4-4B90-B9B3-7F249ADDB364}" destId="{91529F26-B53B-46C5-9800-2291515DEC53}" srcOrd="5" destOrd="0" presId="urn:microsoft.com/office/officeart/2005/8/layout/bProcess3"/>
    <dgm:cxn modelId="{9A8B9441-3E25-45A3-B5FC-A4907799E033}" type="presParOf" srcId="{91529F26-B53B-46C5-9800-2291515DEC53}" destId="{ADA89F31-06D6-4DA9-B461-142BDA333034}" srcOrd="0" destOrd="0" presId="urn:microsoft.com/office/officeart/2005/8/layout/bProcess3"/>
    <dgm:cxn modelId="{9CEF11B3-B739-43E0-B0F1-7769599ED3DB}" type="presParOf" srcId="{14A8CA2F-43F4-4B90-B9B3-7F249ADDB364}" destId="{2B1D741B-A6E5-4BC8-B5C4-792336EC6C67}" srcOrd="6" destOrd="0" presId="urn:microsoft.com/office/officeart/2005/8/layout/bProcess3"/>
    <dgm:cxn modelId="{2A2E43A8-51BA-4D70-9303-8FCE13DE7353}" type="presParOf" srcId="{14A8CA2F-43F4-4B90-B9B3-7F249ADDB364}" destId="{4B9B9BFB-431D-4A29-8E1A-EB0A8A0D5ACE}" srcOrd="7" destOrd="0" presId="urn:microsoft.com/office/officeart/2005/8/layout/bProcess3"/>
    <dgm:cxn modelId="{25504467-2ED9-4DD8-B791-086E90EA189F}" type="presParOf" srcId="{4B9B9BFB-431D-4A29-8E1A-EB0A8A0D5ACE}" destId="{28DF61DB-0200-4E25-B04B-B2C05C88BA81}" srcOrd="0" destOrd="0" presId="urn:microsoft.com/office/officeart/2005/8/layout/bProcess3"/>
    <dgm:cxn modelId="{5BE6DE6D-5D82-4172-9223-18CC756DE75D}" type="presParOf" srcId="{14A8CA2F-43F4-4B90-B9B3-7F249ADDB364}" destId="{CF6B207D-236D-425B-AA39-A06DD2122315}" srcOrd="8" destOrd="0" presId="urn:microsoft.com/office/officeart/2005/8/layout/bProcess3"/>
    <dgm:cxn modelId="{25ED92F0-37E3-4166-B4AB-87B5D8AD437F}" type="presParOf" srcId="{14A8CA2F-43F4-4B90-B9B3-7F249ADDB364}" destId="{FB6E79A3-96F0-4A56-90AD-37466828DDB7}" srcOrd="9" destOrd="0" presId="urn:microsoft.com/office/officeart/2005/8/layout/bProcess3"/>
    <dgm:cxn modelId="{B6714912-6C3B-43A8-BF90-EC54A2EEB2F8}" type="presParOf" srcId="{FB6E79A3-96F0-4A56-90AD-37466828DDB7}" destId="{FDD05662-8109-4539-A45C-97A1FC91E8E9}" srcOrd="0" destOrd="0" presId="urn:microsoft.com/office/officeart/2005/8/layout/bProcess3"/>
    <dgm:cxn modelId="{8038DDD3-CA2C-4A5B-9E38-6A55E8DB18BB}" type="presParOf" srcId="{14A8CA2F-43F4-4B90-B9B3-7F249ADDB364}" destId="{AB2F1398-9153-4941-A2FD-D28C505BDB8C}" srcOrd="10" destOrd="0" presId="urn:microsoft.com/office/officeart/2005/8/layout/bProcess3"/>
    <dgm:cxn modelId="{91864C38-CB0C-452E-972D-8E3B850A0E4C}" type="presParOf" srcId="{14A8CA2F-43F4-4B90-B9B3-7F249ADDB364}" destId="{22894FD2-D2F3-4D49-BC1E-1F28302B38E5}" srcOrd="11" destOrd="0" presId="urn:microsoft.com/office/officeart/2005/8/layout/bProcess3"/>
    <dgm:cxn modelId="{DD25C665-081A-4C07-90D8-B1BF76CDD183}" type="presParOf" srcId="{22894FD2-D2F3-4D49-BC1E-1F28302B38E5}" destId="{117BAB87-07A2-40DA-A58A-B1D97B3B9930}" srcOrd="0" destOrd="0" presId="urn:microsoft.com/office/officeart/2005/8/layout/bProcess3"/>
    <dgm:cxn modelId="{026339AE-F244-443B-908F-316DD081405A}" type="presParOf" srcId="{14A8CA2F-43F4-4B90-B9B3-7F249ADDB364}" destId="{F1BA9CD8-2C2B-4F8C-857D-F80FB5BBD709}" srcOrd="12" destOrd="0" presId="urn:microsoft.com/office/officeart/2005/8/layout/bProcess3"/>
    <dgm:cxn modelId="{6792FCF0-84BB-460D-86C9-FA9B86DE3B7D}" type="presParOf" srcId="{14A8CA2F-43F4-4B90-B9B3-7F249ADDB364}" destId="{325175E9-6212-4DEB-99CB-F8BA5E1C9118}" srcOrd="13" destOrd="0" presId="urn:microsoft.com/office/officeart/2005/8/layout/bProcess3"/>
    <dgm:cxn modelId="{A2E74EAB-88FD-4F95-904D-00D79DEFE43E}" type="presParOf" srcId="{325175E9-6212-4DEB-99CB-F8BA5E1C9118}" destId="{A09DE52B-CC56-4E2B-B451-0219586417E1}" srcOrd="0" destOrd="0" presId="urn:microsoft.com/office/officeart/2005/8/layout/bProcess3"/>
    <dgm:cxn modelId="{149F9E60-981F-40DC-991A-82F29232A2DE}" type="presParOf" srcId="{14A8CA2F-43F4-4B90-B9B3-7F249ADDB364}" destId="{B3248F9D-80A3-4D24-BDF3-992506C786CD}" srcOrd="14" destOrd="0" presId="urn:microsoft.com/office/officeart/2005/8/layout/bProcess3"/>
    <dgm:cxn modelId="{8FFCB165-B8A6-4C0A-B6F2-D89D3E9624CB}" type="presParOf" srcId="{14A8CA2F-43F4-4B90-B9B3-7F249ADDB364}" destId="{716BAA4E-65E5-4135-B0F3-CBD4708D8511}" srcOrd="15" destOrd="0" presId="urn:microsoft.com/office/officeart/2005/8/layout/bProcess3"/>
    <dgm:cxn modelId="{016A9FBC-D8D6-4CEE-B196-3B876799FE58}" type="presParOf" srcId="{716BAA4E-65E5-4135-B0F3-CBD4708D8511}" destId="{0E974606-AFAC-445B-919C-6AD5BAE4F7EF}" srcOrd="0" destOrd="0" presId="urn:microsoft.com/office/officeart/2005/8/layout/bProcess3"/>
    <dgm:cxn modelId="{D1D4E3A8-7D0D-47D6-9ACD-9A62DBB1B1A1}" type="presParOf" srcId="{14A8CA2F-43F4-4B90-B9B3-7F249ADDB364}" destId="{C2230C37-480D-4F56-BF5F-205F35FF32DD}" srcOrd="16" destOrd="0" presId="urn:microsoft.com/office/officeart/2005/8/layout/bProcess3"/>
    <dgm:cxn modelId="{103E92F2-95B4-4599-9086-0AD9215ED59C}" type="presParOf" srcId="{14A8CA2F-43F4-4B90-B9B3-7F249ADDB364}" destId="{37D8FD49-5986-426F-B04F-187AD36D4C20}" srcOrd="17" destOrd="0" presId="urn:microsoft.com/office/officeart/2005/8/layout/bProcess3"/>
    <dgm:cxn modelId="{F473034C-6A04-4375-8A70-E870D4BB2C1F}" type="presParOf" srcId="{37D8FD49-5986-426F-B04F-187AD36D4C20}" destId="{C32204DB-A9B9-4CB1-AD92-909BB7C2AB9D}" srcOrd="0" destOrd="0" presId="urn:microsoft.com/office/officeart/2005/8/layout/bProcess3"/>
    <dgm:cxn modelId="{D7BB7023-59F5-43E7-9797-D1CA352CE01D}" type="presParOf" srcId="{14A8CA2F-43F4-4B90-B9B3-7F249ADDB364}" destId="{64DFBFB6-4359-4A64-8286-C233B06BD873}" srcOrd="18"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965CE-6F00-4BB1-93EF-A0B745728EDF}">
      <dsp:nvSpPr>
        <dsp:cNvPr id="0" name=""/>
        <dsp:cNvSpPr/>
      </dsp:nvSpPr>
      <dsp:spPr>
        <a:xfrm>
          <a:off x="1610269" y="714227"/>
          <a:ext cx="339830" cy="91440"/>
        </a:xfrm>
        <a:custGeom>
          <a:avLst/>
          <a:gdLst/>
          <a:ahLst/>
          <a:cxnLst/>
          <a:rect l="0" t="0" r="0" b="0"/>
          <a:pathLst>
            <a:path>
              <a:moveTo>
                <a:pt x="0" y="45720"/>
              </a:moveTo>
              <a:lnTo>
                <a:pt x="339830"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770923" y="758095"/>
        <a:ext cx="18521" cy="3704"/>
      </dsp:txXfrm>
    </dsp:sp>
    <dsp:sp modelId="{7065E105-3CF3-407B-A8A4-97B838B5DDA9}">
      <dsp:nvSpPr>
        <dsp:cNvPr id="0" name=""/>
        <dsp:cNvSpPr/>
      </dsp:nvSpPr>
      <dsp:spPr>
        <a:xfrm>
          <a:off x="1503" y="276777"/>
          <a:ext cx="1610566" cy="966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Start</a:t>
          </a:r>
          <a:endParaRPr lang="en-IN" sz="1900" kern="1200" dirty="0"/>
        </a:p>
      </dsp:txBody>
      <dsp:txXfrm>
        <a:off x="1503" y="276777"/>
        <a:ext cx="1610566" cy="966339"/>
      </dsp:txXfrm>
    </dsp:sp>
    <dsp:sp modelId="{C2C3D03D-A30E-404F-96CF-71B16964F52E}">
      <dsp:nvSpPr>
        <dsp:cNvPr id="0" name=""/>
        <dsp:cNvSpPr/>
      </dsp:nvSpPr>
      <dsp:spPr>
        <a:xfrm>
          <a:off x="3591265" y="714227"/>
          <a:ext cx="339830" cy="91440"/>
        </a:xfrm>
        <a:custGeom>
          <a:avLst/>
          <a:gdLst/>
          <a:ahLst/>
          <a:cxnLst/>
          <a:rect l="0" t="0" r="0" b="0"/>
          <a:pathLst>
            <a:path>
              <a:moveTo>
                <a:pt x="0" y="45720"/>
              </a:moveTo>
              <a:lnTo>
                <a:pt x="339830"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751920" y="758095"/>
        <a:ext cx="18521" cy="3704"/>
      </dsp:txXfrm>
    </dsp:sp>
    <dsp:sp modelId="{56CB57C0-55A8-4AFE-A412-ED5AA645C9AE}">
      <dsp:nvSpPr>
        <dsp:cNvPr id="0" name=""/>
        <dsp:cNvSpPr/>
      </dsp:nvSpPr>
      <dsp:spPr>
        <a:xfrm>
          <a:off x="1982499" y="276777"/>
          <a:ext cx="1610566" cy="966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Reservation Raised</a:t>
          </a:r>
          <a:endParaRPr lang="en-IN" sz="1900" kern="1200" dirty="0"/>
        </a:p>
      </dsp:txBody>
      <dsp:txXfrm>
        <a:off x="1982499" y="276777"/>
        <a:ext cx="1610566" cy="966339"/>
      </dsp:txXfrm>
    </dsp:sp>
    <dsp:sp modelId="{91529F26-B53B-46C5-9800-2291515DEC53}">
      <dsp:nvSpPr>
        <dsp:cNvPr id="0" name=""/>
        <dsp:cNvSpPr/>
      </dsp:nvSpPr>
      <dsp:spPr>
        <a:xfrm>
          <a:off x="5572262" y="714227"/>
          <a:ext cx="339830" cy="91440"/>
        </a:xfrm>
        <a:custGeom>
          <a:avLst/>
          <a:gdLst/>
          <a:ahLst/>
          <a:cxnLst/>
          <a:rect l="0" t="0" r="0" b="0"/>
          <a:pathLst>
            <a:path>
              <a:moveTo>
                <a:pt x="0" y="45720"/>
              </a:moveTo>
              <a:lnTo>
                <a:pt x="339830"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5732916" y="758095"/>
        <a:ext cx="18521" cy="3704"/>
      </dsp:txXfrm>
    </dsp:sp>
    <dsp:sp modelId="{470075A2-24BB-463A-B26B-22A624979C69}">
      <dsp:nvSpPr>
        <dsp:cNvPr id="0" name=""/>
        <dsp:cNvSpPr/>
      </dsp:nvSpPr>
      <dsp:spPr>
        <a:xfrm>
          <a:off x="3963496" y="276777"/>
          <a:ext cx="1610566" cy="966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Reservation Pending</a:t>
          </a:r>
          <a:endParaRPr lang="en-IN" sz="1900" kern="1200" dirty="0"/>
        </a:p>
      </dsp:txBody>
      <dsp:txXfrm>
        <a:off x="3963496" y="276777"/>
        <a:ext cx="1610566" cy="966339"/>
      </dsp:txXfrm>
    </dsp:sp>
    <dsp:sp modelId="{4B9B9BFB-431D-4A29-8E1A-EB0A8A0D5ACE}">
      <dsp:nvSpPr>
        <dsp:cNvPr id="0" name=""/>
        <dsp:cNvSpPr/>
      </dsp:nvSpPr>
      <dsp:spPr>
        <a:xfrm>
          <a:off x="806786" y="1241317"/>
          <a:ext cx="5942988" cy="339830"/>
        </a:xfrm>
        <a:custGeom>
          <a:avLst/>
          <a:gdLst/>
          <a:ahLst/>
          <a:cxnLst/>
          <a:rect l="0" t="0" r="0" b="0"/>
          <a:pathLst>
            <a:path>
              <a:moveTo>
                <a:pt x="5942988" y="0"/>
              </a:moveTo>
              <a:lnTo>
                <a:pt x="5942988" y="187015"/>
              </a:lnTo>
              <a:lnTo>
                <a:pt x="0" y="187015"/>
              </a:lnTo>
              <a:lnTo>
                <a:pt x="0" y="33983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629417" y="1409380"/>
        <a:ext cx="297726" cy="3704"/>
      </dsp:txXfrm>
    </dsp:sp>
    <dsp:sp modelId="{2B1D741B-A6E5-4BC8-B5C4-792336EC6C67}">
      <dsp:nvSpPr>
        <dsp:cNvPr id="0" name=""/>
        <dsp:cNvSpPr/>
      </dsp:nvSpPr>
      <dsp:spPr>
        <a:xfrm>
          <a:off x="5944492" y="276777"/>
          <a:ext cx="1610566" cy="966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Material Issued</a:t>
          </a:r>
          <a:endParaRPr lang="en-IN" sz="1900" kern="1200" dirty="0"/>
        </a:p>
      </dsp:txBody>
      <dsp:txXfrm>
        <a:off x="5944492" y="276777"/>
        <a:ext cx="1610566" cy="966339"/>
      </dsp:txXfrm>
    </dsp:sp>
    <dsp:sp modelId="{FB6E79A3-96F0-4A56-90AD-37466828DDB7}">
      <dsp:nvSpPr>
        <dsp:cNvPr id="0" name=""/>
        <dsp:cNvSpPr/>
      </dsp:nvSpPr>
      <dsp:spPr>
        <a:xfrm>
          <a:off x="1610269" y="2050997"/>
          <a:ext cx="339830" cy="91440"/>
        </a:xfrm>
        <a:custGeom>
          <a:avLst/>
          <a:gdLst/>
          <a:ahLst/>
          <a:cxnLst/>
          <a:rect l="0" t="0" r="0" b="0"/>
          <a:pathLst>
            <a:path>
              <a:moveTo>
                <a:pt x="0" y="45720"/>
              </a:moveTo>
              <a:lnTo>
                <a:pt x="339830"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770923" y="2094865"/>
        <a:ext cx="18521" cy="3704"/>
      </dsp:txXfrm>
    </dsp:sp>
    <dsp:sp modelId="{CF6B207D-236D-425B-AA39-A06DD2122315}">
      <dsp:nvSpPr>
        <dsp:cNvPr id="0" name=""/>
        <dsp:cNvSpPr/>
      </dsp:nvSpPr>
      <dsp:spPr>
        <a:xfrm>
          <a:off x="1503" y="1613547"/>
          <a:ext cx="1610566" cy="966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Inward</a:t>
          </a:r>
          <a:endParaRPr lang="en-IN" sz="1900" kern="1200" dirty="0"/>
        </a:p>
      </dsp:txBody>
      <dsp:txXfrm>
        <a:off x="1503" y="1613547"/>
        <a:ext cx="1610566" cy="966339"/>
      </dsp:txXfrm>
    </dsp:sp>
    <dsp:sp modelId="{22894FD2-D2F3-4D49-BC1E-1F28302B38E5}">
      <dsp:nvSpPr>
        <dsp:cNvPr id="0" name=""/>
        <dsp:cNvSpPr/>
      </dsp:nvSpPr>
      <dsp:spPr>
        <a:xfrm>
          <a:off x="3591265" y="2050997"/>
          <a:ext cx="339830" cy="91440"/>
        </a:xfrm>
        <a:custGeom>
          <a:avLst/>
          <a:gdLst/>
          <a:ahLst/>
          <a:cxnLst/>
          <a:rect l="0" t="0" r="0" b="0"/>
          <a:pathLst>
            <a:path>
              <a:moveTo>
                <a:pt x="0" y="45720"/>
              </a:moveTo>
              <a:lnTo>
                <a:pt x="339830"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751920" y="2094865"/>
        <a:ext cx="18521" cy="3704"/>
      </dsp:txXfrm>
    </dsp:sp>
    <dsp:sp modelId="{AB2F1398-9153-4941-A2FD-D28C505BDB8C}">
      <dsp:nvSpPr>
        <dsp:cNvPr id="0" name=""/>
        <dsp:cNvSpPr/>
      </dsp:nvSpPr>
      <dsp:spPr>
        <a:xfrm>
          <a:off x="1982499" y="1613547"/>
          <a:ext cx="1610566" cy="966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Consumption Marked</a:t>
          </a:r>
          <a:endParaRPr lang="en-IN" sz="1900" kern="1200" dirty="0"/>
        </a:p>
      </dsp:txBody>
      <dsp:txXfrm>
        <a:off x="1982499" y="1613547"/>
        <a:ext cx="1610566" cy="966339"/>
      </dsp:txXfrm>
    </dsp:sp>
    <dsp:sp modelId="{325175E9-6212-4DEB-99CB-F8BA5E1C9118}">
      <dsp:nvSpPr>
        <dsp:cNvPr id="0" name=""/>
        <dsp:cNvSpPr/>
      </dsp:nvSpPr>
      <dsp:spPr>
        <a:xfrm>
          <a:off x="5572262" y="2050997"/>
          <a:ext cx="339830" cy="91440"/>
        </a:xfrm>
        <a:custGeom>
          <a:avLst/>
          <a:gdLst/>
          <a:ahLst/>
          <a:cxnLst/>
          <a:rect l="0" t="0" r="0" b="0"/>
          <a:pathLst>
            <a:path>
              <a:moveTo>
                <a:pt x="0" y="45720"/>
              </a:moveTo>
              <a:lnTo>
                <a:pt x="339830"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5732916" y="2094865"/>
        <a:ext cx="18521" cy="3704"/>
      </dsp:txXfrm>
    </dsp:sp>
    <dsp:sp modelId="{F1BA9CD8-2C2B-4F8C-857D-F80FB5BBD709}">
      <dsp:nvSpPr>
        <dsp:cNvPr id="0" name=""/>
        <dsp:cNvSpPr/>
      </dsp:nvSpPr>
      <dsp:spPr>
        <a:xfrm>
          <a:off x="3963496" y="1613547"/>
          <a:ext cx="1610566" cy="966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Balance Auto returned</a:t>
          </a:r>
          <a:endParaRPr lang="en-IN" sz="1900" kern="1200" dirty="0"/>
        </a:p>
      </dsp:txBody>
      <dsp:txXfrm>
        <a:off x="3963496" y="1613547"/>
        <a:ext cx="1610566" cy="966339"/>
      </dsp:txXfrm>
    </dsp:sp>
    <dsp:sp modelId="{716BAA4E-65E5-4135-B0F3-CBD4708D8511}">
      <dsp:nvSpPr>
        <dsp:cNvPr id="0" name=""/>
        <dsp:cNvSpPr/>
      </dsp:nvSpPr>
      <dsp:spPr>
        <a:xfrm>
          <a:off x="806786" y="2578087"/>
          <a:ext cx="5942988" cy="339830"/>
        </a:xfrm>
        <a:custGeom>
          <a:avLst/>
          <a:gdLst/>
          <a:ahLst/>
          <a:cxnLst/>
          <a:rect l="0" t="0" r="0" b="0"/>
          <a:pathLst>
            <a:path>
              <a:moveTo>
                <a:pt x="5942988" y="0"/>
              </a:moveTo>
              <a:lnTo>
                <a:pt x="5942988" y="187015"/>
              </a:lnTo>
              <a:lnTo>
                <a:pt x="0" y="187015"/>
              </a:lnTo>
              <a:lnTo>
                <a:pt x="0" y="33983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3629417" y="2746150"/>
        <a:ext cx="297726" cy="3704"/>
      </dsp:txXfrm>
    </dsp:sp>
    <dsp:sp modelId="{B3248F9D-80A3-4D24-BDF3-992506C786CD}">
      <dsp:nvSpPr>
        <dsp:cNvPr id="0" name=""/>
        <dsp:cNvSpPr/>
      </dsp:nvSpPr>
      <dsp:spPr>
        <a:xfrm>
          <a:off x="5944492" y="1613547"/>
          <a:ext cx="1610566" cy="966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Returns Accepted</a:t>
          </a:r>
          <a:endParaRPr lang="en-IN" sz="1900" kern="1200" dirty="0"/>
        </a:p>
      </dsp:txBody>
      <dsp:txXfrm>
        <a:off x="5944492" y="1613547"/>
        <a:ext cx="1610566" cy="966339"/>
      </dsp:txXfrm>
    </dsp:sp>
    <dsp:sp modelId="{37D8FD49-5986-426F-B04F-187AD36D4C20}">
      <dsp:nvSpPr>
        <dsp:cNvPr id="0" name=""/>
        <dsp:cNvSpPr/>
      </dsp:nvSpPr>
      <dsp:spPr>
        <a:xfrm>
          <a:off x="1610269" y="3387767"/>
          <a:ext cx="339830" cy="91440"/>
        </a:xfrm>
        <a:custGeom>
          <a:avLst/>
          <a:gdLst/>
          <a:ahLst/>
          <a:cxnLst/>
          <a:rect l="0" t="0" r="0" b="0"/>
          <a:pathLst>
            <a:path>
              <a:moveTo>
                <a:pt x="0" y="45720"/>
              </a:moveTo>
              <a:lnTo>
                <a:pt x="339830"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770923" y="3431635"/>
        <a:ext cx="18521" cy="3704"/>
      </dsp:txXfrm>
    </dsp:sp>
    <dsp:sp modelId="{C2230C37-480D-4F56-BF5F-205F35FF32DD}">
      <dsp:nvSpPr>
        <dsp:cNvPr id="0" name=""/>
        <dsp:cNvSpPr/>
      </dsp:nvSpPr>
      <dsp:spPr>
        <a:xfrm>
          <a:off x="1503" y="2950317"/>
          <a:ext cx="1610566" cy="966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Transaction Completed</a:t>
          </a:r>
          <a:endParaRPr lang="en-IN" sz="1900" kern="1200" dirty="0"/>
        </a:p>
      </dsp:txBody>
      <dsp:txXfrm>
        <a:off x="1503" y="2950317"/>
        <a:ext cx="1610566" cy="966339"/>
      </dsp:txXfrm>
    </dsp:sp>
    <dsp:sp modelId="{64DFBFB6-4359-4A64-8286-C233B06BD873}">
      <dsp:nvSpPr>
        <dsp:cNvPr id="0" name=""/>
        <dsp:cNvSpPr/>
      </dsp:nvSpPr>
      <dsp:spPr>
        <a:xfrm>
          <a:off x="1982499" y="2950317"/>
          <a:ext cx="1610566" cy="966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End</a:t>
          </a:r>
          <a:endParaRPr lang="en-IN" sz="1900" kern="1200" dirty="0"/>
        </a:p>
      </dsp:txBody>
      <dsp:txXfrm>
        <a:off x="1982499" y="2950317"/>
        <a:ext cx="1610566" cy="966339"/>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0.07321</cdr:y>
    </cdr:from>
    <cdr:to>
      <cdr:x>0.17838</cdr:x>
      <cdr:y>0.2065</cdr:y>
    </cdr:to>
    <cdr:sp macro="" textlink="">
      <cdr:nvSpPr>
        <cdr:cNvPr id="2" name="TextBox 2">
          <a:extLst xmlns:a="http://schemas.openxmlformats.org/drawingml/2006/main">
            <a:ext uri="{FF2B5EF4-FFF2-40B4-BE49-F238E27FC236}">
              <a16:creationId xmlns:a16="http://schemas.microsoft.com/office/drawing/2014/main" id="{935410F3-3869-4C6E-B305-EF4DD86F1171}"/>
            </a:ext>
          </a:extLst>
        </cdr:cNvPr>
        <cdr:cNvSpPr txBox="1"/>
      </cdr:nvSpPr>
      <cdr:spPr>
        <a:xfrm xmlns:a="http://schemas.openxmlformats.org/drawingml/2006/main">
          <a:off x="-2724537" y="263923"/>
          <a:ext cx="1138446" cy="480483"/>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b="1" dirty="0">
              <a:solidFill>
                <a:srgbClr val="FF0000"/>
              </a:solidFill>
            </a:rPr>
            <a:t>Anytrac usage initiated</a:t>
          </a:r>
          <a:endParaRPr lang="en-IN" sz="1200" b="1" dirty="0">
            <a:solidFill>
              <a:srgbClr val="FF0000"/>
            </a:solidFill>
          </a:endParaRPr>
        </a:p>
      </cdr:txBody>
    </cdr:sp>
  </cdr:relSizeAnchor>
  <cdr:relSizeAnchor xmlns:cdr="http://schemas.openxmlformats.org/drawingml/2006/chartDrawing">
    <cdr:from>
      <cdr:x>0.1673</cdr:x>
      <cdr:y>0.08868</cdr:y>
    </cdr:from>
    <cdr:to>
      <cdr:x>0.3682</cdr:x>
      <cdr:y>0.2926</cdr:y>
    </cdr:to>
    <cdr:sp macro="" textlink="">
      <cdr:nvSpPr>
        <cdr:cNvPr id="4" name="TextBox 23">
          <a:extLst xmlns:a="http://schemas.openxmlformats.org/drawingml/2006/main">
            <a:ext uri="{FF2B5EF4-FFF2-40B4-BE49-F238E27FC236}">
              <a16:creationId xmlns:a16="http://schemas.microsoft.com/office/drawing/2014/main" id="{86AC9B33-C74C-4989-A275-02F019E719E1}"/>
            </a:ext>
          </a:extLst>
        </cdr:cNvPr>
        <cdr:cNvSpPr txBox="1"/>
      </cdr:nvSpPr>
      <cdr:spPr>
        <a:xfrm xmlns:a="http://schemas.openxmlformats.org/drawingml/2006/main">
          <a:off x="1067761" y="319668"/>
          <a:ext cx="1282171" cy="73508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dirty="0">
              <a:solidFill>
                <a:srgbClr val="FF0000"/>
              </a:solidFill>
            </a:rPr>
            <a:t>1.</a:t>
          </a:r>
          <a:r>
            <a:rPr lang="en-US" sz="1200" b="1" dirty="0">
              <a:solidFill>
                <a:srgbClr val="FF0000"/>
              </a:solidFill>
            </a:rPr>
            <a:t>Kits splits</a:t>
          </a:r>
        </a:p>
        <a:p xmlns:a="http://schemas.openxmlformats.org/drawingml/2006/main">
          <a:r>
            <a:rPr lang="en-US" sz="1200" dirty="0">
              <a:solidFill>
                <a:srgbClr val="FF0000"/>
              </a:solidFill>
            </a:rPr>
            <a:t>2. Color coded crates</a:t>
          </a:r>
          <a:endParaRPr lang="en-IN" sz="1200" dirty="0">
            <a:solidFill>
              <a:srgbClr val="FF0000"/>
            </a:solidFill>
          </a:endParaRPr>
        </a:p>
      </cdr:txBody>
    </cdr:sp>
  </cdr:relSizeAnchor>
  <cdr:relSizeAnchor xmlns:cdr="http://schemas.openxmlformats.org/drawingml/2006/chartDrawing">
    <cdr:from>
      <cdr:x>0.11988</cdr:x>
      <cdr:y>0.26231</cdr:y>
    </cdr:from>
    <cdr:to>
      <cdr:x>0.17398</cdr:x>
      <cdr:y>0.33737</cdr:y>
    </cdr:to>
    <cdr:cxnSp macro="">
      <cdr:nvCxnSpPr>
        <cdr:cNvPr id="5" name="Straight Arrow Connector 4">
          <a:extLst xmlns:a="http://schemas.openxmlformats.org/drawingml/2006/main">
            <a:ext uri="{FF2B5EF4-FFF2-40B4-BE49-F238E27FC236}">
              <a16:creationId xmlns:a16="http://schemas.microsoft.com/office/drawing/2014/main" id="{54807502-C0AD-49A7-846B-AF2C9F0952C2}"/>
            </a:ext>
          </a:extLst>
        </cdr:cNvPr>
        <cdr:cNvCxnSpPr/>
      </cdr:nvCxnSpPr>
      <cdr:spPr>
        <a:xfrm xmlns:a="http://schemas.openxmlformats.org/drawingml/2006/main" flipH="1">
          <a:off x="765112" y="945567"/>
          <a:ext cx="345233" cy="270588"/>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0.04971</cdr:x>
      <cdr:y>0.21313</cdr:y>
    </cdr:from>
    <cdr:to>
      <cdr:x>0.09795</cdr:x>
      <cdr:y>0.33996</cdr:y>
    </cdr:to>
    <cdr:cxnSp macro="">
      <cdr:nvCxnSpPr>
        <cdr:cNvPr id="7" name="Straight Arrow Connector 6">
          <a:extLst xmlns:a="http://schemas.openxmlformats.org/drawingml/2006/main">
            <a:ext uri="{FF2B5EF4-FFF2-40B4-BE49-F238E27FC236}">
              <a16:creationId xmlns:a16="http://schemas.microsoft.com/office/drawing/2014/main" id="{0C068953-65FB-4FFD-B14F-817EC2E393F9}"/>
            </a:ext>
          </a:extLst>
        </cdr:cNvPr>
        <cdr:cNvCxnSpPr/>
      </cdr:nvCxnSpPr>
      <cdr:spPr>
        <a:xfrm xmlns:a="http://schemas.openxmlformats.org/drawingml/2006/main">
          <a:off x="317243" y="768285"/>
          <a:ext cx="307910" cy="4572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3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15374" y="0"/>
            <a:ext cx="2918831" cy="495030"/>
          </a:xfrm>
          <a:prstGeom prst="rect">
            <a:avLst/>
          </a:prstGeom>
        </p:spPr>
        <p:txBody>
          <a:bodyPr vert="horz" lIns="91440" tIns="45720" rIns="91440" bIns="45720" rtlCol="0"/>
          <a:lstStyle>
            <a:lvl1pPr algn="r">
              <a:defRPr sz="1200"/>
            </a:lvl1pPr>
          </a:lstStyle>
          <a:p>
            <a:fld id="{71B383B7-31A0-4B30-B7A7-DFBD36C765FB}" type="datetimeFigureOut">
              <a:rPr lang="en-IN" smtClean="0"/>
              <a:t>24-06-2026</a:t>
            </a:fld>
            <a:endParaRPr lang="en-IN" dirty="0"/>
          </a:p>
        </p:txBody>
      </p:sp>
      <p:sp>
        <p:nvSpPr>
          <p:cNvPr id="4" name="Slide Image Placeholder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73577" y="4748164"/>
            <a:ext cx="5388610" cy="38848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371286"/>
            <a:ext cx="2918831" cy="495029"/>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15374" y="9371286"/>
            <a:ext cx="2918831" cy="495029"/>
          </a:xfrm>
          <a:prstGeom prst="rect">
            <a:avLst/>
          </a:prstGeom>
        </p:spPr>
        <p:txBody>
          <a:bodyPr vert="horz" lIns="91440" tIns="45720" rIns="91440" bIns="45720" rtlCol="0" anchor="b"/>
          <a:lstStyle>
            <a:lvl1pPr algn="r">
              <a:defRPr sz="1200"/>
            </a:lvl1pPr>
          </a:lstStyle>
          <a:p>
            <a:fld id="{3F025CBB-4138-433A-9A44-C8F73CCB9CCB}" type="slidenum">
              <a:rPr lang="en-IN" smtClean="0"/>
              <a:t>‹#›</a:t>
            </a:fld>
            <a:endParaRPr lang="en-IN" dirty="0"/>
          </a:p>
        </p:txBody>
      </p:sp>
    </p:spTree>
    <p:extLst>
      <p:ext uri="{BB962C8B-B14F-4D97-AF65-F5344CB8AC3E}">
        <p14:creationId xmlns:p14="http://schemas.microsoft.com/office/powerpoint/2010/main" val="3730462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1233488"/>
            <a:ext cx="4437063" cy="3328987"/>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F025CBB-4138-433A-9A44-C8F73CCB9CCB}" type="slidenum">
              <a:rPr lang="en-IN" smtClean="0"/>
              <a:t>1</a:t>
            </a:fld>
            <a:endParaRPr lang="en-IN" dirty="0"/>
          </a:p>
        </p:txBody>
      </p:sp>
    </p:spTree>
    <p:extLst>
      <p:ext uri="{BB962C8B-B14F-4D97-AF65-F5344CB8AC3E}">
        <p14:creationId xmlns:p14="http://schemas.microsoft.com/office/powerpoint/2010/main" val="1549434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B83519-C995-474D-A470-87976C8AF086}" type="datetimeFigureOut">
              <a:rPr lang="en-IN" smtClean="0"/>
              <a:t>24-06-2026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46D8FFB-EF67-4E7E-806E-20947484240E}" type="slidenum">
              <a:rPr lang="en-IN" smtClean="0"/>
              <a:t>‹#›</a:t>
            </a:fld>
            <a:endParaRPr lang="en-IN" dirty="0"/>
          </a:p>
        </p:txBody>
      </p:sp>
    </p:spTree>
    <p:extLst>
      <p:ext uri="{BB962C8B-B14F-4D97-AF65-F5344CB8AC3E}">
        <p14:creationId xmlns:p14="http://schemas.microsoft.com/office/powerpoint/2010/main" val="4240249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B83519-C995-474D-A470-87976C8AF086}" type="datetimeFigureOut">
              <a:rPr lang="en-IN" smtClean="0"/>
              <a:t>24-06-2026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46D8FFB-EF67-4E7E-806E-20947484240E}" type="slidenum">
              <a:rPr lang="en-IN" smtClean="0"/>
              <a:t>‹#›</a:t>
            </a:fld>
            <a:endParaRPr lang="en-IN" dirty="0"/>
          </a:p>
        </p:txBody>
      </p:sp>
    </p:spTree>
    <p:extLst>
      <p:ext uri="{BB962C8B-B14F-4D97-AF65-F5344CB8AC3E}">
        <p14:creationId xmlns:p14="http://schemas.microsoft.com/office/powerpoint/2010/main" val="1646860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3"/>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8"/>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B83519-C995-474D-A470-87976C8AF086}" type="datetimeFigureOut">
              <a:rPr lang="en-IN" smtClean="0"/>
              <a:t>24-06-2026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46D8FFB-EF67-4E7E-806E-20947484240E}" type="slidenum">
              <a:rPr lang="en-IN" smtClean="0"/>
              <a:t>‹#›</a:t>
            </a:fld>
            <a:endParaRPr lang="en-IN" dirty="0"/>
          </a:p>
        </p:txBody>
      </p:sp>
    </p:spTree>
    <p:extLst>
      <p:ext uri="{BB962C8B-B14F-4D97-AF65-F5344CB8AC3E}">
        <p14:creationId xmlns:p14="http://schemas.microsoft.com/office/powerpoint/2010/main" val="10972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B83519-C995-474D-A470-87976C8AF086}" type="datetimeFigureOut">
              <a:rPr lang="en-IN" smtClean="0"/>
              <a:t>24-06-2026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E46D8FFB-EF67-4E7E-806E-20947484240E}" type="slidenum">
              <a:rPr lang="en-IN" smtClean="0"/>
              <a:t>‹#›</a:t>
            </a:fld>
            <a:endParaRPr lang="en-IN" dirty="0"/>
          </a:p>
        </p:txBody>
      </p:sp>
    </p:spTree>
    <p:extLst>
      <p:ext uri="{BB962C8B-B14F-4D97-AF65-F5344CB8AC3E}">
        <p14:creationId xmlns:p14="http://schemas.microsoft.com/office/powerpoint/2010/main" val="1021215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B83519-C995-474D-A470-87976C8AF086}" type="datetimeFigureOut">
              <a:rPr lang="en-IN" smtClean="0"/>
              <a:t>24-06-2026</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E46D8FFB-EF67-4E7E-806E-20947484240E}" type="slidenum">
              <a:rPr lang="en-IN" smtClean="0"/>
              <a:t>‹#›</a:t>
            </a:fld>
            <a:endParaRPr lang="en-IN" dirty="0"/>
          </a:p>
        </p:txBody>
      </p:sp>
    </p:spTree>
    <p:extLst>
      <p:ext uri="{BB962C8B-B14F-4D97-AF65-F5344CB8AC3E}">
        <p14:creationId xmlns:p14="http://schemas.microsoft.com/office/powerpoint/2010/main" val="3304275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B83519-C995-474D-A470-87976C8AF086}" type="datetimeFigureOut">
              <a:rPr lang="en-IN" smtClean="0"/>
              <a:t>24-06-2026</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E46D8FFB-EF67-4E7E-806E-20947484240E}" type="slidenum">
              <a:rPr lang="en-IN" smtClean="0"/>
              <a:t>‹#›</a:t>
            </a:fld>
            <a:endParaRPr lang="en-IN" dirty="0"/>
          </a:p>
        </p:txBody>
      </p:sp>
    </p:spTree>
    <p:extLst>
      <p:ext uri="{BB962C8B-B14F-4D97-AF65-F5344CB8AC3E}">
        <p14:creationId xmlns:p14="http://schemas.microsoft.com/office/powerpoint/2010/main" val="845618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B83519-C995-474D-A470-87976C8AF086}" type="datetimeFigureOut">
              <a:rPr lang="en-IN" smtClean="0"/>
              <a:t>24-06-2026</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E46D8FFB-EF67-4E7E-806E-20947484240E}" type="slidenum">
              <a:rPr lang="en-IN" smtClean="0"/>
              <a:t>‹#›</a:t>
            </a:fld>
            <a:endParaRPr lang="en-IN" dirty="0"/>
          </a:p>
        </p:txBody>
      </p:sp>
    </p:spTree>
    <p:extLst>
      <p:ext uri="{BB962C8B-B14F-4D97-AF65-F5344CB8AC3E}">
        <p14:creationId xmlns:p14="http://schemas.microsoft.com/office/powerpoint/2010/main" val="2337275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30"/>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8B83519-C995-474D-A470-87976C8AF086}" type="datetimeFigureOut">
              <a:rPr lang="en-IN" smtClean="0"/>
              <a:t>24-06-2026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E46D8FFB-EF67-4E7E-806E-20947484240E}" type="slidenum">
              <a:rPr lang="en-IN" smtClean="0"/>
              <a:t>‹#›</a:t>
            </a:fld>
            <a:endParaRPr lang="en-IN" dirty="0"/>
          </a:p>
        </p:txBody>
      </p:sp>
    </p:spTree>
    <p:extLst>
      <p:ext uri="{BB962C8B-B14F-4D97-AF65-F5344CB8AC3E}">
        <p14:creationId xmlns:p14="http://schemas.microsoft.com/office/powerpoint/2010/main" val="3761504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30"/>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8B83519-C995-474D-A470-87976C8AF086}" type="datetimeFigureOut">
              <a:rPr lang="en-IN" smtClean="0"/>
              <a:t>24-06-2026</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E46D8FFB-EF67-4E7E-806E-20947484240E}" type="slidenum">
              <a:rPr lang="en-IN" smtClean="0"/>
              <a:t>‹#›</a:t>
            </a:fld>
            <a:endParaRPr lang="en-IN" dirty="0"/>
          </a:p>
        </p:txBody>
      </p:sp>
    </p:spTree>
    <p:extLst>
      <p:ext uri="{BB962C8B-B14F-4D97-AF65-F5344CB8AC3E}">
        <p14:creationId xmlns:p14="http://schemas.microsoft.com/office/powerpoint/2010/main" val="2677763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B83519-C995-474D-A470-87976C8AF086}" type="datetimeFigureOut">
              <a:rPr lang="en-IN" smtClean="0"/>
              <a:t>24-06-2026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46D8FFB-EF67-4E7E-806E-20947484240E}" type="slidenum">
              <a:rPr lang="en-IN" smtClean="0"/>
              <a:t>‹#›</a:t>
            </a:fld>
            <a:endParaRPr lang="en-IN" dirty="0"/>
          </a:p>
        </p:txBody>
      </p:sp>
    </p:spTree>
    <p:extLst>
      <p:ext uri="{BB962C8B-B14F-4D97-AF65-F5344CB8AC3E}">
        <p14:creationId xmlns:p14="http://schemas.microsoft.com/office/powerpoint/2010/main" val="73420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B83519-C995-474D-A470-87976C8AF086}" type="datetimeFigureOut">
              <a:rPr lang="en-IN" smtClean="0"/>
              <a:t>24-06-2026</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E46D8FFB-EF67-4E7E-806E-20947484240E}" type="slidenum">
              <a:rPr lang="en-IN" smtClean="0"/>
              <a:t>‹#›</a:t>
            </a:fld>
            <a:endParaRPr lang="en-IN" dirty="0"/>
          </a:p>
        </p:txBody>
      </p:sp>
    </p:spTree>
    <p:extLst>
      <p:ext uri="{BB962C8B-B14F-4D97-AF65-F5344CB8AC3E}">
        <p14:creationId xmlns:p14="http://schemas.microsoft.com/office/powerpoint/2010/main" val="439896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B83519-C995-474D-A470-87976C8AF086}" type="datetimeFigureOut">
              <a:rPr lang="en-IN" smtClean="0"/>
              <a:t>24-06-2026</a:t>
            </a:fld>
            <a:endParaRPr lang="en-IN" dirty="0"/>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46D8FFB-EF67-4E7E-806E-20947484240E}" type="slidenum">
              <a:rPr lang="en-IN" smtClean="0"/>
              <a:t>‹#›</a:t>
            </a:fld>
            <a:endParaRPr lang="en-IN" dirty="0"/>
          </a:p>
        </p:txBody>
      </p:sp>
    </p:spTree>
    <p:extLst>
      <p:ext uri="{BB962C8B-B14F-4D97-AF65-F5344CB8AC3E}">
        <p14:creationId xmlns:p14="http://schemas.microsoft.com/office/powerpoint/2010/main" val="2819411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A2DC37-DD87-4179-BFB9-ED43B119E57B}"/>
              </a:ext>
            </a:extLst>
          </p:cNvPr>
          <p:cNvSpPr>
            <a:spLocks noGrp="1"/>
          </p:cNvSpPr>
          <p:nvPr>
            <p:ph type="ctrTitle"/>
          </p:nvPr>
        </p:nvSpPr>
        <p:spPr>
          <a:xfrm>
            <a:off x="0" y="1354138"/>
            <a:ext cx="8763000" cy="1482725"/>
          </a:xfrm>
        </p:spPr>
        <p:txBody>
          <a:bodyPr anchor="ctr"/>
          <a:lstStyle/>
          <a:p>
            <a:r>
              <a:rPr lang="en-US" sz="1800" b="1" i="1" u="sng" dirty="0">
                <a:solidFill>
                  <a:srgbClr val="00B050"/>
                </a:solidFill>
                <a:cs typeface="Calibri"/>
              </a:rPr>
              <a:t>Theme: Digital Engagement Adoption</a:t>
            </a:r>
            <a:br>
              <a:rPr lang="en-US" sz="1800" b="1" i="1" dirty="0">
                <a:solidFill>
                  <a:srgbClr val="00B050"/>
                </a:solidFill>
                <a:cs typeface="Calibri"/>
              </a:rPr>
            </a:br>
            <a:r>
              <a:rPr lang="en-US" sz="1800" b="1" i="1" dirty="0">
                <a:solidFill>
                  <a:srgbClr val="00B050"/>
                </a:solidFill>
                <a:cs typeface="Calibri"/>
              </a:rPr>
              <a:t>Name of the Initiative : Digitalization of kits using Technology</a:t>
            </a:r>
            <a:br>
              <a:rPr lang="en-US" sz="1800" b="1" i="1" dirty="0">
                <a:solidFill>
                  <a:srgbClr val="00B050"/>
                </a:solidFill>
                <a:cs typeface="Calibri"/>
              </a:rPr>
            </a:br>
            <a:r>
              <a:rPr lang="en-US" sz="1800" b="1" i="1" dirty="0">
                <a:solidFill>
                  <a:srgbClr val="00B050"/>
                </a:solidFill>
                <a:cs typeface="Calibri"/>
              </a:rPr>
              <a:t>Inventory Management Application-</a:t>
            </a:r>
            <a:r>
              <a:rPr lang="en-US" sz="1800" b="1" i="1" dirty="0" err="1">
                <a:solidFill>
                  <a:srgbClr val="00B050"/>
                </a:solidFill>
                <a:cs typeface="Calibri"/>
              </a:rPr>
              <a:t>Anytrac</a:t>
            </a:r>
            <a:endParaRPr lang="en-IN" b="1" dirty="0">
              <a:solidFill>
                <a:srgbClr val="00B050"/>
              </a:solidFill>
            </a:endParaRPr>
          </a:p>
        </p:txBody>
      </p:sp>
      <p:sp>
        <p:nvSpPr>
          <p:cNvPr id="4" name="Subtitle 1">
            <a:extLst>
              <a:ext uri="{FF2B5EF4-FFF2-40B4-BE49-F238E27FC236}">
                <a16:creationId xmlns:a16="http://schemas.microsoft.com/office/drawing/2014/main" id="{1BE9D243-48CF-475F-9F0E-5065347ACA50}"/>
              </a:ext>
            </a:extLst>
          </p:cNvPr>
          <p:cNvSpPr>
            <a:spLocks noGrp="1"/>
          </p:cNvSpPr>
          <p:nvPr>
            <p:ph type="subTitle" idx="1"/>
          </p:nvPr>
        </p:nvSpPr>
        <p:spPr>
          <a:xfrm>
            <a:off x="0" y="3019425"/>
            <a:ext cx="9144000" cy="1655762"/>
          </a:xfrm>
        </p:spPr>
        <p:txBody>
          <a:bodyPr anchor="ctr">
            <a:normAutofit/>
          </a:bodyPr>
          <a:lstStyle/>
          <a:p>
            <a:r>
              <a:rPr lang="en-US" sz="2000" b="1" i="1" dirty="0">
                <a:latin typeface="+mj-lt"/>
                <a:cs typeface="Calibri"/>
              </a:rPr>
              <a:t>Department: OT Pharmacy</a:t>
            </a:r>
          </a:p>
          <a:p>
            <a:r>
              <a:rPr lang="en-US" sz="2000" b="1" i="1" dirty="0">
                <a:latin typeface="+mj-lt"/>
                <a:cs typeface="Calibri"/>
              </a:rPr>
              <a:t>Initiative Start Month: October’24</a:t>
            </a:r>
          </a:p>
          <a:p>
            <a:r>
              <a:rPr lang="en-US" sz="2000" b="1" i="1" dirty="0">
                <a:latin typeface="+mj-lt"/>
                <a:cs typeface="Calibri"/>
              </a:rPr>
              <a:t>Ongoing</a:t>
            </a:r>
            <a:endParaRPr lang="en-IN" sz="2000" b="1" dirty="0">
              <a:latin typeface="+mj-lt"/>
            </a:endParaRPr>
          </a:p>
        </p:txBody>
      </p:sp>
      <p:sp>
        <p:nvSpPr>
          <p:cNvPr id="5" name="Subtitle 1">
            <a:extLst>
              <a:ext uri="{FF2B5EF4-FFF2-40B4-BE49-F238E27FC236}">
                <a16:creationId xmlns:a16="http://schemas.microsoft.com/office/drawing/2014/main" id="{3BB14449-AF2D-40B6-808F-40EF65CE025F}"/>
              </a:ext>
            </a:extLst>
          </p:cNvPr>
          <p:cNvSpPr txBox="1">
            <a:spLocks/>
          </p:cNvSpPr>
          <p:nvPr/>
        </p:nvSpPr>
        <p:spPr>
          <a:xfrm>
            <a:off x="-190500" y="4370387"/>
            <a:ext cx="9144000" cy="1655762"/>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2000" b="1" i="1" dirty="0">
                <a:solidFill>
                  <a:schemeClr val="accent4">
                    <a:lumMod val="75000"/>
                  </a:schemeClr>
                </a:solidFill>
                <a:cs typeface="Calibri"/>
              </a:rPr>
              <a:t>Mentor and Guide: Mr. Kushagra Vashishth| Chief-Non Clinical Operations</a:t>
            </a:r>
          </a:p>
          <a:p>
            <a:endParaRPr lang="en-US" sz="2000" b="1" i="1" dirty="0">
              <a:solidFill>
                <a:schemeClr val="accent4">
                  <a:lumMod val="75000"/>
                </a:schemeClr>
              </a:solidFill>
              <a:cs typeface="Calibri"/>
            </a:endParaRPr>
          </a:p>
          <a:p>
            <a:r>
              <a:rPr lang="en-US" sz="2000" b="1" i="1" dirty="0">
                <a:solidFill>
                  <a:schemeClr val="accent4">
                    <a:lumMod val="75000"/>
                  </a:schemeClr>
                </a:solidFill>
                <a:cs typeface="Calibri"/>
              </a:rPr>
              <a:t>Leadership: Mr. Diju Nair |Pharmacy</a:t>
            </a:r>
            <a:endParaRPr lang="en-IN" sz="2000" b="1" dirty="0">
              <a:solidFill>
                <a:schemeClr val="accent4">
                  <a:lumMod val="75000"/>
                </a:schemeClr>
              </a:solidFill>
            </a:endParaRPr>
          </a:p>
        </p:txBody>
      </p:sp>
    </p:spTree>
    <p:extLst>
      <p:ext uri="{BB962C8B-B14F-4D97-AF65-F5344CB8AC3E}">
        <p14:creationId xmlns:p14="http://schemas.microsoft.com/office/powerpoint/2010/main" val="4204965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6A0186-9DA9-464F-B382-E5953D18F994}"/>
              </a:ext>
            </a:extLst>
          </p:cNvPr>
          <p:cNvSpPr>
            <a:spLocks noGrp="1"/>
          </p:cNvSpPr>
          <p:nvPr>
            <p:ph type="title"/>
          </p:nvPr>
        </p:nvSpPr>
        <p:spPr>
          <a:xfrm>
            <a:off x="628650" y="365125"/>
            <a:ext cx="7886700" cy="1325563"/>
          </a:xfrm>
        </p:spPr>
        <p:txBody>
          <a:bodyPr>
            <a:normAutofit/>
          </a:bodyPr>
          <a:lstStyle/>
          <a:p>
            <a:r>
              <a:rPr lang="en-US" b="1" i="1" dirty="0"/>
              <a:t>Key Operational Challenge/Problem</a:t>
            </a:r>
            <a:r>
              <a:rPr lang="en-US" dirty="0"/>
              <a:t>?</a:t>
            </a:r>
            <a:endParaRPr lang="en-IN" dirty="0"/>
          </a:p>
        </p:txBody>
      </p:sp>
      <p:sp>
        <p:nvSpPr>
          <p:cNvPr id="5" name="Content Placeholder 2">
            <a:extLst>
              <a:ext uri="{FF2B5EF4-FFF2-40B4-BE49-F238E27FC236}">
                <a16:creationId xmlns:a16="http://schemas.microsoft.com/office/drawing/2014/main" id="{CC3246C9-A6FA-46EB-87D7-51A15501E3A2}"/>
              </a:ext>
            </a:extLst>
          </p:cNvPr>
          <p:cNvSpPr>
            <a:spLocks noGrp="1"/>
          </p:cNvSpPr>
          <p:nvPr>
            <p:ph idx="1"/>
          </p:nvPr>
        </p:nvSpPr>
        <p:spPr>
          <a:xfrm>
            <a:off x="628650" y="1825625"/>
            <a:ext cx="7886700" cy="4351338"/>
          </a:xfrm>
        </p:spPr>
        <p:txBody>
          <a:bodyPr>
            <a:normAutofit/>
          </a:bodyPr>
          <a:lstStyle/>
          <a:p>
            <a:r>
              <a:rPr lang="en-US" sz="1800" b="1" i="1" dirty="0">
                <a:solidFill>
                  <a:schemeClr val="accent2">
                    <a:lumMod val="75000"/>
                  </a:schemeClr>
                </a:solidFill>
                <a:latin typeface="Trebuchet MS" panose="020B0603020202020204" pitchFamily="34" charset="0"/>
              </a:rPr>
              <a:t>Manual</a:t>
            </a:r>
            <a:r>
              <a:rPr lang="en-US" sz="1800" b="1" i="1" dirty="0">
                <a:latin typeface="Trebuchet MS" panose="020B0603020202020204" pitchFamily="34" charset="0"/>
              </a:rPr>
              <a:t> p</a:t>
            </a:r>
            <a:r>
              <a:rPr lang="en-US" sz="1800" i="1" dirty="0">
                <a:latin typeface="Trebuchet MS" panose="020B0603020202020204" pitchFamily="34" charset="0"/>
              </a:rPr>
              <a:t>reparation of kits</a:t>
            </a:r>
            <a:r>
              <a:rPr lang="en-US" sz="1800" dirty="0">
                <a:latin typeface="Trebuchet MS" panose="020B0603020202020204" pitchFamily="34" charset="0"/>
              </a:rPr>
              <a:t> </a:t>
            </a:r>
          </a:p>
          <a:p>
            <a:r>
              <a:rPr lang="en-US" sz="1800" b="1" i="1" dirty="0">
                <a:solidFill>
                  <a:schemeClr val="accent2">
                    <a:lumMod val="75000"/>
                  </a:schemeClr>
                </a:solidFill>
                <a:latin typeface="Trebuchet MS" panose="020B0603020202020204" pitchFamily="34" charset="0"/>
              </a:rPr>
              <a:t>Location</a:t>
            </a:r>
            <a:r>
              <a:rPr lang="en-US" sz="1800" dirty="0">
                <a:latin typeface="Trebuchet MS" panose="020B0603020202020204" pitchFamily="34" charset="0"/>
              </a:rPr>
              <a:t> of both the departments</a:t>
            </a:r>
          </a:p>
          <a:p>
            <a:r>
              <a:rPr lang="en-US" sz="1800" b="1" i="1" dirty="0">
                <a:solidFill>
                  <a:schemeClr val="accent2">
                    <a:lumMod val="75000"/>
                  </a:schemeClr>
                </a:solidFill>
                <a:latin typeface="Trebuchet MS" panose="020B0603020202020204" pitchFamily="34" charset="0"/>
              </a:rPr>
              <a:t>Quality Issue</a:t>
            </a:r>
            <a:r>
              <a:rPr lang="en-US" sz="1800" dirty="0">
                <a:latin typeface="Trebuchet MS" panose="020B0603020202020204" pitchFamily="34" charset="0"/>
              </a:rPr>
              <a:t>: </a:t>
            </a:r>
          </a:p>
          <a:p>
            <a:pPr marL="0" indent="0">
              <a:buNone/>
            </a:pPr>
            <a:r>
              <a:rPr lang="en-US" sz="1800" dirty="0">
                <a:latin typeface="Trebuchet MS" panose="020B0603020202020204" pitchFamily="34" charset="0"/>
              </a:rPr>
              <a:t>1. Unhygienic conditions while transfer- dust on crates </a:t>
            </a:r>
            <a:r>
              <a:rPr lang="en-US" sz="1800" dirty="0" err="1">
                <a:latin typeface="Trebuchet MS" panose="020B0603020202020204" pitchFamily="34" charset="0"/>
              </a:rPr>
              <a:t>etc</a:t>
            </a:r>
            <a:r>
              <a:rPr lang="en-US" sz="1800" dirty="0">
                <a:latin typeface="Trebuchet MS" panose="020B0603020202020204" pitchFamily="34" charset="0"/>
              </a:rPr>
              <a:t> as well as</a:t>
            </a:r>
          </a:p>
          <a:p>
            <a:pPr marL="0" indent="0">
              <a:buNone/>
            </a:pPr>
            <a:r>
              <a:rPr lang="en-US" sz="1800" dirty="0">
                <a:latin typeface="Trebuchet MS" panose="020B0603020202020204" pitchFamily="34" charset="0"/>
              </a:rPr>
              <a:t>2. Inventory getting damage while transfers.</a:t>
            </a:r>
          </a:p>
          <a:p>
            <a:r>
              <a:rPr lang="en-US" sz="1800" b="1" i="1" dirty="0">
                <a:solidFill>
                  <a:schemeClr val="accent2">
                    <a:lumMod val="75000"/>
                  </a:schemeClr>
                </a:solidFill>
                <a:latin typeface="Trebuchet MS" panose="020B0603020202020204" pitchFamily="34" charset="0"/>
              </a:rPr>
              <a:t>Patient Safety Issue </a:t>
            </a:r>
            <a:r>
              <a:rPr lang="en-US" sz="1800" dirty="0">
                <a:latin typeface="Trebuchet MS" panose="020B0603020202020204" pitchFamily="34" charset="0"/>
              </a:rPr>
              <a:t>: </a:t>
            </a:r>
          </a:p>
          <a:p>
            <a:pPr marL="0" indent="0">
              <a:buNone/>
            </a:pPr>
            <a:r>
              <a:rPr lang="en-US" sz="1800" dirty="0">
                <a:latin typeface="Trebuchet MS" panose="020B0603020202020204" pitchFamily="34" charset="0"/>
              </a:rPr>
              <a:t>1. Inability to trace the culprit batch, in case of ADRs. </a:t>
            </a:r>
          </a:p>
          <a:p>
            <a:pPr marL="0" indent="0">
              <a:buNone/>
            </a:pPr>
            <a:r>
              <a:rPr lang="en-US" sz="1800" dirty="0">
                <a:latin typeface="Trebuchet MS" panose="020B0603020202020204" pitchFamily="34" charset="0"/>
              </a:rPr>
              <a:t>2. Cold Chain non compliance </a:t>
            </a:r>
          </a:p>
          <a:p>
            <a:pPr marL="0" indent="0">
              <a:buNone/>
            </a:pPr>
            <a:r>
              <a:rPr lang="en-US" sz="1800" dirty="0">
                <a:latin typeface="Trebuchet MS" panose="020B0603020202020204" pitchFamily="34" charset="0"/>
              </a:rPr>
              <a:t>3. Potential chances of dispensing errors.</a:t>
            </a:r>
          </a:p>
          <a:p>
            <a:pPr marL="0" indent="0">
              <a:buNone/>
            </a:pPr>
            <a:endParaRPr lang="en-US" sz="2000" dirty="0">
              <a:latin typeface="Trebuchet MS" panose="020B0603020202020204" pitchFamily="34" charset="0"/>
            </a:endParaRPr>
          </a:p>
          <a:p>
            <a:r>
              <a:rPr lang="en-US" sz="2000" b="1" i="1" dirty="0">
                <a:solidFill>
                  <a:schemeClr val="accent2">
                    <a:lumMod val="75000"/>
                  </a:schemeClr>
                </a:solidFill>
                <a:latin typeface="Trebuchet MS" panose="020B0603020202020204" pitchFamily="34" charset="0"/>
              </a:rPr>
              <a:t>Turn Around Time &gt; </a:t>
            </a:r>
            <a:r>
              <a:rPr lang="en-US" sz="2000" dirty="0">
                <a:latin typeface="Trebuchet MS" panose="020B0603020202020204" pitchFamily="34" charset="0"/>
              </a:rPr>
              <a:t>24 hours.</a:t>
            </a:r>
          </a:p>
          <a:p>
            <a:endParaRPr lang="en-IN" sz="2000" dirty="0">
              <a:latin typeface="Trebuchet MS" panose="020B0603020202020204" pitchFamily="34" charset="0"/>
            </a:endParaRPr>
          </a:p>
        </p:txBody>
      </p:sp>
    </p:spTree>
    <p:extLst>
      <p:ext uri="{BB962C8B-B14F-4D97-AF65-F5344CB8AC3E}">
        <p14:creationId xmlns:p14="http://schemas.microsoft.com/office/powerpoint/2010/main" val="1705984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B31710-403A-443E-9093-1321077B6D9D}"/>
              </a:ext>
            </a:extLst>
          </p:cNvPr>
          <p:cNvSpPr>
            <a:spLocks noGrp="1"/>
          </p:cNvSpPr>
          <p:nvPr>
            <p:ph type="title"/>
          </p:nvPr>
        </p:nvSpPr>
        <p:spPr/>
        <p:txBody>
          <a:bodyPr/>
          <a:lstStyle/>
          <a:p>
            <a:r>
              <a:rPr lang="en-US" b="1" i="1" dirty="0"/>
              <a:t>Gap Analysis- OT Nursing</a:t>
            </a:r>
            <a:endParaRPr lang="en-IN" dirty="0"/>
          </a:p>
        </p:txBody>
      </p:sp>
      <p:sp>
        <p:nvSpPr>
          <p:cNvPr id="6" name="Right Arrow 3">
            <a:extLst>
              <a:ext uri="{FF2B5EF4-FFF2-40B4-BE49-F238E27FC236}">
                <a16:creationId xmlns:a16="http://schemas.microsoft.com/office/drawing/2014/main" id="{1DFB7C5D-8101-43CD-B70B-A9CE8B444AF8}"/>
              </a:ext>
            </a:extLst>
          </p:cNvPr>
          <p:cNvSpPr/>
          <p:nvPr/>
        </p:nvSpPr>
        <p:spPr>
          <a:xfrm>
            <a:off x="628650" y="3067475"/>
            <a:ext cx="7219950" cy="723049"/>
          </a:xfrm>
          <a:prstGeom prst="rightArrow">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 name="TextBox 6">
            <a:extLst>
              <a:ext uri="{FF2B5EF4-FFF2-40B4-BE49-F238E27FC236}">
                <a16:creationId xmlns:a16="http://schemas.microsoft.com/office/drawing/2014/main" id="{CE0DE177-B5CE-403A-B2B3-6FFE96C71D48}"/>
              </a:ext>
            </a:extLst>
          </p:cNvPr>
          <p:cNvSpPr txBox="1"/>
          <p:nvPr/>
        </p:nvSpPr>
        <p:spPr>
          <a:xfrm>
            <a:off x="7559767" y="3067475"/>
            <a:ext cx="1275148" cy="646331"/>
          </a:xfrm>
          <a:prstGeom prst="rect">
            <a:avLst/>
          </a:prstGeom>
          <a:noFill/>
        </p:spPr>
        <p:txBody>
          <a:bodyPr wrap="square" rtlCol="0">
            <a:spAutoFit/>
          </a:bodyPr>
          <a:lstStyle/>
          <a:p>
            <a:pPr algn="ctr"/>
            <a:r>
              <a:rPr lang="en-US" b="1" dirty="0"/>
              <a:t>Patient Safety</a:t>
            </a:r>
            <a:endParaRPr lang="id-ID" b="1" dirty="0"/>
          </a:p>
        </p:txBody>
      </p:sp>
      <p:cxnSp>
        <p:nvCxnSpPr>
          <p:cNvPr id="8" name="Straight Arrow Connector 7">
            <a:extLst>
              <a:ext uri="{FF2B5EF4-FFF2-40B4-BE49-F238E27FC236}">
                <a16:creationId xmlns:a16="http://schemas.microsoft.com/office/drawing/2014/main" id="{9A0F9B02-08BC-4C5E-A104-A8831F689DDD}"/>
              </a:ext>
            </a:extLst>
          </p:cNvPr>
          <p:cNvCxnSpPr>
            <a:cxnSpLocks/>
          </p:cNvCxnSpPr>
          <p:nvPr/>
        </p:nvCxnSpPr>
        <p:spPr>
          <a:xfrm>
            <a:off x="5725858" y="1549800"/>
            <a:ext cx="1342011" cy="1703121"/>
          </a:xfrm>
          <a:prstGeom prst="straightConnector1">
            <a:avLst/>
          </a:prstGeom>
          <a:ln w="19050">
            <a:solidFill>
              <a:schemeClr val="tx1">
                <a:lumMod val="60000"/>
                <a:lumOff val="4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0" name="Chevron 5">
            <a:extLst>
              <a:ext uri="{FF2B5EF4-FFF2-40B4-BE49-F238E27FC236}">
                <a16:creationId xmlns:a16="http://schemas.microsoft.com/office/drawing/2014/main" id="{B5F11BEA-1D18-481B-B441-2CCF83EC250B}"/>
              </a:ext>
            </a:extLst>
          </p:cNvPr>
          <p:cNvSpPr/>
          <p:nvPr/>
        </p:nvSpPr>
        <p:spPr>
          <a:xfrm>
            <a:off x="4278377" y="1331991"/>
            <a:ext cx="1457293" cy="40165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Place</a:t>
            </a:r>
            <a:endParaRPr lang="en-US" sz="1300" dirty="0">
              <a:solidFill>
                <a:schemeClr val="tx1"/>
              </a:solidFill>
            </a:endParaRPr>
          </a:p>
        </p:txBody>
      </p:sp>
      <p:sp>
        <p:nvSpPr>
          <p:cNvPr id="11" name="TextBox 10">
            <a:extLst>
              <a:ext uri="{FF2B5EF4-FFF2-40B4-BE49-F238E27FC236}">
                <a16:creationId xmlns:a16="http://schemas.microsoft.com/office/drawing/2014/main" id="{3B999B90-EA24-4257-9512-687824E039A0}"/>
              </a:ext>
            </a:extLst>
          </p:cNvPr>
          <p:cNvSpPr txBox="1"/>
          <p:nvPr/>
        </p:nvSpPr>
        <p:spPr>
          <a:xfrm>
            <a:off x="2822897" y="2051721"/>
            <a:ext cx="3471045" cy="1200329"/>
          </a:xfrm>
          <a:prstGeom prst="rect">
            <a:avLst/>
          </a:prstGeom>
          <a:noFill/>
        </p:spPr>
        <p:txBody>
          <a:bodyPr wrap="square" rtlCol="0">
            <a:spAutoFit/>
          </a:bodyPr>
          <a:lstStyle/>
          <a:p>
            <a:pPr algn="ctr"/>
            <a:r>
              <a:rPr lang="en-US" dirty="0"/>
              <a:t>Kits prepared in Basement Pharmacy and Transferred to 8</a:t>
            </a:r>
            <a:r>
              <a:rPr lang="en-US" baseline="30000" dirty="0"/>
              <a:t>th</a:t>
            </a:r>
            <a:r>
              <a:rPr lang="en-US" dirty="0"/>
              <a:t> Floor OT</a:t>
            </a:r>
            <a:endParaRPr lang="id-ID" dirty="0"/>
          </a:p>
          <a:p>
            <a:pPr algn="ctr"/>
            <a:endParaRPr lang="id-ID" dirty="0"/>
          </a:p>
        </p:txBody>
      </p:sp>
      <p:cxnSp>
        <p:nvCxnSpPr>
          <p:cNvPr id="13" name="Straight Arrow Connector 12">
            <a:extLst>
              <a:ext uri="{FF2B5EF4-FFF2-40B4-BE49-F238E27FC236}">
                <a16:creationId xmlns:a16="http://schemas.microsoft.com/office/drawing/2014/main" id="{BF1F7FED-6FCE-41B9-847E-FA7912ACCD0A}"/>
              </a:ext>
            </a:extLst>
          </p:cNvPr>
          <p:cNvCxnSpPr>
            <a:cxnSpLocks/>
          </p:cNvCxnSpPr>
          <p:nvPr/>
        </p:nvCxnSpPr>
        <p:spPr>
          <a:xfrm>
            <a:off x="5821500" y="2382273"/>
            <a:ext cx="552731"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C5CAB042-E7CE-4B68-9B61-D2FBB69067DE}"/>
              </a:ext>
            </a:extLst>
          </p:cNvPr>
          <p:cNvSpPr/>
          <p:nvPr/>
        </p:nvSpPr>
        <p:spPr>
          <a:xfrm>
            <a:off x="3661344" y="3675663"/>
            <a:ext cx="2673532" cy="923330"/>
          </a:xfrm>
          <a:prstGeom prst="rect">
            <a:avLst/>
          </a:prstGeom>
        </p:spPr>
        <p:txBody>
          <a:bodyPr wrap="square">
            <a:spAutoFit/>
          </a:bodyPr>
          <a:lstStyle/>
          <a:p>
            <a:pPr algn="ctr"/>
            <a:r>
              <a:rPr lang="en-US" dirty="0"/>
              <a:t>Lack of awareness of the importance of maintaining cold chain compliance</a:t>
            </a:r>
            <a:endParaRPr lang="id-ID" dirty="0"/>
          </a:p>
        </p:txBody>
      </p:sp>
      <p:sp>
        <p:nvSpPr>
          <p:cNvPr id="17" name="Rectangle 16">
            <a:extLst>
              <a:ext uri="{FF2B5EF4-FFF2-40B4-BE49-F238E27FC236}">
                <a16:creationId xmlns:a16="http://schemas.microsoft.com/office/drawing/2014/main" id="{75B98FDE-B664-4A9E-B0B3-9A276544F4C6}"/>
              </a:ext>
            </a:extLst>
          </p:cNvPr>
          <p:cNvSpPr/>
          <p:nvPr/>
        </p:nvSpPr>
        <p:spPr>
          <a:xfrm>
            <a:off x="3741688" y="4806278"/>
            <a:ext cx="2636766" cy="646331"/>
          </a:xfrm>
          <a:prstGeom prst="rect">
            <a:avLst/>
          </a:prstGeom>
        </p:spPr>
        <p:txBody>
          <a:bodyPr wrap="square">
            <a:spAutoFit/>
          </a:bodyPr>
          <a:lstStyle/>
          <a:p>
            <a:r>
              <a:rPr lang="en-US" dirty="0"/>
              <a:t>No kits reconciliation</a:t>
            </a:r>
          </a:p>
          <a:p>
            <a:endParaRPr lang="en-US" dirty="0"/>
          </a:p>
        </p:txBody>
      </p:sp>
      <p:cxnSp>
        <p:nvCxnSpPr>
          <p:cNvPr id="18" name="Straight Arrow Connector 17">
            <a:extLst>
              <a:ext uri="{FF2B5EF4-FFF2-40B4-BE49-F238E27FC236}">
                <a16:creationId xmlns:a16="http://schemas.microsoft.com/office/drawing/2014/main" id="{CC4D3243-CB12-4A9E-BEE4-715A637292B4}"/>
              </a:ext>
            </a:extLst>
          </p:cNvPr>
          <p:cNvCxnSpPr>
            <a:cxnSpLocks/>
          </p:cNvCxnSpPr>
          <p:nvPr/>
        </p:nvCxnSpPr>
        <p:spPr>
          <a:xfrm flipH="1">
            <a:off x="5884733" y="3604299"/>
            <a:ext cx="1404687" cy="2511295"/>
          </a:xfrm>
          <a:prstGeom prst="straightConnector1">
            <a:avLst/>
          </a:prstGeom>
          <a:ln w="19050">
            <a:solidFill>
              <a:schemeClr val="tx1">
                <a:lumMod val="60000"/>
                <a:lumOff val="40000"/>
              </a:schemeClr>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DA6EDF2-9ABC-40D8-8C2B-7B3C26DFB890}"/>
              </a:ext>
            </a:extLst>
          </p:cNvPr>
          <p:cNvCxnSpPr>
            <a:cxnSpLocks/>
          </p:cNvCxnSpPr>
          <p:nvPr/>
        </p:nvCxnSpPr>
        <p:spPr>
          <a:xfrm>
            <a:off x="6293942" y="4061709"/>
            <a:ext cx="719801"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0D05C8F-EE3F-4F82-BD03-8BA21A3A6F97}"/>
              </a:ext>
            </a:extLst>
          </p:cNvPr>
          <p:cNvCxnSpPr>
            <a:cxnSpLocks/>
          </p:cNvCxnSpPr>
          <p:nvPr/>
        </p:nvCxnSpPr>
        <p:spPr>
          <a:xfrm>
            <a:off x="1990553" y="5349491"/>
            <a:ext cx="719801"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87D560A-4708-420B-85DE-2100197A01B5}"/>
              </a:ext>
            </a:extLst>
          </p:cNvPr>
          <p:cNvCxnSpPr>
            <a:cxnSpLocks/>
          </p:cNvCxnSpPr>
          <p:nvPr/>
        </p:nvCxnSpPr>
        <p:spPr>
          <a:xfrm>
            <a:off x="5790196" y="4964971"/>
            <a:ext cx="719801"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8D143BF9-7329-4AE5-A432-0EF8C19AF135}"/>
              </a:ext>
            </a:extLst>
          </p:cNvPr>
          <p:cNvCxnSpPr>
            <a:cxnSpLocks/>
          </p:cNvCxnSpPr>
          <p:nvPr/>
        </p:nvCxnSpPr>
        <p:spPr>
          <a:xfrm flipH="1">
            <a:off x="2337001" y="3604299"/>
            <a:ext cx="1352178" cy="2550967"/>
          </a:xfrm>
          <a:prstGeom prst="straightConnector1">
            <a:avLst/>
          </a:prstGeom>
          <a:ln w="19050">
            <a:solidFill>
              <a:schemeClr val="tx1">
                <a:lumMod val="60000"/>
                <a:lumOff val="40000"/>
              </a:schemeClr>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sp>
        <p:nvSpPr>
          <p:cNvPr id="23" name="Chevron 16">
            <a:extLst>
              <a:ext uri="{FF2B5EF4-FFF2-40B4-BE49-F238E27FC236}">
                <a16:creationId xmlns:a16="http://schemas.microsoft.com/office/drawing/2014/main" id="{06849957-1C6B-472C-9893-01F765F11370}"/>
              </a:ext>
            </a:extLst>
          </p:cNvPr>
          <p:cNvSpPr/>
          <p:nvPr/>
        </p:nvSpPr>
        <p:spPr>
          <a:xfrm>
            <a:off x="4427441" y="5884036"/>
            <a:ext cx="1457292" cy="401652"/>
          </a:xfrm>
          <a:prstGeom prst="chevron">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People</a:t>
            </a:r>
          </a:p>
        </p:txBody>
      </p:sp>
      <p:sp>
        <p:nvSpPr>
          <p:cNvPr id="26" name="Chevron 5">
            <a:extLst>
              <a:ext uri="{FF2B5EF4-FFF2-40B4-BE49-F238E27FC236}">
                <a16:creationId xmlns:a16="http://schemas.microsoft.com/office/drawing/2014/main" id="{950121B8-6C91-40C0-84DB-25A47F9E12E3}"/>
              </a:ext>
            </a:extLst>
          </p:cNvPr>
          <p:cNvSpPr/>
          <p:nvPr/>
        </p:nvSpPr>
        <p:spPr>
          <a:xfrm>
            <a:off x="849505" y="6015521"/>
            <a:ext cx="1457293" cy="40165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Process</a:t>
            </a:r>
          </a:p>
        </p:txBody>
      </p:sp>
      <p:cxnSp>
        <p:nvCxnSpPr>
          <p:cNvPr id="27" name="Straight Arrow Connector 26">
            <a:extLst>
              <a:ext uri="{FF2B5EF4-FFF2-40B4-BE49-F238E27FC236}">
                <a16:creationId xmlns:a16="http://schemas.microsoft.com/office/drawing/2014/main" id="{DC787E03-F7E2-4422-A60A-3D01B96378F5}"/>
              </a:ext>
            </a:extLst>
          </p:cNvPr>
          <p:cNvCxnSpPr>
            <a:cxnSpLocks/>
          </p:cNvCxnSpPr>
          <p:nvPr/>
        </p:nvCxnSpPr>
        <p:spPr>
          <a:xfrm>
            <a:off x="1689004" y="5847015"/>
            <a:ext cx="719801"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5501CAE-22D8-463E-A12E-59AF6239F8CB}"/>
              </a:ext>
            </a:extLst>
          </p:cNvPr>
          <p:cNvSpPr txBox="1"/>
          <p:nvPr/>
        </p:nvSpPr>
        <p:spPr>
          <a:xfrm>
            <a:off x="-36409" y="4117390"/>
            <a:ext cx="2861296" cy="369332"/>
          </a:xfrm>
          <a:prstGeom prst="rect">
            <a:avLst/>
          </a:prstGeom>
          <a:noFill/>
        </p:spPr>
        <p:txBody>
          <a:bodyPr wrap="square" rtlCol="0">
            <a:spAutoFit/>
          </a:bodyPr>
          <a:lstStyle/>
          <a:p>
            <a:pPr algn="ctr"/>
            <a:r>
              <a:rPr lang="en-US" dirty="0"/>
              <a:t>No Maker Checker Process</a:t>
            </a:r>
            <a:endParaRPr lang="id-ID" dirty="0"/>
          </a:p>
        </p:txBody>
      </p:sp>
      <p:cxnSp>
        <p:nvCxnSpPr>
          <p:cNvPr id="29" name="Straight Arrow Connector 28">
            <a:extLst>
              <a:ext uri="{FF2B5EF4-FFF2-40B4-BE49-F238E27FC236}">
                <a16:creationId xmlns:a16="http://schemas.microsoft.com/office/drawing/2014/main" id="{D302CD8E-A993-48F8-9BEC-ECE8581A8A30}"/>
              </a:ext>
            </a:extLst>
          </p:cNvPr>
          <p:cNvCxnSpPr>
            <a:cxnSpLocks/>
          </p:cNvCxnSpPr>
          <p:nvPr/>
        </p:nvCxnSpPr>
        <p:spPr>
          <a:xfrm>
            <a:off x="2240422" y="4964971"/>
            <a:ext cx="719801"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970ABB7E-E5C0-4EA2-94DE-6B6086A65E96}"/>
              </a:ext>
            </a:extLst>
          </p:cNvPr>
          <p:cNvCxnSpPr>
            <a:cxnSpLocks/>
          </p:cNvCxnSpPr>
          <p:nvPr/>
        </p:nvCxnSpPr>
        <p:spPr>
          <a:xfrm>
            <a:off x="2351747" y="4486722"/>
            <a:ext cx="719801"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920F919-872A-46B5-8C53-1D91BDF02F28}"/>
              </a:ext>
            </a:extLst>
          </p:cNvPr>
          <p:cNvSpPr txBox="1"/>
          <p:nvPr/>
        </p:nvSpPr>
        <p:spPr>
          <a:xfrm>
            <a:off x="-321046" y="3692377"/>
            <a:ext cx="3900682" cy="369332"/>
          </a:xfrm>
          <a:prstGeom prst="rect">
            <a:avLst/>
          </a:prstGeom>
          <a:noFill/>
        </p:spPr>
        <p:txBody>
          <a:bodyPr wrap="square" rtlCol="0">
            <a:spAutoFit/>
          </a:bodyPr>
          <a:lstStyle/>
          <a:p>
            <a:pPr algn="ctr"/>
            <a:r>
              <a:rPr lang="en-US" dirty="0"/>
              <a:t>Manual preparation of kits</a:t>
            </a:r>
            <a:endParaRPr lang="id-ID" dirty="0"/>
          </a:p>
        </p:txBody>
      </p:sp>
      <p:cxnSp>
        <p:nvCxnSpPr>
          <p:cNvPr id="32" name="Straight Arrow Connector 31">
            <a:extLst>
              <a:ext uri="{FF2B5EF4-FFF2-40B4-BE49-F238E27FC236}">
                <a16:creationId xmlns:a16="http://schemas.microsoft.com/office/drawing/2014/main" id="{7BF06A8A-1BE2-44FA-A8B7-EA8C9D428185}"/>
              </a:ext>
            </a:extLst>
          </p:cNvPr>
          <p:cNvCxnSpPr>
            <a:cxnSpLocks/>
          </p:cNvCxnSpPr>
          <p:nvPr/>
        </p:nvCxnSpPr>
        <p:spPr>
          <a:xfrm>
            <a:off x="2769361" y="3790524"/>
            <a:ext cx="719801"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769F037-9C78-42E8-97D8-0985668392C7}"/>
              </a:ext>
            </a:extLst>
          </p:cNvPr>
          <p:cNvCxnSpPr>
            <a:cxnSpLocks/>
          </p:cNvCxnSpPr>
          <p:nvPr/>
        </p:nvCxnSpPr>
        <p:spPr>
          <a:xfrm>
            <a:off x="1807856" y="1780181"/>
            <a:ext cx="1754788" cy="1452688"/>
          </a:xfrm>
          <a:prstGeom prst="straightConnector1">
            <a:avLst/>
          </a:prstGeom>
          <a:ln w="19050">
            <a:solidFill>
              <a:schemeClr val="tx1">
                <a:lumMod val="60000"/>
                <a:lumOff val="4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4" name="Chevron 5">
            <a:extLst>
              <a:ext uri="{FF2B5EF4-FFF2-40B4-BE49-F238E27FC236}">
                <a16:creationId xmlns:a16="http://schemas.microsoft.com/office/drawing/2014/main" id="{1292B2A4-0F24-4C06-B57C-DE08A85366F1}"/>
              </a:ext>
            </a:extLst>
          </p:cNvPr>
          <p:cNvSpPr/>
          <p:nvPr/>
        </p:nvSpPr>
        <p:spPr>
          <a:xfrm>
            <a:off x="423014" y="1586529"/>
            <a:ext cx="1457293" cy="40165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Resources</a:t>
            </a:r>
            <a:endParaRPr lang="en-US" sz="1300" dirty="0">
              <a:solidFill>
                <a:schemeClr val="tx1"/>
              </a:solidFill>
            </a:endParaRPr>
          </a:p>
        </p:txBody>
      </p:sp>
      <p:sp>
        <p:nvSpPr>
          <p:cNvPr id="35" name="TextBox 34">
            <a:extLst>
              <a:ext uri="{FF2B5EF4-FFF2-40B4-BE49-F238E27FC236}">
                <a16:creationId xmlns:a16="http://schemas.microsoft.com/office/drawing/2014/main" id="{4DC75055-2125-444D-80BD-912589E8D8CF}"/>
              </a:ext>
            </a:extLst>
          </p:cNvPr>
          <p:cNvSpPr txBox="1"/>
          <p:nvPr/>
        </p:nvSpPr>
        <p:spPr>
          <a:xfrm>
            <a:off x="60975" y="2365463"/>
            <a:ext cx="2290772" cy="646331"/>
          </a:xfrm>
          <a:prstGeom prst="rect">
            <a:avLst/>
          </a:prstGeom>
          <a:noFill/>
        </p:spPr>
        <p:txBody>
          <a:bodyPr wrap="square" rtlCol="0">
            <a:spAutoFit/>
          </a:bodyPr>
          <a:lstStyle/>
          <a:p>
            <a:pPr algn="ctr"/>
            <a:r>
              <a:rPr lang="en-US" dirty="0"/>
              <a:t>No Chiller Boxes while transit</a:t>
            </a:r>
            <a:endParaRPr lang="id-ID" dirty="0"/>
          </a:p>
        </p:txBody>
      </p:sp>
      <p:cxnSp>
        <p:nvCxnSpPr>
          <p:cNvPr id="36" name="Straight Arrow Connector 35">
            <a:extLst>
              <a:ext uri="{FF2B5EF4-FFF2-40B4-BE49-F238E27FC236}">
                <a16:creationId xmlns:a16="http://schemas.microsoft.com/office/drawing/2014/main" id="{3BEDD6B8-DA94-4EE5-A721-5281B09B39F8}"/>
              </a:ext>
            </a:extLst>
          </p:cNvPr>
          <p:cNvCxnSpPr>
            <a:cxnSpLocks/>
          </p:cNvCxnSpPr>
          <p:nvPr/>
        </p:nvCxnSpPr>
        <p:spPr>
          <a:xfrm>
            <a:off x="2306798" y="2725145"/>
            <a:ext cx="552731"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90EAC4C5-7AA1-448E-BC74-6C6BFCF6E93F}"/>
              </a:ext>
            </a:extLst>
          </p:cNvPr>
          <p:cNvSpPr txBox="1"/>
          <p:nvPr/>
        </p:nvSpPr>
        <p:spPr>
          <a:xfrm>
            <a:off x="0" y="4668117"/>
            <a:ext cx="2751038" cy="369332"/>
          </a:xfrm>
          <a:prstGeom prst="rect">
            <a:avLst/>
          </a:prstGeom>
          <a:noFill/>
        </p:spPr>
        <p:txBody>
          <a:bodyPr wrap="square" rtlCol="0">
            <a:spAutoFit/>
          </a:bodyPr>
          <a:lstStyle/>
          <a:p>
            <a:pPr algn="ctr"/>
            <a:r>
              <a:rPr lang="en-US" dirty="0"/>
              <a:t>Damaged Inventory</a:t>
            </a:r>
            <a:endParaRPr lang="id-ID" dirty="0"/>
          </a:p>
        </p:txBody>
      </p:sp>
      <p:sp>
        <p:nvSpPr>
          <p:cNvPr id="38" name="TextBox 37">
            <a:extLst>
              <a:ext uri="{FF2B5EF4-FFF2-40B4-BE49-F238E27FC236}">
                <a16:creationId xmlns:a16="http://schemas.microsoft.com/office/drawing/2014/main" id="{37BACFFE-87B6-417A-BE62-1E99A0D5AEE2}"/>
              </a:ext>
            </a:extLst>
          </p:cNvPr>
          <p:cNvSpPr txBox="1"/>
          <p:nvPr/>
        </p:nvSpPr>
        <p:spPr>
          <a:xfrm>
            <a:off x="479367" y="5015202"/>
            <a:ext cx="1683749" cy="646331"/>
          </a:xfrm>
          <a:prstGeom prst="rect">
            <a:avLst/>
          </a:prstGeom>
          <a:noFill/>
        </p:spPr>
        <p:txBody>
          <a:bodyPr wrap="square" rtlCol="0">
            <a:spAutoFit/>
          </a:bodyPr>
          <a:lstStyle/>
          <a:p>
            <a:pPr algn="ctr"/>
            <a:r>
              <a:rPr lang="en-US" dirty="0"/>
              <a:t>Cold Chain Non Compliance</a:t>
            </a:r>
            <a:endParaRPr lang="id-ID" dirty="0"/>
          </a:p>
        </p:txBody>
      </p:sp>
      <p:sp>
        <p:nvSpPr>
          <p:cNvPr id="39" name="TextBox 38">
            <a:extLst>
              <a:ext uri="{FF2B5EF4-FFF2-40B4-BE49-F238E27FC236}">
                <a16:creationId xmlns:a16="http://schemas.microsoft.com/office/drawing/2014/main" id="{7469D2CB-866E-4E0E-8737-0750713FAD9E}"/>
              </a:ext>
            </a:extLst>
          </p:cNvPr>
          <p:cNvSpPr txBox="1"/>
          <p:nvPr/>
        </p:nvSpPr>
        <p:spPr>
          <a:xfrm>
            <a:off x="-895462" y="5661534"/>
            <a:ext cx="4075031" cy="369332"/>
          </a:xfrm>
          <a:prstGeom prst="rect">
            <a:avLst/>
          </a:prstGeom>
          <a:noFill/>
        </p:spPr>
        <p:txBody>
          <a:bodyPr wrap="square" rtlCol="0">
            <a:spAutoFit/>
          </a:bodyPr>
          <a:lstStyle/>
          <a:p>
            <a:pPr algn="ctr"/>
            <a:r>
              <a:rPr lang="en-US" dirty="0"/>
              <a:t>TAT &gt; 24 </a:t>
            </a:r>
            <a:r>
              <a:rPr lang="en-US" dirty="0" err="1"/>
              <a:t>hrs</a:t>
            </a:r>
            <a:endParaRPr lang="id-ID" dirty="0"/>
          </a:p>
        </p:txBody>
      </p:sp>
    </p:spTree>
    <p:extLst>
      <p:ext uri="{BB962C8B-B14F-4D97-AF65-F5344CB8AC3E}">
        <p14:creationId xmlns:p14="http://schemas.microsoft.com/office/powerpoint/2010/main" val="4093034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DA10B3-9D13-40AA-BCDD-F8D6EDF9FF56}"/>
              </a:ext>
            </a:extLst>
          </p:cNvPr>
          <p:cNvSpPr/>
          <p:nvPr/>
        </p:nvSpPr>
        <p:spPr>
          <a:xfrm>
            <a:off x="1817229" y="572039"/>
            <a:ext cx="607859" cy="369332"/>
          </a:xfrm>
          <a:prstGeom prst="rect">
            <a:avLst/>
          </a:prstGeom>
        </p:spPr>
        <p:txBody>
          <a:bodyPr wrap="none">
            <a:spAutoFit/>
          </a:bodyPr>
          <a:lstStyle/>
          <a:p>
            <a:r>
              <a:rPr lang="en-US" b="1" i="1" dirty="0"/>
              <a:t>Plan</a:t>
            </a:r>
            <a:endParaRPr lang="en-IN" dirty="0"/>
          </a:p>
        </p:txBody>
      </p:sp>
      <p:sp>
        <p:nvSpPr>
          <p:cNvPr id="8" name="Rectangle 7">
            <a:extLst>
              <a:ext uri="{FF2B5EF4-FFF2-40B4-BE49-F238E27FC236}">
                <a16:creationId xmlns:a16="http://schemas.microsoft.com/office/drawing/2014/main" id="{FDC9EF5A-D7A0-4090-8F29-4136EBD3EFAC}"/>
              </a:ext>
            </a:extLst>
          </p:cNvPr>
          <p:cNvSpPr/>
          <p:nvPr/>
        </p:nvSpPr>
        <p:spPr>
          <a:xfrm>
            <a:off x="4382629" y="568345"/>
            <a:ext cx="3076548" cy="369332"/>
          </a:xfrm>
          <a:prstGeom prst="rect">
            <a:avLst/>
          </a:prstGeom>
        </p:spPr>
        <p:txBody>
          <a:bodyPr wrap="none">
            <a:spAutoFit/>
          </a:bodyPr>
          <a:lstStyle/>
          <a:p>
            <a:r>
              <a:rPr lang="en-US" b="1" i="1" dirty="0"/>
              <a:t>Team role and Responsibilities</a:t>
            </a:r>
            <a:endParaRPr lang="en-IN" dirty="0"/>
          </a:p>
        </p:txBody>
      </p:sp>
      <p:sp>
        <p:nvSpPr>
          <p:cNvPr id="3" name="Content Placeholder 2">
            <a:extLst>
              <a:ext uri="{FF2B5EF4-FFF2-40B4-BE49-F238E27FC236}">
                <a16:creationId xmlns:a16="http://schemas.microsoft.com/office/drawing/2014/main" id="{C805CEFA-B1AF-45B9-AB4A-416CBA0AC2CC}"/>
              </a:ext>
            </a:extLst>
          </p:cNvPr>
          <p:cNvSpPr>
            <a:spLocks noGrp="1"/>
          </p:cNvSpPr>
          <p:nvPr>
            <p:ph idx="1"/>
          </p:nvPr>
        </p:nvSpPr>
        <p:spPr/>
        <p:txBody>
          <a:bodyPr>
            <a:normAutofit fontScale="47500" lnSpcReduction="20000"/>
          </a:bodyPr>
          <a:lstStyle/>
          <a:p>
            <a:pPr fontAlgn="t"/>
            <a:r>
              <a:rPr lang="en-US" b="1" dirty="0"/>
              <a:t>Designation</a:t>
            </a:r>
            <a:endParaRPr lang="en-IN" dirty="0"/>
          </a:p>
          <a:p>
            <a:pPr fontAlgn="t"/>
            <a:r>
              <a:rPr lang="en-US" b="1" dirty="0"/>
              <a:t>Roles</a:t>
            </a:r>
            <a:endParaRPr lang="en-IN" dirty="0"/>
          </a:p>
          <a:p>
            <a:r>
              <a:rPr lang="en-US" dirty="0"/>
              <a:t>Senior Pharmacist</a:t>
            </a:r>
            <a:endParaRPr lang="en-IN" dirty="0"/>
          </a:p>
          <a:p>
            <a:pPr fontAlgn="t"/>
            <a:r>
              <a:rPr lang="en-US" dirty="0"/>
              <a:t>ZMRP</a:t>
            </a:r>
            <a:endParaRPr lang="en-IN" dirty="0"/>
          </a:p>
          <a:p>
            <a:pPr fontAlgn="t"/>
            <a:r>
              <a:rPr lang="en-US" dirty="0"/>
              <a:t>Inventory Isolation</a:t>
            </a:r>
            <a:endParaRPr lang="en-IN" dirty="0"/>
          </a:p>
          <a:p>
            <a:r>
              <a:rPr lang="en-US" dirty="0"/>
              <a:t>Junior Pharmacist</a:t>
            </a:r>
            <a:endParaRPr lang="en-IN" dirty="0"/>
          </a:p>
          <a:p>
            <a:pPr fontAlgn="t"/>
            <a:r>
              <a:rPr lang="en-US" dirty="0"/>
              <a:t>Re-Engineering layout</a:t>
            </a:r>
            <a:endParaRPr lang="en-IN" dirty="0"/>
          </a:p>
          <a:p>
            <a:pPr fontAlgn="t"/>
            <a:r>
              <a:rPr lang="en-US" dirty="0"/>
              <a:t>Color Coded crates</a:t>
            </a:r>
            <a:endParaRPr lang="en-IN" dirty="0"/>
          </a:p>
          <a:p>
            <a:pPr fontAlgn="t"/>
            <a:r>
              <a:rPr lang="en-US" dirty="0"/>
              <a:t>Executive Pharmacist</a:t>
            </a:r>
            <a:endParaRPr lang="en-IN" dirty="0"/>
          </a:p>
          <a:p>
            <a:pPr fontAlgn="t"/>
            <a:r>
              <a:rPr lang="en-US" dirty="0"/>
              <a:t>Commercial Fridge</a:t>
            </a:r>
            <a:endParaRPr lang="en-IN" dirty="0"/>
          </a:p>
          <a:p>
            <a:r>
              <a:rPr lang="en-US" dirty="0"/>
              <a:t>Steel Stand </a:t>
            </a:r>
            <a:endParaRPr lang="en-IN" dirty="0"/>
          </a:p>
          <a:p>
            <a:pPr fontAlgn="t"/>
            <a:r>
              <a:rPr lang="en-US" dirty="0"/>
              <a:t>Assistant Manager Pharmacy</a:t>
            </a:r>
            <a:endParaRPr lang="en-IN" dirty="0"/>
          </a:p>
          <a:p>
            <a:r>
              <a:rPr lang="en-US" dirty="0"/>
              <a:t>Cold Chain Compliance</a:t>
            </a:r>
            <a:endParaRPr lang="en-IN" dirty="0"/>
          </a:p>
          <a:p>
            <a:r>
              <a:rPr lang="en-US" dirty="0"/>
              <a:t>Group ID Creation</a:t>
            </a:r>
            <a:endParaRPr lang="en-IN" dirty="0"/>
          </a:p>
          <a:p>
            <a:pPr fontAlgn="t"/>
            <a:r>
              <a:rPr lang="en-US" dirty="0"/>
              <a:t>SPOC Senior Manager-Pharmacy</a:t>
            </a:r>
            <a:endParaRPr lang="en-IN" dirty="0"/>
          </a:p>
          <a:p>
            <a:pPr fontAlgn="t"/>
            <a:r>
              <a:rPr lang="en-US" dirty="0"/>
              <a:t>Template Separation</a:t>
            </a:r>
            <a:endParaRPr lang="en-IN" dirty="0"/>
          </a:p>
          <a:p>
            <a:pPr fontAlgn="t"/>
            <a:r>
              <a:rPr lang="en-US" dirty="0"/>
              <a:t>Training MIS</a:t>
            </a:r>
            <a:endParaRPr lang="en-IN" dirty="0"/>
          </a:p>
          <a:p>
            <a:pPr fontAlgn="t"/>
            <a:r>
              <a:rPr lang="en-US" dirty="0"/>
              <a:t>SPOC Nursing Manager</a:t>
            </a:r>
            <a:endParaRPr lang="en-IN" dirty="0"/>
          </a:p>
          <a:p>
            <a:pPr fontAlgn="t"/>
            <a:r>
              <a:rPr lang="en-US" dirty="0"/>
              <a:t>Team Alignment</a:t>
            </a:r>
            <a:endParaRPr lang="en-IN" dirty="0"/>
          </a:p>
          <a:p>
            <a:pPr fontAlgn="t"/>
            <a:r>
              <a:rPr lang="en-US" dirty="0"/>
              <a:t>Ground level Implementation </a:t>
            </a:r>
            <a:endParaRPr lang="en-IN" dirty="0"/>
          </a:p>
          <a:p>
            <a:endParaRPr lang="en-IN" dirty="0"/>
          </a:p>
        </p:txBody>
      </p:sp>
      <p:graphicFrame>
        <p:nvGraphicFramePr>
          <p:cNvPr id="11" name="Table 10">
            <a:extLst>
              <a:ext uri="{FF2B5EF4-FFF2-40B4-BE49-F238E27FC236}">
                <a16:creationId xmlns:a16="http://schemas.microsoft.com/office/drawing/2014/main" id="{4B9CC656-AEE5-4904-B201-13CF9D8539B9}"/>
              </a:ext>
            </a:extLst>
          </p:cNvPr>
          <p:cNvGraphicFramePr>
            <a:graphicFrameLocks noGrp="1"/>
          </p:cNvGraphicFramePr>
          <p:nvPr>
            <p:extLst>
              <p:ext uri="{D42A27DB-BD31-4B8C-83A1-F6EECF244321}">
                <p14:modId xmlns:p14="http://schemas.microsoft.com/office/powerpoint/2010/main" val="1033596752"/>
              </p:ext>
            </p:extLst>
          </p:nvPr>
        </p:nvGraphicFramePr>
        <p:xfrm>
          <a:off x="282648" y="1431430"/>
          <a:ext cx="3677020" cy="4557693"/>
        </p:xfrm>
        <a:graphic>
          <a:graphicData uri="http://schemas.openxmlformats.org/drawingml/2006/table">
            <a:tbl>
              <a:tblPr firstRow="1" bandRow="1">
                <a:tableStyleId>{21E4AEA4-8DFA-4A89-87EB-49C32662AFE0}</a:tableStyleId>
              </a:tblPr>
              <a:tblGrid>
                <a:gridCol w="1838510">
                  <a:extLst>
                    <a:ext uri="{9D8B030D-6E8A-4147-A177-3AD203B41FA5}">
                      <a16:colId xmlns:a16="http://schemas.microsoft.com/office/drawing/2014/main" val="3673654100"/>
                    </a:ext>
                  </a:extLst>
                </a:gridCol>
                <a:gridCol w="1838510">
                  <a:extLst>
                    <a:ext uri="{9D8B030D-6E8A-4147-A177-3AD203B41FA5}">
                      <a16:colId xmlns:a16="http://schemas.microsoft.com/office/drawing/2014/main" val="684473115"/>
                    </a:ext>
                  </a:extLst>
                </a:gridCol>
              </a:tblGrid>
              <a:tr h="349216">
                <a:tc>
                  <a:txBody>
                    <a:bodyPr/>
                    <a:lstStyle/>
                    <a:p>
                      <a:r>
                        <a:rPr lang="en-US" dirty="0"/>
                        <a:t>Scope</a:t>
                      </a:r>
                      <a:endParaRPr lang="en-IN" dirty="0"/>
                    </a:p>
                  </a:txBody>
                  <a:tcPr/>
                </a:tc>
                <a:tc>
                  <a:txBody>
                    <a:bodyPr/>
                    <a:lstStyle/>
                    <a:p>
                      <a:r>
                        <a:rPr lang="en-US" sz="1400" dirty="0"/>
                        <a:t>OT Kit Preparation</a:t>
                      </a:r>
                      <a:endParaRPr lang="en-IN" sz="1400" dirty="0"/>
                    </a:p>
                  </a:txBody>
                  <a:tcPr/>
                </a:tc>
                <a:extLst>
                  <a:ext uri="{0D108BD9-81ED-4DB2-BD59-A6C34878D82A}">
                    <a16:rowId xmlns:a16="http://schemas.microsoft.com/office/drawing/2014/main" val="1164606873"/>
                  </a:ext>
                </a:extLst>
              </a:tr>
              <a:tr h="323729">
                <a:tc>
                  <a:txBody>
                    <a:bodyPr/>
                    <a:lstStyle/>
                    <a:p>
                      <a:r>
                        <a:rPr lang="en-US" dirty="0"/>
                        <a:t>Location</a:t>
                      </a:r>
                      <a:endParaRPr lang="en-IN" dirty="0"/>
                    </a:p>
                  </a:txBody>
                  <a:tcPr/>
                </a:tc>
                <a:tc>
                  <a:txBody>
                    <a:bodyPr/>
                    <a:lstStyle/>
                    <a:p>
                      <a:r>
                        <a:rPr lang="en-US" dirty="0"/>
                        <a:t>7</a:t>
                      </a:r>
                      <a:r>
                        <a:rPr lang="en-US" baseline="30000" dirty="0"/>
                        <a:t>th</a:t>
                      </a:r>
                      <a:r>
                        <a:rPr lang="en-US" dirty="0"/>
                        <a:t> and 8</a:t>
                      </a:r>
                      <a:r>
                        <a:rPr lang="en-US" baseline="30000" dirty="0"/>
                        <a:t>th</a:t>
                      </a:r>
                      <a:r>
                        <a:rPr lang="en-US" dirty="0"/>
                        <a:t> Floor</a:t>
                      </a:r>
                      <a:endParaRPr lang="en-IN" dirty="0"/>
                    </a:p>
                  </a:txBody>
                  <a:tcPr/>
                </a:tc>
                <a:extLst>
                  <a:ext uri="{0D108BD9-81ED-4DB2-BD59-A6C34878D82A}">
                    <a16:rowId xmlns:a16="http://schemas.microsoft.com/office/drawing/2014/main" val="1666056368"/>
                  </a:ext>
                </a:extLst>
              </a:tr>
              <a:tr h="323729">
                <a:tc>
                  <a:txBody>
                    <a:bodyPr/>
                    <a:lstStyle/>
                    <a:p>
                      <a:r>
                        <a:rPr lang="en-US" dirty="0"/>
                        <a:t>Team</a:t>
                      </a:r>
                      <a:endParaRPr lang="en-IN" dirty="0"/>
                    </a:p>
                  </a:txBody>
                  <a:tcPr/>
                </a:tc>
                <a:tc>
                  <a:txBody>
                    <a:bodyPr/>
                    <a:lstStyle/>
                    <a:p>
                      <a:r>
                        <a:rPr lang="en-US" dirty="0"/>
                        <a:t>Nursing </a:t>
                      </a:r>
                      <a:r>
                        <a:rPr lang="en-US" dirty="0">
                          <a:sym typeface="Wingdings" panose="05000000000000000000" pitchFamily="2" charset="2"/>
                        </a:rPr>
                        <a:t></a:t>
                      </a:r>
                      <a:r>
                        <a:rPr lang="en-US" dirty="0"/>
                        <a:t>Technicians</a:t>
                      </a:r>
                      <a:endParaRPr lang="en-IN" dirty="0"/>
                    </a:p>
                  </a:txBody>
                  <a:tcPr/>
                </a:tc>
                <a:extLst>
                  <a:ext uri="{0D108BD9-81ED-4DB2-BD59-A6C34878D82A}">
                    <a16:rowId xmlns:a16="http://schemas.microsoft.com/office/drawing/2014/main" val="4258546773"/>
                  </a:ext>
                </a:extLst>
              </a:tr>
              <a:tr h="323729">
                <a:tc>
                  <a:txBody>
                    <a:bodyPr/>
                    <a:lstStyle/>
                    <a:p>
                      <a:r>
                        <a:rPr lang="en-US" dirty="0"/>
                        <a:t>Exceptions</a:t>
                      </a:r>
                      <a:endParaRPr lang="en-IN" dirty="0"/>
                    </a:p>
                  </a:txBody>
                  <a:tcPr/>
                </a:tc>
                <a:tc>
                  <a:txBody>
                    <a:bodyPr/>
                    <a:lstStyle/>
                    <a:p>
                      <a:r>
                        <a:rPr lang="en-US" dirty="0"/>
                        <a:t>Emergency, Addons</a:t>
                      </a:r>
                      <a:endParaRPr lang="en-IN" dirty="0"/>
                    </a:p>
                  </a:txBody>
                  <a:tcPr/>
                </a:tc>
                <a:extLst>
                  <a:ext uri="{0D108BD9-81ED-4DB2-BD59-A6C34878D82A}">
                    <a16:rowId xmlns:a16="http://schemas.microsoft.com/office/drawing/2014/main" val="1711830984"/>
                  </a:ext>
                </a:extLst>
              </a:tr>
              <a:tr h="323729">
                <a:tc>
                  <a:txBody>
                    <a:bodyPr/>
                    <a:lstStyle/>
                    <a:p>
                      <a:r>
                        <a:rPr lang="en-US" dirty="0"/>
                        <a:t>Time Period</a:t>
                      </a:r>
                      <a:endParaRPr lang="en-IN" dirty="0"/>
                    </a:p>
                  </a:txBody>
                  <a:tcPr/>
                </a:tc>
                <a:tc>
                  <a:txBody>
                    <a:bodyPr/>
                    <a:lstStyle/>
                    <a:p>
                      <a:r>
                        <a:rPr lang="en-US" dirty="0"/>
                        <a:t>At least 6 months</a:t>
                      </a:r>
                      <a:endParaRPr lang="en-IN" dirty="0"/>
                    </a:p>
                  </a:txBody>
                  <a:tcPr/>
                </a:tc>
                <a:extLst>
                  <a:ext uri="{0D108BD9-81ED-4DB2-BD59-A6C34878D82A}">
                    <a16:rowId xmlns:a16="http://schemas.microsoft.com/office/drawing/2014/main" val="628985889"/>
                  </a:ext>
                </a:extLst>
              </a:tr>
              <a:tr h="323729">
                <a:tc>
                  <a:txBody>
                    <a:bodyPr/>
                    <a:lstStyle/>
                    <a:p>
                      <a:r>
                        <a:rPr lang="en-US" dirty="0"/>
                        <a:t>Initial Target</a:t>
                      </a:r>
                      <a:endParaRPr lang="en-IN" dirty="0"/>
                    </a:p>
                  </a:txBody>
                  <a:tcPr/>
                </a:tc>
                <a:tc>
                  <a:txBody>
                    <a:bodyPr/>
                    <a:lstStyle/>
                    <a:p>
                      <a:r>
                        <a:rPr lang="en-US" dirty="0"/>
                        <a:t>Nursing</a:t>
                      </a:r>
                      <a:endParaRPr lang="en-IN" dirty="0"/>
                    </a:p>
                  </a:txBody>
                  <a:tcPr/>
                </a:tc>
                <a:extLst>
                  <a:ext uri="{0D108BD9-81ED-4DB2-BD59-A6C34878D82A}">
                    <a16:rowId xmlns:a16="http://schemas.microsoft.com/office/drawing/2014/main" val="3135393895"/>
                  </a:ext>
                </a:extLst>
              </a:tr>
              <a:tr h="323729">
                <a:tc>
                  <a:txBody>
                    <a:bodyPr/>
                    <a:lstStyle/>
                    <a:p>
                      <a:r>
                        <a:rPr lang="en-US" dirty="0"/>
                        <a:t>Team Strength</a:t>
                      </a:r>
                      <a:endParaRPr lang="en-IN" dirty="0"/>
                    </a:p>
                  </a:txBody>
                  <a:tcPr/>
                </a:tc>
                <a:tc>
                  <a:txBody>
                    <a:bodyPr/>
                    <a:lstStyle/>
                    <a:p>
                      <a:r>
                        <a:rPr lang="en-US" dirty="0"/>
                        <a:t>70-80 Nos.</a:t>
                      </a:r>
                      <a:endParaRPr lang="en-IN" dirty="0"/>
                    </a:p>
                  </a:txBody>
                  <a:tcPr/>
                </a:tc>
                <a:extLst>
                  <a:ext uri="{0D108BD9-81ED-4DB2-BD59-A6C34878D82A}">
                    <a16:rowId xmlns:a16="http://schemas.microsoft.com/office/drawing/2014/main" val="3847485584"/>
                  </a:ext>
                </a:extLst>
              </a:tr>
              <a:tr h="323729">
                <a:tc>
                  <a:txBody>
                    <a:bodyPr/>
                    <a:lstStyle/>
                    <a:p>
                      <a:r>
                        <a:rPr lang="en-US" dirty="0"/>
                        <a:t>Template Count </a:t>
                      </a:r>
                      <a:endParaRPr lang="en-IN" dirty="0"/>
                    </a:p>
                  </a:txBody>
                  <a:tcPr/>
                </a:tc>
                <a:tc>
                  <a:txBody>
                    <a:bodyPr/>
                    <a:lstStyle/>
                    <a:p>
                      <a:r>
                        <a:rPr lang="en-US" dirty="0"/>
                        <a:t>140</a:t>
                      </a:r>
                      <a:endParaRPr lang="en-IN" dirty="0"/>
                    </a:p>
                  </a:txBody>
                  <a:tcPr/>
                </a:tc>
                <a:extLst>
                  <a:ext uri="{0D108BD9-81ED-4DB2-BD59-A6C34878D82A}">
                    <a16:rowId xmlns:a16="http://schemas.microsoft.com/office/drawing/2014/main" val="286256737"/>
                  </a:ext>
                </a:extLst>
              </a:tr>
              <a:tr h="323729">
                <a:tc>
                  <a:txBody>
                    <a:bodyPr/>
                    <a:lstStyle/>
                    <a:p>
                      <a:r>
                        <a:rPr lang="en-US" dirty="0"/>
                        <a:t>Go Live</a:t>
                      </a:r>
                      <a:endParaRPr lang="en-IN" dirty="0"/>
                    </a:p>
                  </a:txBody>
                  <a:tcPr/>
                </a:tc>
                <a:tc>
                  <a:txBody>
                    <a:bodyPr/>
                    <a:lstStyle/>
                    <a:p>
                      <a:r>
                        <a:rPr lang="en-US" dirty="0"/>
                        <a:t>6 months</a:t>
                      </a:r>
                      <a:endParaRPr lang="en-IN" dirty="0"/>
                    </a:p>
                  </a:txBody>
                  <a:tcPr/>
                </a:tc>
                <a:extLst>
                  <a:ext uri="{0D108BD9-81ED-4DB2-BD59-A6C34878D82A}">
                    <a16:rowId xmlns:a16="http://schemas.microsoft.com/office/drawing/2014/main" val="705054785"/>
                  </a:ext>
                </a:extLst>
              </a:tr>
              <a:tr h="323729">
                <a:tc>
                  <a:txBody>
                    <a:bodyPr/>
                    <a:lstStyle/>
                    <a:p>
                      <a:r>
                        <a:rPr lang="en-US" dirty="0"/>
                        <a:t>Staff Training</a:t>
                      </a:r>
                      <a:endParaRPr lang="en-IN" dirty="0"/>
                    </a:p>
                  </a:txBody>
                  <a:tcPr/>
                </a:tc>
                <a:tc>
                  <a:txBody>
                    <a:bodyPr/>
                    <a:lstStyle/>
                    <a:p>
                      <a:r>
                        <a:rPr lang="en-US" dirty="0"/>
                        <a:t>TLs</a:t>
                      </a:r>
                      <a:endParaRPr lang="en-IN" dirty="0"/>
                    </a:p>
                  </a:txBody>
                  <a:tcPr/>
                </a:tc>
                <a:extLst>
                  <a:ext uri="{0D108BD9-81ED-4DB2-BD59-A6C34878D82A}">
                    <a16:rowId xmlns:a16="http://schemas.microsoft.com/office/drawing/2014/main" val="3630015934"/>
                  </a:ext>
                </a:extLst>
              </a:tr>
              <a:tr h="323729">
                <a:tc>
                  <a:txBody>
                    <a:bodyPr/>
                    <a:lstStyle/>
                    <a:p>
                      <a:r>
                        <a:rPr lang="en-US" dirty="0"/>
                        <a:t>Train the Trainer</a:t>
                      </a:r>
                      <a:endParaRPr lang="en-IN" dirty="0"/>
                    </a:p>
                  </a:txBody>
                  <a:tcPr/>
                </a:tc>
                <a:tc>
                  <a:txBody>
                    <a:bodyPr/>
                    <a:lstStyle/>
                    <a:p>
                      <a:r>
                        <a:rPr lang="en-US" dirty="0"/>
                        <a:t>5 nurses/TL</a:t>
                      </a:r>
                      <a:endParaRPr lang="en-IN" dirty="0"/>
                    </a:p>
                  </a:txBody>
                  <a:tcPr/>
                </a:tc>
                <a:extLst>
                  <a:ext uri="{0D108BD9-81ED-4DB2-BD59-A6C34878D82A}">
                    <a16:rowId xmlns:a16="http://schemas.microsoft.com/office/drawing/2014/main" val="4082701874"/>
                  </a:ext>
                </a:extLst>
              </a:tr>
              <a:tr h="323729">
                <a:tc>
                  <a:txBody>
                    <a:bodyPr/>
                    <a:lstStyle/>
                    <a:p>
                      <a:r>
                        <a:rPr lang="en-US" dirty="0"/>
                        <a:t>Small Teams</a:t>
                      </a:r>
                      <a:endParaRPr lang="en-IN" dirty="0"/>
                    </a:p>
                  </a:txBody>
                  <a:tcPr/>
                </a:tc>
                <a:tc>
                  <a:txBody>
                    <a:bodyPr/>
                    <a:lstStyle/>
                    <a:p>
                      <a:r>
                        <a:rPr lang="en-US" dirty="0"/>
                        <a:t>Refresher Training</a:t>
                      </a:r>
                      <a:endParaRPr lang="en-IN" dirty="0"/>
                    </a:p>
                  </a:txBody>
                  <a:tcPr/>
                </a:tc>
                <a:extLst>
                  <a:ext uri="{0D108BD9-81ED-4DB2-BD59-A6C34878D82A}">
                    <a16:rowId xmlns:a16="http://schemas.microsoft.com/office/drawing/2014/main" val="3480074038"/>
                  </a:ext>
                </a:extLst>
              </a:tr>
              <a:tr h="323729">
                <a:tc>
                  <a:txBody>
                    <a:bodyPr/>
                    <a:lstStyle/>
                    <a:p>
                      <a:r>
                        <a:rPr lang="en-US" dirty="0"/>
                        <a:t>Hands on Training</a:t>
                      </a:r>
                      <a:endParaRPr lang="en-IN" dirty="0"/>
                    </a:p>
                  </a:txBody>
                  <a:tcPr/>
                </a:tc>
                <a:tc>
                  <a:txBody>
                    <a:bodyPr/>
                    <a:lstStyle/>
                    <a:p>
                      <a:r>
                        <a:rPr lang="en-US" dirty="0"/>
                        <a:t>IT</a:t>
                      </a:r>
                      <a:endParaRPr lang="en-IN" dirty="0"/>
                    </a:p>
                  </a:txBody>
                  <a:tcPr/>
                </a:tc>
                <a:extLst>
                  <a:ext uri="{0D108BD9-81ED-4DB2-BD59-A6C34878D82A}">
                    <a16:rowId xmlns:a16="http://schemas.microsoft.com/office/drawing/2014/main" val="2763232003"/>
                  </a:ext>
                </a:extLst>
              </a:tr>
              <a:tr h="323729">
                <a:tc>
                  <a:txBody>
                    <a:bodyPr/>
                    <a:lstStyle/>
                    <a:p>
                      <a:r>
                        <a:rPr lang="en-US" dirty="0"/>
                        <a:t>On site Support</a:t>
                      </a:r>
                      <a:endParaRPr lang="en-IN" dirty="0"/>
                    </a:p>
                  </a:txBody>
                  <a:tcPr/>
                </a:tc>
                <a:tc>
                  <a:txBody>
                    <a:bodyPr/>
                    <a:lstStyle/>
                    <a:p>
                      <a:r>
                        <a:rPr lang="en-US" dirty="0"/>
                        <a:t>IT</a:t>
                      </a:r>
                      <a:endParaRPr lang="en-IN" dirty="0"/>
                    </a:p>
                  </a:txBody>
                  <a:tcPr/>
                </a:tc>
                <a:extLst>
                  <a:ext uri="{0D108BD9-81ED-4DB2-BD59-A6C34878D82A}">
                    <a16:rowId xmlns:a16="http://schemas.microsoft.com/office/drawing/2014/main" val="1719796578"/>
                  </a:ext>
                </a:extLst>
              </a:tr>
            </a:tbl>
          </a:graphicData>
        </a:graphic>
      </p:graphicFrame>
      <p:graphicFrame>
        <p:nvGraphicFramePr>
          <p:cNvPr id="12" name="Content Placeholder 4">
            <a:extLst>
              <a:ext uri="{FF2B5EF4-FFF2-40B4-BE49-F238E27FC236}">
                <a16:creationId xmlns:a16="http://schemas.microsoft.com/office/drawing/2014/main" id="{96570A09-8E55-48D0-8514-1CF0989DC457}"/>
              </a:ext>
            </a:extLst>
          </p:cNvPr>
          <p:cNvGraphicFramePr>
            <a:graphicFrameLocks/>
          </p:cNvGraphicFramePr>
          <p:nvPr>
            <p:extLst>
              <p:ext uri="{D42A27DB-BD31-4B8C-83A1-F6EECF244321}">
                <p14:modId xmlns:p14="http://schemas.microsoft.com/office/powerpoint/2010/main" val="1963680376"/>
              </p:ext>
            </p:extLst>
          </p:nvPr>
        </p:nvGraphicFramePr>
        <p:xfrm>
          <a:off x="4152868" y="1431429"/>
          <a:ext cx="4362482" cy="4557692"/>
        </p:xfrm>
        <a:graphic>
          <a:graphicData uri="http://schemas.openxmlformats.org/drawingml/2006/table">
            <a:tbl>
              <a:tblPr firstRow="1" bandRow="1">
                <a:tableStyleId>{93296810-A885-4BE3-A3E7-6D5BEEA58F35}</a:tableStyleId>
              </a:tblPr>
              <a:tblGrid>
                <a:gridCol w="1732017">
                  <a:extLst>
                    <a:ext uri="{9D8B030D-6E8A-4147-A177-3AD203B41FA5}">
                      <a16:colId xmlns:a16="http://schemas.microsoft.com/office/drawing/2014/main" val="92083852"/>
                    </a:ext>
                  </a:extLst>
                </a:gridCol>
                <a:gridCol w="2630465">
                  <a:extLst>
                    <a:ext uri="{9D8B030D-6E8A-4147-A177-3AD203B41FA5}">
                      <a16:colId xmlns:a16="http://schemas.microsoft.com/office/drawing/2014/main" val="4245766264"/>
                    </a:ext>
                  </a:extLst>
                </a:gridCol>
              </a:tblGrid>
              <a:tr h="310047">
                <a:tc>
                  <a:txBody>
                    <a:bodyPr/>
                    <a:lstStyle/>
                    <a:p>
                      <a:r>
                        <a:rPr lang="en-US" sz="1400" dirty="0">
                          <a:latin typeface="Trebuchet MS" panose="020B0603020202020204" pitchFamily="34" charset="0"/>
                        </a:rPr>
                        <a:t>Designation</a:t>
                      </a:r>
                      <a:endParaRPr lang="en-IN" sz="1400" dirty="0">
                        <a:latin typeface="Trebuchet MS" panose="020B0603020202020204" pitchFamily="34" charset="0"/>
                      </a:endParaRPr>
                    </a:p>
                  </a:txBody>
                  <a:tcPr/>
                </a:tc>
                <a:tc>
                  <a:txBody>
                    <a:bodyPr/>
                    <a:lstStyle/>
                    <a:p>
                      <a:r>
                        <a:rPr lang="en-US" sz="1400" dirty="0">
                          <a:latin typeface="Trebuchet MS" panose="020B0603020202020204" pitchFamily="34" charset="0"/>
                        </a:rPr>
                        <a:t>Roles</a:t>
                      </a:r>
                      <a:endParaRPr lang="en-IN" sz="1400" dirty="0">
                        <a:latin typeface="Trebuchet MS" panose="020B0603020202020204" pitchFamily="34" charset="0"/>
                      </a:endParaRPr>
                    </a:p>
                  </a:txBody>
                  <a:tcPr/>
                </a:tc>
                <a:extLst>
                  <a:ext uri="{0D108BD9-81ED-4DB2-BD59-A6C34878D82A}">
                    <a16:rowId xmlns:a16="http://schemas.microsoft.com/office/drawing/2014/main" val="1650676559"/>
                  </a:ext>
                </a:extLst>
              </a:tr>
              <a:tr h="7441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Trebuchet MS" panose="020B0603020202020204" pitchFamily="34" charset="0"/>
                        </a:rPr>
                        <a:t>Senior Pharmacist</a:t>
                      </a:r>
                      <a:endParaRPr lang="en-IN" sz="1400" dirty="0">
                        <a:latin typeface="Trebuchet MS" panose="020B0603020202020204" pitchFamily="34" charset="0"/>
                      </a:endParaRPr>
                    </a:p>
                    <a:p>
                      <a:endParaRPr lang="en-IN" sz="140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dirty="0">
                          <a:latin typeface="Trebuchet MS" panose="020B0603020202020204" pitchFamily="34" charset="0"/>
                        </a:rPr>
                        <a:t>ZMRP</a:t>
                      </a:r>
                    </a:p>
                    <a:p>
                      <a:pPr marL="285750" indent="-285750">
                        <a:buFont typeface="Arial" panose="020B0604020202020204" pitchFamily="34" charset="0"/>
                        <a:buChar char="•"/>
                      </a:pPr>
                      <a:r>
                        <a:rPr lang="en-US" sz="1400" dirty="0">
                          <a:latin typeface="Trebuchet MS" panose="020B0603020202020204" pitchFamily="34" charset="0"/>
                        </a:rPr>
                        <a:t>Inventory Isolation</a:t>
                      </a:r>
                    </a:p>
                    <a:p>
                      <a:endParaRPr lang="en-IN" sz="1400" dirty="0">
                        <a:latin typeface="Trebuchet MS" panose="020B0603020202020204" pitchFamily="34" charset="0"/>
                      </a:endParaRPr>
                    </a:p>
                  </a:txBody>
                  <a:tcPr/>
                </a:tc>
                <a:extLst>
                  <a:ext uri="{0D108BD9-81ED-4DB2-BD59-A6C34878D82A}">
                    <a16:rowId xmlns:a16="http://schemas.microsoft.com/office/drawing/2014/main" val="4077907921"/>
                  </a:ext>
                </a:extLst>
              </a:tr>
              <a:tr h="7441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Trebuchet MS" panose="020B0603020202020204" pitchFamily="34" charset="0"/>
                        </a:rPr>
                        <a:t>Junior Pharmacist</a:t>
                      </a:r>
                      <a:endParaRPr lang="en-IN" sz="1400" dirty="0">
                        <a:latin typeface="Trebuchet MS" panose="020B0603020202020204" pitchFamily="34" charset="0"/>
                      </a:endParaRPr>
                    </a:p>
                    <a:p>
                      <a:endParaRPr lang="en-IN" sz="140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dirty="0">
                          <a:latin typeface="Trebuchet MS" panose="020B0603020202020204" pitchFamily="34" charset="0"/>
                        </a:rPr>
                        <a:t>Re-Engineering layout</a:t>
                      </a:r>
                    </a:p>
                    <a:p>
                      <a:pPr marL="285750" indent="-285750">
                        <a:buFont typeface="Arial" panose="020B0604020202020204" pitchFamily="34" charset="0"/>
                        <a:buChar char="•"/>
                      </a:pPr>
                      <a:r>
                        <a:rPr lang="en-US" sz="1400" dirty="0">
                          <a:latin typeface="Trebuchet MS" panose="020B0603020202020204" pitchFamily="34" charset="0"/>
                        </a:rPr>
                        <a:t>Color Coded crates</a:t>
                      </a:r>
                    </a:p>
                    <a:p>
                      <a:endParaRPr lang="en-IN" sz="1400" dirty="0">
                        <a:latin typeface="Trebuchet MS" panose="020B0603020202020204" pitchFamily="34" charset="0"/>
                      </a:endParaRPr>
                    </a:p>
                  </a:txBody>
                  <a:tcPr/>
                </a:tc>
                <a:extLst>
                  <a:ext uri="{0D108BD9-81ED-4DB2-BD59-A6C34878D82A}">
                    <a16:rowId xmlns:a16="http://schemas.microsoft.com/office/drawing/2014/main" val="2910819683"/>
                  </a:ext>
                </a:extLst>
              </a:tr>
              <a:tr h="527080">
                <a:tc>
                  <a:txBody>
                    <a:bodyPr/>
                    <a:lstStyle/>
                    <a:p>
                      <a:r>
                        <a:rPr lang="en-US" sz="1400" dirty="0">
                          <a:latin typeface="Trebuchet MS" panose="020B0603020202020204" pitchFamily="34" charset="0"/>
                        </a:rPr>
                        <a:t>Executive Pharmacist</a:t>
                      </a:r>
                      <a:endParaRPr lang="en-IN" sz="140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dirty="0">
                          <a:latin typeface="Trebuchet MS" panose="020B0603020202020204" pitchFamily="34" charset="0"/>
                        </a:rPr>
                        <a:t>Commercial Fridge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Trebuchet MS" panose="020B0603020202020204" pitchFamily="34" charset="0"/>
                        </a:rPr>
                        <a:t>Steel Stand </a:t>
                      </a:r>
                      <a:endParaRPr lang="en-IN" sz="1400" dirty="0">
                        <a:latin typeface="Trebuchet MS" panose="020B0603020202020204" pitchFamily="34" charset="0"/>
                      </a:endParaRPr>
                    </a:p>
                  </a:txBody>
                  <a:tcPr/>
                </a:tc>
                <a:extLst>
                  <a:ext uri="{0D108BD9-81ED-4DB2-BD59-A6C34878D82A}">
                    <a16:rowId xmlns:a16="http://schemas.microsoft.com/office/drawing/2014/main" val="2104488428"/>
                  </a:ext>
                </a:extLst>
              </a:tr>
              <a:tr h="744113">
                <a:tc>
                  <a:txBody>
                    <a:bodyPr/>
                    <a:lstStyle/>
                    <a:p>
                      <a:r>
                        <a:rPr lang="en-US" sz="1400" dirty="0">
                          <a:latin typeface="Trebuchet MS" panose="020B0603020202020204" pitchFamily="34" charset="0"/>
                        </a:rPr>
                        <a:t>Assistant Manager Pharmacy</a:t>
                      </a:r>
                      <a:endParaRPr lang="en-IN" sz="1400" dirty="0">
                        <a:latin typeface="Trebuchet MS" panose="020B0603020202020204" pitchFamily="34"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Trebuchet MS" panose="020B0603020202020204" pitchFamily="34" charset="0"/>
                        </a:rPr>
                        <a:t>Cold Chain Compliance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Trebuchet MS" panose="020B0603020202020204" pitchFamily="34" charset="0"/>
                        </a:rPr>
                        <a:t>Group ID Creation</a:t>
                      </a:r>
                      <a:endParaRPr lang="en-IN" sz="1400" dirty="0">
                        <a:latin typeface="Trebuchet MS" panose="020B0603020202020204" pitchFamily="34" charset="0"/>
                      </a:endParaRPr>
                    </a:p>
                    <a:p>
                      <a:endParaRPr lang="en-IN" sz="1400" dirty="0">
                        <a:latin typeface="Trebuchet MS" panose="020B0603020202020204" pitchFamily="34" charset="0"/>
                      </a:endParaRPr>
                    </a:p>
                  </a:txBody>
                  <a:tcPr/>
                </a:tc>
                <a:extLst>
                  <a:ext uri="{0D108BD9-81ED-4DB2-BD59-A6C34878D82A}">
                    <a16:rowId xmlns:a16="http://schemas.microsoft.com/office/drawing/2014/main" val="2778712581"/>
                  </a:ext>
                </a:extLst>
              </a:tr>
              <a:tr h="744113">
                <a:tc>
                  <a:txBody>
                    <a:bodyPr/>
                    <a:lstStyle/>
                    <a:p>
                      <a:pPr algn="l"/>
                      <a:r>
                        <a:rPr lang="en-US" sz="1400" dirty="0">
                          <a:latin typeface="Trebuchet MS" panose="020B0603020202020204" pitchFamily="34" charset="0"/>
                        </a:rPr>
                        <a:t>SPOC Senior Manager-Pharmacy</a:t>
                      </a:r>
                      <a:endParaRPr lang="en-IN" sz="140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dirty="0">
                          <a:latin typeface="Trebuchet MS" panose="020B0603020202020204" pitchFamily="34" charset="0"/>
                        </a:rPr>
                        <a:t>Template Separation</a:t>
                      </a:r>
                    </a:p>
                    <a:p>
                      <a:pPr marL="285750" indent="-285750">
                        <a:buFont typeface="Arial" panose="020B0604020202020204" pitchFamily="34" charset="0"/>
                        <a:buChar char="•"/>
                      </a:pPr>
                      <a:r>
                        <a:rPr lang="en-US" sz="1400" dirty="0">
                          <a:latin typeface="Trebuchet MS" panose="020B0603020202020204" pitchFamily="34" charset="0"/>
                        </a:rPr>
                        <a:t>Training MIS</a:t>
                      </a:r>
                    </a:p>
                  </a:txBody>
                  <a:tcPr/>
                </a:tc>
                <a:extLst>
                  <a:ext uri="{0D108BD9-81ED-4DB2-BD59-A6C34878D82A}">
                    <a16:rowId xmlns:a16="http://schemas.microsoft.com/office/drawing/2014/main" val="1458821513"/>
                  </a:ext>
                </a:extLst>
              </a:tr>
              <a:tr h="744113">
                <a:tc>
                  <a:txBody>
                    <a:bodyPr/>
                    <a:lstStyle/>
                    <a:p>
                      <a:r>
                        <a:rPr lang="en-US" sz="1400" dirty="0">
                          <a:latin typeface="Trebuchet MS" panose="020B0603020202020204" pitchFamily="34" charset="0"/>
                        </a:rPr>
                        <a:t>SPOC Nursing Manager</a:t>
                      </a:r>
                      <a:endParaRPr lang="en-IN" sz="140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dirty="0">
                          <a:latin typeface="Trebuchet MS" panose="020B0603020202020204" pitchFamily="34" charset="0"/>
                        </a:rPr>
                        <a:t>Team Alignment</a:t>
                      </a:r>
                    </a:p>
                    <a:p>
                      <a:pPr marL="285750" indent="-285750">
                        <a:buFont typeface="Arial" panose="020B0604020202020204" pitchFamily="34" charset="0"/>
                        <a:buChar char="•"/>
                      </a:pPr>
                      <a:r>
                        <a:rPr lang="en-US" sz="1400" dirty="0">
                          <a:latin typeface="Trebuchet MS" panose="020B0603020202020204" pitchFamily="34" charset="0"/>
                        </a:rPr>
                        <a:t>Ground level Implementation </a:t>
                      </a:r>
                    </a:p>
                  </a:txBody>
                  <a:tcPr/>
                </a:tc>
                <a:extLst>
                  <a:ext uri="{0D108BD9-81ED-4DB2-BD59-A6C34878D82A}">
                    <a16:rowId xmlns:a16="http://schemas.microsoft.com/office/drawing/2014/main" val="3777800057"/>
                  </a:ext>
                </a:extLst>
              </a:tr>
            </a:tbl>
          </a:graphicData>
        </a:graphic>
      </p:graphicFrame>
    </p:spTree>
    <p:extLst>
      <p:ext uri="{BB962C8B-B14F-4D97-AF65-F5344CB8AC3E}">
        <p14:creationId xmlns:p14="http://schemas.microsoft.com/office/powerpoint/2010/main" val="683159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052B-B143-42A6-AD6B-5A53CA7EC56C}"/>
              </a:ext>
            </a:extLst>
          </p:cNvPr>
          <p:cNvSpPr>
            <a:spLocks noGrp="1"/>
          </p:cNvSpPr>
          <p:nvPr>
            <p:ph type="title"/>
          </p:nvPr>
        </p:nvSpPr>
        <p:spPr/>
        <p:txBody>
          <a:bodyPr/>
          <a:lstStyle/>
          <a:p>
            <a:r>
              <a:rPr lang="en-US" b="1" i="1" dirty="0">
                <a:solidFill>
                  <a:schemeClr val="accent2">
                    <a:lumMod val="75000"/>
                  </a:schemeClr>
                </a:solidFill>
              </a:rPr>
              <a:t> Digital Solution : </a:t>
            </a:r>
            <a:r>
              <a:rPr lang="en-US" b="1" i="1" dirty="0" err="1">
                <a:solidFill>
                  <a:schemeClr val="accent2">
                    <a:lumMod val="75000"/>
                  </a:schemeClr>
                </a:solidFill>
              </a:rPr>
              <a:t>Anytrac</a:t>
            </a:r>
            <a:r>
              <a:rPr lang="en-US" b="1" i="1" dirty="0">
                <a:solidFill>
                  <a:schemeClr val="accent2">
                    <a:lumMod val="75000"/>
                  </a:schemeClr>
                </a:solidFill>
              </a:rPr>
              <a:t> Application</a:t>
            </a:r>
            <a:endParaRPr lang="en-IN" dirty="0"/>
          </a:p>
        </p:txBody>
      </p:sp>
      <p:sp>
        <p:nvSpPr>
          <p:cNvPr id="4" name="Content Placeholder 2">
            <a:extLst>
              <a:ext uri="{FF2B5EF4-FFF2-40B4-BE49-F238E27FC236}">
                <a16:creationId xmlns:a16="http://schemas.microsoft.com/office/drawing/2014/main" id="{3A0AC8F4-D6FB-4E35-85DF-2947383A5403}"/>
              </a:ext>
            </a:extLst>
          </p:cNvPr>
          <p:cNvSpPr>
            <a:spLocks noGrp="1"/>
          </p:cNvSpPr>
          <p:nvPr>
            <p:ph idx="1"/>
          </p:nvPr>
        </p:nvSpPr>
        <p:spPr>
          <a:xfrm>
            <a:off x="530995" y="1577050"/>
            <a:ext cx="7886700" cy="4351338"/>
          </a:xfrm>
        </p:spPr>
        <p:txBody>
          <a:bodyPr>
            <a:normAutofit fontScale="92500" lnSpcReduction="10000"/>
          </a:bodyPr>
          <a:lstStyle/>
          <a:p>
            <a:r>
              <a:rPr lang="en-US" sz="2400" dirty="0"/>
              <a:t>Aim : Digitalization of Transactions Via Scanning Inventory  </a:t>
            </a:r>
          </a:p>
          <a:p>
            <a:pPr marL="0" indent="0">
              <a:buNone/>
            </a:pPr>
            <a:r>
              <a:rPr lang="en-US" sz="2400" b="1" i="1" dirty="0">
                <a:solidFill>
                  <a:srgbClr val="0070C0"/>
                </a:solidFill>
              </a:rPr>
              <a:t>                                Path: Start Small and Grow big</a:t>
            </a:r>
          </a:p>
          <a:p>
            <a:r>
              <a:rPr lang="en-US" sz="2400" dirty="0"/>
              <a:t>Cross Functional Teams</a:t>
            </a:r>
          </a:p>
          <a:p>
            <a:r>
              <a:rPr lang="en-US" sz="2400" dirty="0"/>
              <a:t>Scope: Long Stay Procedures.</a:t>
            </a:r>
          </a:p>
          <a:p>
            <a:r>
              <a:rPr lang="en-US" sz="2400" dirty="0"/>
              <a:t>Set Accountability : Identify TLs and “Train the Trainer” concept.</a:t>
            </a:r>
          </a:p>
          <a:p>
            <a:endParaRPr lang="en-US" sz="2400" dirty="0"/>
          </a:p>
          <a:p>
            <a:pPr marL="0" indent="0">
              <a:buNone/>
            </a:pPr>
            <a:r>
              <a:rPr lang="en-US" sz="2400" b="1" i="1" dirty="0">
                <a:solidFill>
                  <a:srgbClr val="FF0000"/>
                </a:solidFill>
              </a:rPr>
              <a:t>                                         Method: The 3 Rules</a:t>
            </a:r>
            <a:r>
              <a:rPr lang="en-US" sz="2400" b="1" dirty="0"/>
              <a:t> </a:t>
            </a:r>
          </a:p>
          <a:p>
            <a:r>
              <a:rPr lang="en-US" sz="2400" dirty="0"/>
              <a:t>Gemba Walk </a:t>
            </a:r>
          </a:p>
          <a:p>
            <a:r>
              <a:rPr lang="en-US" sz="2400" dirty="0"/>
              <a:t>Insights, feedbacks and suggestions from OT Teams.</a:t>
            </a:r>
          </a:p>
          <a:p>
            <a:r>
              <a:rPr lang="en-US" sz="2400" dirty="0"/>
              <a:t>Monitor daily count of specific cases and transactions.</a:t>
            </a:r>
          </a:p>
          <a:p>
            <a:r>
              <a:rPr lang="en-US" sz="2400" dirty="0"/>
              <a:t>Scale up to expand all specialties cases.</a:t>
            </a:r>
            <a:endParaRPr lang="en-IN" sz="2400" dirty="0"/>
          </a:p>
          <a:p>
            <a:endParaRPr lang="en-US" sz="2400" dirty="0"/>
          </a:p>
        </p:txBody>
      </p:sp>
    </p:spTree>
    <p:extLst>
      <p:ext uri="{BB962C8B-B14F-4D97-AF65-F5344CB8AC3E}">
        <p14:creationId xmlns:p14="http://schemas.microsoft.com/office/powerpoint/2010/main" val="3913685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052B-B143-42A6-AD6B-5A53CA7EC56C}"/>
              </a:ext>
            </a:extLst>
          </p:cNvPr>
          <p:cNvSpPr>
            <a:spLocks noGrp="1"/>
          </p:cNvSpPr>
          <p:nvPr>
            <p:ph type="title"/>
          </p:nvPr>
        </p:nvSpPr>
        <p:spPr/>
        <p:txBody>
          <a:bodyPr/>
          <a:lstStyle/>
          <a:p>
            <a:pPr algn="ctr"/>
            <a:r>
              <a:rPr lang="en-US" b="1" i="1" dirty="0">
                <a:solidFill>
                  <a:schemeClr val="accent2">
                    <a:lumMod val="75000"/>
                  </a:schemeClr>
                </a:solidFill>
              </a:rPr>
              <a:t> </a:t>
            </a:r>
            <a:r>
              <a:rPr lang="en-US" b="1" i="1" dirty="0" err="1">
                <a:solidFill>
                  <a:schemeClr val="accent2">
                    <a:lumMod val="75000"/>
                  </a:schemeClr>
                </a:solidFill>
              </a:rPr>
              <a:t>Anytrac</a:t>
            </a:r>
            <a:r>
              <a:rPr lang="en-US" b="1" i="1" dirty="0">
                <a:solidFill>
                  <a:schemeClr val="accent2">
                    <a:lumMod val="75000"/>
                  </a:schemeClr>
                </a:solidFill>
              </a:rPr>
              <a:t> –Digital Tool</a:t>
            </a:r>
            <a:endParaRPr lang="en-IN" dirty="0"/>
          </a:p>
        </p:txBody>
      </p:sp>
      <p:sp>
        <p:nvSpPr>
          <p:cNvPr id="5" name="Content Placeholder 2">
            <a:extLst>
              <a:ext uri="{FF2B5EF4-FFF2-40B4-BE49-F238E27FC236}">
                <a16:creationId xmlns:a16="http://schemas.microsoft.com/office/drawing/2014/main" id="{073A30A1-1C37-45FC-9128-40ECFB719F08}"/>
              </a:ext>
            </a:extLst>
          </p:cNvPr>
          <p:cNvSpPr>
            <a:spLocks noGrp="1"/>
          </p:cNvSpPr>
          <p:nvPr>
            <p:ph idx="1"/>
          </p:nvPr>
        </p:nvSpPr>
        <p:spPr>
          <a:xfrm>
            <a:off x="530225" y="1576388"/>
            <a:ext cx="7886700" cy="4351337"/>
          </a:xfrm>
        </p:spPr>
        <p:txBody>
          <a:bodyPr>
            <a:normAutofit/>
          </a:bodyPr>
          <a:lstStyle/>
          <a:p>
            <a:r>
              <a:rPr lang="en-US" sz="2400" dirty="0">
                <a:sym typeface="Wingdings" panose="05000000000000000000" pitchFamily="2" charset="2"/>
              </a:rPr>
              <a:t>Developed Inhouse and WIFI support.</a:t>
            </a:r>
          </a:p>
          <a:p>
            <a:r>
              <a:rPr lang="en-US" sz="2400" dirty="0">
                <a:sym typeface="Wingdings" panose="05000000000000000000" pitchFamily="2" charset="2"/>
              </a:rPr>
              <a:t>Process Walks</a:t>
            </a:r>
          </a:p>
          <a:p>
            <a:r>
              <a:rPr lang="en-US" sz="2400" dirty="0">
                <a:sym typeface="Wingdings" panose="05000000000000000000" pitchFamily="2" charset="2"/>
              </a:rPr>
              <a:t>High transmission Speed and easy to use hand held devices.</a:t>
            </a:r>
          </a:p>
          <a:p>
            <a:r>
              <a:rPr lang="en-US" sz="2400" dirty="0">
                <a:sym typeface="Wingdings" panose="05000000000000000000" pitchFamily="2" charset="2"/>
              </a:rPr>
              <a:t>Integration of SAP</a:t>
            </a:r>
          </a:p>
          <a:p>
            <a:r>
              <a:rPr lang="en-US" sz="2400" dirty="0">
                <a:sym typeface="Wingdings" panose="05000000000000000000" pitchFamily="2" charset="2"/>
              </a:rPr>
              <a:t>Customized and related updating.</a:t>
            </a:r>
          </a:p>
          <a:p>
            <a:r>
              <a:rPr lang="en-US" sz="2400" dirty="0">
                <a:sym typeface="Wingdings" panose="05000000000000000000" pitchFamily="2" charset="2"/>
              </a:rPr>
              <a:t>User friendly. </a:t>
            </a:r>
          </a:p>
          <a:p>
            <a:r>
              <a:rPr lang="en-US" sz="2400" dirty="0">
                <a:sym typeface="Wingdings" panose="05000000000000000000" pitchFamily="2" charset="2"/>
              </a:rPr>
              <a:t>Team IT 24*7 support</a:t>
            </a:r>
          </a:p>
          <a:p>
            <a:r>
              <a:rPr lang="en-US" sz="2400" dirty="0">
                <a:sym typeface="Wingdings" panose="05000000000000000000" pitchFamily="2" charset="2"/>
              </a:rPr>
              <a:t>Dashboard and KPI Reporting</a:t>
            </a:r>
            <a:endParaRPr lang="en-US" sz="2400" dirty="0"/>
          </a:p>
          <a:p>
            <a:pPr marL="0" indent="0">
              <a:buNone/>
            </a:pPr>
            <a:endParaRPr lang="en-IN" dirty="0"/>
          </a:p>
        </p:txBody>
      </p:sp>
    </p:spTree>
    <p:extLst>
      <p:ext uri="{BB962C8B-B14F-4D97-AF65-F5344CB8AC3E}">
        <p14:creationId xmlns:p14="http://schemas.microsoft.com/office/powerpoint/2010/main" val="2579290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5FD4E-D3A4-41A5-8872-3B77A7039098}"/>
              </a:ext>
            </a:extLst>
          </p:cNvPr>
          <p:cNvSpPr>
            <a:spLocks noGrp="1"/>
          </p:cNvSpPr>
          <p:nvPr>
            <p:ph type="title"/>
          </p:nvPr>
        </p:nvSpPr>
        <p:spPr/>
        <p:txBody>
          <a:bodyPr/>
          <a:lstStyle/>
          <a:p>
            <a:r>
              <a:rPr lang="en-US" b="1" i="1"/>
              <a:t>Anytrac Application-Process Flow</a:t>
            </a:r>
            <a:endParaRPr lang="en-IN" dirty="0"/>
          </a:p>
        </p:txBody>
      </p:sp>
      <p:graphicFrame>
        <p:nvGraphicFramePr>
          <p:cNvPr id="4" name="Content Placeholder 7">
            <a:extLst>
              <a:ext uri="{FF2B5EF4-FFF2-40B4-BE49-F238E27FC236}">
                <a16:creationId xmlns:a16="http://schemas.microsoft.com/office/drawing/2014/main" id="{34E9E19C-0DC9-4168-9E57-0906FD83F9A6}"/>
              </a:ext>
            </a:extLst>
          </p:cNvPr>
          <p:cNvGraphicFramePr>
            <a:graphicFrameLocks noGrp="1"/>
          </p:cNvGraphicFramePr>
          <p:nvPr>
            <p:ph idx="1"/>
            <p:extLst>
              <p:ext uri="{D42A27DB-BD31-4B8C-83A1-F6EECF244321}">
                <p14:modId xmlns:p14="http://schemas.microsoft.com/office/powerpoint/2010/main" val="1755833199"/>
              </p:ext>
            </p:extLst>
          </p:nvPr>
        </p:nvGraphicFramePr>
        <p:xfrm>
          <a:off x="628650" y="1825625"/>
          <a:ext cx="7556562" cy="41934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67AD643C-F70C-4260-ADFF-A8D400F2AC72}"/>
              </a:ext>
            </a:extLst>
          </p:cNvPr>
          <p:cNvSpPr txBox="1"/>
          <p:nvPr/>
        </p:nvSpPr>
        <p:spPr>
          <a:xfrm>
            <a:off x="2786440" y="1388827"/>
            <a:ext cx="1977910" cy="369332"/>
          </a:xfrm>
          <a:prstGeom prst="rect">
            <a:avLst/>
          </a:prstGeom>
          <a:noFill/>
        </p:spPr>
        <p:txBody>
          <a:bodyPr wrap="square" rtlCol="0">
            <a:spAutoFit/>
          </a:bodyPr>
          <a:lstStyle/>
          <a:p>
            <a:r>
              <a:rPr lang="en-US" dirty="0">
                <a:solidFill>
                  <a:srgbClr val="FF0000"/>
                </a:solidFill>
              </a:rPr>
              <a:t>QR Code Scan</a:t>
            </a:r>
            <a:endParaRPr lang="en-IN" dirty="0">
              <a:solidFill>
                <a:srgbClr val="FF0000"/>
              </a:solidFill>
            </a:endParaRPr>
          </a:p>
        </p:txBody>
      </p:sp>
      <p:cxnSp>
        <p:nvCxnSpPr>
          <p:cNvPr id="6" name="Straight Arrow Connector 5">
            <a:extLst>
              <a:ext uri="{FF2B5EF4-FFF2-40B4-BE49-F238E27FC236}">
                <a16:creationId xmlns:a16="http://schemas.microsoft.com/office/drawing/2014/main" id="{191F447C-FE66-4B48-9D39-C5B4DD31D396}"/>
              </a:ext>
            </a:extLst>
          </p:cNvPr>
          <p:cNvCxnSpPr/>
          <p:nvPr/>
        </p:nvCxnSpPr>
        <p:spPr>
          <a:xfrm>
            <a:off x="3429498" y="1690692"/>
            <a:ext cx="0" cy="3625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ight Brace 6">
            <a:extLst>
              <a:ext uri="{FF2B5EF4-FFF2-40B4-BE49-F238E27FC236}">
                <a16:creationId xmlns:a16="http://schemas.microsoft.com/office/drawing/2014/main" id="{97323F1D-0921-4568-BFDC-444A58C9513B}"/>
              </a:ext>
            </a:extLst>
          </p:cNvPr>
          <p:cNvSpPr/>
          <p:nvPr/>
        </p:nvSpPr>
        <p:spPr>
          <a:xfrm>
            <a:off x="8262828" y="1986378"/>
            <a:ext cx="252522" cy="304504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 name="TextBox 7">
            <a:extLst>
              <a:ext uri="{FF2B5EF4-FFF2-40B4-BE49-F238E27FC236}">
                <a16:creationId xmlns:a16="http://schemas.microsoft.com/office/drawing/2014/main" id="{1F864271-07C0-422E-9BBA-D47BE2C125FF}"/>
              </a:ext>
            </a:extLst>
          </p:cNvPr>
          <p:cNvSpPr txBox="1"/>
          <p:nvPr/>
        </p:nvSpPr>
        <p:spPr>
          <a:xfrm rot="5400000">
            <a:off x="7788677" y="3467447"/>
            <a:ext cx="1977910" cy="369332"/>
          </a:xfrm>
          <a:prstGeom prst="rect">
            <a:avLst/>
          </a:prstGeom>
          <a:noFill/>
        </p:spPr>
        <p:txBody>
          <a:bodyPr wrap="square" rtlCol="0">
            <a:spAutoFit/>
          </a:bodyPr>
          <a:lstStyle/>
          <a:p>
            <a:r>
              <a:rPr lang="en-US" dirty="0">
                <a:solidFill>
                  <a:srgbClr val="FF0000"/>
                </a:solidFill>
              </a:rPr>
              <a:t>Batch wise scan</a:t>
            </a:r>
            <a:endParaRPr lang="en-IN" dirty="0">
              <a:solidFill>
                <a:srgbClr val="FF0000"/>
              </a:solidFill>
            </a:endParaRPr>
          </a:p>
        </p:txBody>
      </p:sp>
    </p:spTree>
    <p:extLst>
      <p:ext uri="{BB962C8B-B14F-4D97-AF65-F5344CB8AC3E}">
        <p14:creationId xmlns:p14="http://schemas.microsoft.com/office/powerpoint/2010/main" val="4092617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76748-126A-4D0A-A094-B82D2F14FF64}"/>
              </a:ext>
            </a:extLst>
          </p:cNvPr>
          <p:cNvSpPr>
            <a:spLocks noGrp="1"/>
          </p:cNvSpPr>
          <p:nvPr>
            <p:ph type="title"/>
          </p:nvPr>
        </p:nvSpPr>
        <p:spPr>
          <a:xfrm>
            <a:off x="628650" y="329619"/>
            <a:ext cx="7886700" cy="1325563"/>
          </a:xfrm>
        </p:spPr>
        <p:txBody>
          <a:bodyPr/>
          <a:lstStyle/>
          <a:p>
            <a:r>
              <a:rPr lang="en-US" sz="3600" dirty="0"/>
              <a:t>Action Plan</a:t>
            </a:r>
            <a:endParaRPr lang="en-IN" dirty="0"/>
          </a:p>
        </p:txBody>
      </p:sp>
      <p:graphicFrame>
        <p:nvGraphicFramePr>
          <p:cNvPr id="4" name="Table 3">
            <a:extLst>
              <a:ext uri="{FF2B5EF4-FFF2-40B4-BE49-F238E27FC236}">
                <a16:creationId xmlns:a16="http://schemas.microsoft.com/office/drawing/2014/main" id="{F2E018D1-E661-4D7A-A1C2-A3471F667CB2}"/>
              </a:ext>
            </a:extLst>
          </p:cNvPr>
          <p:cNvGraphicFramePr>
            <a:graphicFrameLocks noGrp="1"/>
          </p:cNvGraphicFramePr>
          <p:nvPr>
            <p:extLst>
              <p:ext uri="{D42A27DB-BD31-4B8C-83A1-F6EECF244321}">
                <p14:modId xmlns:p14="http://schemas.microsoft.com/office/powerpoint/2010/main" val="884416512"/>
              </p:ext>
            </p:extLst>
          </p:nvPr>
        </p:nvGraphicFramePr>
        <p:xfrm>
          <a:off x="263371" y="1307267"/>
          <a:ext cx="8617257" cy="5121519"/>
        </p:xfrm>
        <a:graphic>
          <a:graphicData uri="http://schemas.openxmlformats.org/drawingml/2006/table">
            <a:tbl>
              <a:tblPr firstRow="1" bandRow="1">
                <a:tableStyleId>{21E4AEA4-8DFA-4A89-87EB-49C32662AFE0}</a:tableStyleId>
              </a:tblPr>
              <a:tblGrid>
                <a:gridCol w="309384">
                  <a:extLst>
                    <a:ext uri="{9D8B030D-6E8A-4147-A177-3AD203B41FA5}">
                      <a16:colId xmlns:a16="http://schemas.microsoft.com/office/drawing/2014/main" val="2466996300"/>
                    </a:ext>
                  </a:extLst>
                </a:gridCol>
                <a:gridCol w="1554649">
                  <a:extLst>
                    <a:ext uri="{9D8B030D-6E8A-4147-A177-3AD203B41FA5}">
                      <a16:colId xmlns:a16="http://schemas.microsoft.com/office/drawing/2014/main" val="1791549472"/>
                    </a:ext>
                  </a:extLst>
                </a:gridCol>
                <a:gridCol w="3895725">
                  <a:extLst>
                    <a:ext uri="{9D8B030D-6E8A-4147-A177-3AD203B41FA5}">
                      <a16:colId xmlns:a16="http://schemas.microsoft.com/office/drawing/2014/main" val="1095291179"/>
                    </a:ext>
                  </a:extLst>
                </a:gridCol>
                <a:gridCol w="2857499">
                  <a:extLst>
                    <a:ext uri="{9D8B030D-6E8A-4147-A177-3AD203B41FA5}">
                      <a16:colId xmlns:a16="http://schemas.microsoft.com/office/drawing/2014/main" val="3795106878"/>
                    </a:ext>
                  </a:extLst>
                </a:gridCol>
              </a:tblGrid>
              <a:tr h="441329">
                <a:tc>
                  <a:txBody>
                    <a:bodyPr/>
                    <a:lstStyle/>
                    <a:p>
                      <a:r>
                        <a:rPr lang="en-US" sz="1200" dirty="0"/>
                        <a:t>SN</a:t>
                      </a:r>
                      <a:endParaRPr lang="en-IN" sz="1200" dirty="0"/>
                    </a:p>
                  </a:txBody>
                  <a:tcPr/>
                </a:tc>
                <a:tc>
                  <a:txBody>
                    <a:bodyPr/>
                    <a:lstStyle/>
                    <a:p>
                      <a:r>
                        <a:rPr lang="en-US" sz="1200" dirty="0"/>
                        <a:t>Problem</a:t>
                      </a:r>
                      <a:endParaRPr lang="en-IN" sz="1200" dirty="0"/>
                    </a:p>
                  </a:txBody>
                  <a:tcPr/>
                </a:tc>
                <a:tc>
                  <a:txBody>
                    <a:bodyPr/>
                    <a:lstStyle/>
                    <a:p>
                      <a:r>
                        <a:rPr lang="en-US" sz="1200" dirty="0"/>
                        <a:t>Solution</a:t>
                      </a:r>
                      <a:endParaRPr lang="en-IN" sz="1200" dirty="0"/>
                    </a:p>
                  </a:txBody>
                  <a:tcPr/>
                </a:tc>
                <a:tc>
                  <a:txBody>
                    <a:bodyPr/>
                    <a:lstStyle/>
                    <a:p>
                      <a:r>
                        <a:rPr lang="en-US" sz="1200" dirty="0"/>
                        <a:t>Plan</a:t>
                      </a:r>
                      <a:endParaRPr lang="en-IN" sz="1200" dirty="0"/>
                    </a:p>
                  </a:txBody>
                  <a:tcPr/>
                </a:tc>
                <a:extLst>
                  <a:ext uri="{0D108BD9-81ED-4DB2-BD59-A6C34878D82A}">
                    <a16:rowId xmlns:a16="http://schemas.microsoft.com/office/drawing/2014/main" val="3833900959"/>
                  </a:ext>
                </a:extLst>
              </a:tr>
              <a:tr h="441329">
                <a:tc>
                  <a:txBody>
                    <a:bodyPr/>
                    <a:lstStyle/>
                    <a:p>
                      <a:pPr algn="ctr"/>
                      <a:r>
                        <a:rPr lang="en-US" sz="1200" dirty="0"/>
                        <a:t>1</a:t>
                      </a:r>
                      <a:endParaRPr lang="en-IN" sz="1200" dirty="0"/>
                    </a:p>
                  </a:txBody>
                  <a:tcPr/>
                </a:tc>
                <a:tc>
                  <a:txBody>
                    <a:bodyPr/>
                    <a:lstStyle/>
                    <a:p>
                      <a:r>
                        <a:rPr lang="en-US" sz="1200" dirty="0"/>
                        <a:t>Incomplete kits</a:t>
                      </a:r>
                      <a:endParaRPr lang="en-IN" sz="1200" dirty="0"/>
                    </a:p>
                  </a:txBody>
                  <a:tcPr/>
                </a:tc>
                <a:tc>
                  <a:txBody>
                    <a:bodyPr/>
                    <a:lstStyle/>
                    <a:p>
                      <a:r>
                        <a:rPr lang="en-US" sz="1200" dirty="0"/>
                        <a:t>Digitalization</a:t>
                      </a:r>
                      <a:endParaRPr lang="en-IN" sz="1200" dirty="0"/>
                    </a:p>
                  </a:txBody>
                  <a:tcPr/>
                </a:tc>
                <a:tc>
                  <a:txBody>
                    <a:bodyPr/>
                    <a:lstStyle/>
                    <a:p>
                      <a:r>
                        <a:rPr lang="en-US" sz="1200" dirty="0"/>
                        <a:t>Digitalize using Anytrac Application </a:t>
                      </a:r>
                      <a:r>
                        <a:rPr lang="en-US" sz="1200" b="1" dirty="0">
                          <a:solidFill>
                            <a:schemeClr val="accent5">
                              <a:lumMod val="75000"/>
                            </a:schemeClr>
                          </a:solidFill>
                        </a:rPr>
                        <a:t>all planned cases except emergency</a:t>
                      </a:r>
                      <a:r>
                        <a:rPr lang="en-US" sz="1200" b="1" dirty="0"/>
                        <a:t> </a:t>
                      </a:r>
                      <a:endParaRPr lang="en-IN" sz="1200" b="1" dirty="0"/>
                    </a:p>
                  </a:txBody>
                  <a:tcPr/>
                </a:tc>
                <a:extLst>
                  <a:ext uri="{0D108BD9-81ED-4DB2-BD59-A6C34878D82A}">
                    <a16:rowId xmlns:a16="http://schemas.microsoft.com/office/drawing/2014/main" val="2146875923"/>
                  </a:ext>
                </a:extLst>
              </a:tr>
              <a:tr h="986500">
                <a:tc rowSpan="3">
                  <a:txBody>
                    <a:bodyPr/>
                    <a:lstStyle/>
                    <a:p>
                      <a:pPr algn="ctr"/>
                      <a:endParaRPr lang="en-US" sz="1200" dirty="0"/>
                    </a:p>
                    <a:p>
                      <a:pPr algn="ctr"/>
                      <a:endParaRPr lang="en-US" sz="1200" dirty="0"/>
                    </a:p>
                    <a:p>
                      <a:pPr algn="ctr"/>
                      <a:endParaRPr lang="en-US" sz="1200" dirty="0"/>
                    </a:p>
                    <a:p>
                      <a:pPr algn="ctr"/>
                      <a:endParaRPr lang="en-US" sz="1200" dirty="0"/>
                    </a:p>
                    <a:p>
                      <a:pPr algn="ctr"/>
                      <a:endParaRPr lang="en-US" sz="1200" dirty="0"/>
                    </a:p>
                    <a:p>
                      <a:pPr algn="ctr"/>
                      <a:endParaRPr lang="en-US" sz="1200" dirty="0"/>
                    </a:p>
                    <a:p>
                      <a:pPr algn="ctr"/>
                      <a:r>
                        <a:rPr lang="en-US" sz="1200" dirty="0"/>
                        <a:t>2</a:t>
                      </a:r>
                      <a:endParaRPr lang="en-IN" sz="1200" dirty="0"/>
                    </a:p>
                  </a:txBody>
                  <a:tcPr/>
                </a:tc>
                <a:tc rowSpan="3">
                  <a:txBody>
                    <a:bodyPr/>
                    <a:lstStyle/>
                    <a:p>
                      <a:pPr algn="ctr"/>
                      <a:endParaRPr lang="en-US" sz="1200" dirty="0"/>
                    </a:p>
                    <a:p>
                      <a:pPr algn="ctr"/>
                      <a:endParaRPr lang="en-US" sz="1200" dirty="0"/>
                    </a:p>
                    <a:p>
                      <a:pPr algn="ctr"/>
                      <a:endParaRPr lang="en-US" sz="1200" dirty="0"/>
                    </a:p>
                    <a:p>
                      <a:pPr algn="ctr"/>
                      <a:endParaRPr lang="en-US" sz="1200" dirty="0"/>
                    </a:p>
                    <a:p>
                      <a:pPr algn="ctr"/>
                      <a:endParaRPr lang="en-US" sz="1200" dirty="0"/>
                    </a:p>
                    <a:p>
                      <a:pPr algn="ctr"/>
                      <a:r>
                        <a:rPr lang="en-US" sz="1200" dirty="0"/>
                        <a:t>Kit Handover TAT &gt; 24 </a:t>
                      </a:r>
                      <a:r>
                        <a:rPr lang="en-US" sz="1200" dirty="0" err="1"/>
                        <a:t>hrs</a:t>
                      </a:r>
                      <a:endParaRPr lang="en-IN" sz="1200" dirty="0"/>
                    </a:p>
                  </a:txBody>
                  <a:tcPr/>
                </a:tc>
                <a:tc>
                  <a:txBody>
                    <a:bodyPr/>
                    <a:lstStyle/>
                    <a:p>
                      <a:r>
                        <a:rPr lang="en-US" sz="1200" dirty="0"/>
                        <a:t>Material Replenishment process to be digitalization using SAP.</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t>Inventory correction (Mar’24)</a:t>
                      </a:r>
                    </a:p>
                    <a:p>
                      <a:endParaRPr lang="en-IN" sz="1200" dirty="0"/>
                    </a:p>
                  </a:txBody>
                  <a:tcPr/>
                </a:tc>
                <a:tc>
                  <a:txBody>
                    <a:bodyPr/>
                    <a:lstStyle/>
                    <a:p>
                      <a:pPr marL="171450" indent="-171450">
                        <a:buFont typeface="Arial" panose="020B0604020202020204" pitchFamily="34" charset="0"/>
                        <a:buChar char="•"/>
                      </a:pPr>
                      <a:r>
                        <a:rPr lang="en-US" sz="1200" b="1" dirty="0">
                          <a:solidFill>
                            <a:schemeClr val="accent1">
                              <a:lumMod val="75000"/>
                            </a:schemeClr>
                          </a:solidFill>
                        </a:rPr>
                        <a:t>Isolation of high value inventory</a:t>
                      </a:r>
                    </a:p>
                    <a:p>
                      <a:pPr marL="171450" indent="-171450">
                        <a:buFont typeface="Arial" panose="020B0604020202020204" pitchFamily="34" charset="0"/>
                        <a:buChar char="•"/>
                      </a:pPr>
                      <a:r>
                        <a:rPr lang="en-US" sz="1200" b="1" dirty="0">
                          <a:solidFill>
                            <a:schemeClr val="accent1">
                              <a:lumMod val="75000"/>
                            </a:schemeClr>
                          </a:solidFill>
                        </a:rPr>
                        <a:t>ZMRP </a:t>
                      </a:r>
                      <a:r>
                        <a:rPr lang="en-US" sz="1200" b="1" dirty="0">
                          <a:solidFill>
                            <a:schemeClr val="accent1">
                              <a:lumMod val="75000"/>
                            </a:schemeClr>
                          </a:solidFill>
                          <a:sym typeface="Wingdings" panose="05000000000000000000" pitchFamily="2" charset="2"/>
                        </a:rPr>
                        <a:t></a:t>
                      </a:r>
                      <a:r>
                        <a:rPr lang="en-US" sz="1200" b="1" dirty="0">
                          <a:solidFill>
                            <a:schemeClr val="accent1">
                              <a:lumMod val="75000"/>
                            </a:schemeClr>
                          </a:solidFill>
                        </a:rPr>
                        <a:t>ROL-MIN-MAX</a:t>
                      </a:r>
                      <a:r>
                        <a:rPr lang="en-US" sz="1200" dirty="0">
                          <a:solidFill>
                            <a:schemeClr val="accent1">
                              <a:lumMod val="75000"/>
                            </a:schemeClr>
                          </a:solidFill>
                        </a:rPr>
                        <a:t> </a:t>
                      </a:r>
                      <a:r>
                        <a:rPr lang="en-US" sz="1200" dirty="0"/>
                        <a:t>to be set and </a:t>
                      </a:r>
                      <a:r>
                        <a:rPr lang="en-US" sz="1200" b="1" dirty="0">
                          <a:solidFill>
                            <a:schemeClr val="accent1">
                              <a:lumMod val="75000"/>
                            </a:schemeClr>
                          </a:solidFill>
                        </a:rPr>
                        <a:t>Push Method</a:t>
                      </a:r>
                      <a:endParaRPr lang="en-US" sz="1200" b="1" dirty="0"/>
                    </a:p>
                    <a:p>
                      <a:pPr marL="171450" indent="-171450">
                        <a:buFont typeface="Arial" panose="020B0604020202020204" pitchFamily="34" charset="0"/>
                        <a:buChar char="•"/>
                      </a:pPr>
                      <a:r>
                        <a:rPr lang="en-US" sz="1200" b="1" dirty="0">
                          <a:solidFill>
                            <a:schemeClr val="accent1">
                              <a:lumMod val="75000"/>
                            </a:schemeClr>
                          </a:solidFill>
                        </a:rPr>
                        <a:t>Inventory Split </a:t>
                      </a:r>
                    </a:p>
                    <a:p>
                      <a:pPr marL="171450" indent="-171450">
                        <a:buFont typeface="Arial" panose="020B0604020202020204" pitchFamily="34" charset="0"/>
                        <a:buChar char="•"/>
                      </a:pPr>
                      <a:r>
                        <a:rPr lang="en-US" sz="1200" b="1" dirty="0">
                          <a:solidFill>
                            <a:schemeClr val="accent1">
                              <a:lumMod val="75000"/>
                            </a:schemeClr>
                          </a:solidFill>
                        </a:rPr>
                        <a:t>Batch correction</a:t>
                      </a:r>
                      <a:r>
                        <a:rPr lang="en-US" sz="1200" dirty="0">
                          <a:solidFill>
                            <a:schemeClr val="accent1">
                              <a:lumMod val="75000"/>
                            </a:schemeClr>
                          </a:solidFill>
                        </a:rPr>
                        <a:t> </a:t>
                      </a:r>
                      <a:endParaRPr lang="en-IN" sz="1200" dirty="0">
                        <a:solidFill>
                          <a:schemeClr val="accent1">
                            <a:lumMod val="75000"/>
                          </a:schemeClr>
                        </a:solidFill>
                      </a:endParaRPr>
                    </a:p>
                  </a:txBody>
                  <a:tcPr/>
                </a:tc>
                <a:extLst>
                  <a:ext uri="{0D108BD9-81ED-4DB2-BD59-A6C34878D82A}">
                    <a16:rowId xmlns:a16="http://schemas.microsoft.com/office/drawing/2014/main" val="2813685122"/>
                  </a:ext>
                </a:extLst>
              </a:tr>
              <a:tr h="934619">
                <a:tc vMerge="1">
                  <a:txBody>
                    <a:bodyPr/>
                    <a:lstStyle/>
                    <a:p>
                      <a:endParaRPr lang="en-IN"/>
                    </a:p>
                  </a:txBody>
                  <a:tcPr/>
                </a:tc>
                <a:tc vMerge="1">
                  <a:txBody>
                    <a:bodyPr/>
                    <a:lstStyle/>
                    <a:p>
                      <a:endParaRPr lang="en-IN" dirty="0"/>
                    </a:p>
                  </a:txBody>
                  <a:tcPr/>
                </a:tc>
                <a:tc>
                  <a:txBody>
                    <a:bodyPr/>
                    <a:lstStyle/>
                    <a:p>
                      <a:r>
                        <a:rPr lang="en-US" sz="1200" dirty="0"/>
                        <a:t>Counselling and Teams to be split setting inventory accountability</a:t>
                      </a:r>
                    </a:p>
                    <a:p>
                      <a:r>
                        <a:rPr lang="en-US" sz="1200" dirty="0"/>
                        <a:t>Kit handover TAT tracker to be introduced</a:t>
                      </a:r>
                      <a:endParaRPr lang="en-IN" sz="1200" dirty="0"/>
                    </a:p>
                  </a:txBody>
                  <a:tcPr/>
                </a:tc>
                <a:tc>
                  <a:txBody>
                    <a:bodyPr/>
                    <a:lstStyle/>
                    <a:p>
                      <a:r>
                        <a:rPr lang="en-US" sz="1200" b="1" dirty="0">
                          <a:solidFill>
                            <a:schemeClr val="accent1">
                              <a:lumMod val="75000"/>
                            </a:schemeClr>
                          </a:solidFill>
                        </a:rPr>
                        <a:t>Split the Pharmacists team</a:t>
                      </a:r>
                      <a:r>
                        <a:rPr lang="en-US" sz="1200" dirty="0"/>
                        <a:t> handling Consumable and Drugs</a:t>
                      </a:r>
                    </a:p>
                    <a:p>
                      <a:r>
                        <a:rPr lang="en-US" sz="1200" dirty="0"/>
                        <a:t> </a:t>
                      </a:r>
                      <a:endParaRPr lang="en-IN" sz="1200" dirty="0"/>
                    </a:p>
                  </a:txBody>
                  <a:tcPr/>
                </a:tc>
                <a:extLst>
                  <a:ext uri="{0D108BD9-81ED-4DB2-BD59-A6C34878D82A}">
                    <a16:rowId xmlns:a16="http://schemas.microsoft.com/office/drawing/2014/main" val="2831646174"/>
                  </a:ext>
                </a:extLst>
              </a:tr>
              <a:tr h="623053">
                <a:tc vMerge="1">
                  <a:txBody>
                    <a:bodyPr/>
                    <a:lstStyle/>
                    <a:p>
                      <a:endParaRPr lang="en-IN"/>
                    </a:p>
                  </a:txBody>
                  <a:tcPr/>
                </a:tc>
                <a:tc vMerge="1">
                  <a:txBody>
                    <a:bodyPr/>
                    <a:lstStyle/>
                    <a:p>
                      <a:endParaRPr lang="en-IN" dirty="0"/>
                    </a:p>
                  </a:txBody>
                  <a:tcPr/>
                </a:tc>
                <a:tc>
                  <a:txBody>
                    <a:bodyPr/>
                    <a:lstStyle/>
                    <a:p>
                      <a:r>
                        <a:rPr lang="en-US" sz="1200" dirty="0"/>
                        <a:t>Layout /</a:t>
                      </a:r>
                      <a:r>
                        <a:rPr lang="en-US" sz="1200" b="1" dirty="0">
                          <a:solidFill>
                            <a:schemeClr val="accent1">
                              <a:lumMod val="75000"/>
                            </a:schemeClr>
                          </a:solidFill>
                        </a:rPr>
                        <a:t>Re-engineering</a:t>
                      </a:r>
                      <a:r>
                        <a:rPr lang="en-US" sz="1200" dirty="0"/>
                        <a:t> to be done for efficient storage.</a:t>
                      </a:r>
                      <a:endParaRPr lang="en-IN" sz="1200" dirty="0"/>
                    </a:p>
                  </a:txBody>
                  <a:tcPr/>
                </a:tc>
                <a:tc>
                  <a:txBody>
                    <a:bodyPr/>
                    <a:lstStyle/>
                    <a:p>
                      <a:r>
                        <a:rPr lang="en-US" sz="1200" dirty="0"/>
                        <a:t>Location to be defined for back up and planned cases kit, labeled and isolated with access to authorized personnel.</a:t>
                      </a:r>
                      <a:endParaRPr lang="en-IN" sz="1200" dirty="0"/>
                    </a:p>
                  </a:txBody>
                  <a:tcPr/>
                </a:tc>
                <a:extLst>
                  <a:ext uri="{0D108BD9-81ED-4DB2-BD59-A6C34878D82A}">
                    <a16:rowId xmlns:a16="http://schemas.microsoft.com/office/drawing/2014/main" val="2774311407"/>
                  </a:ext>
                </a:extLst>
              </a:tr>
              <a:tr h="986500">
                <a:tc>
                  <a:txBody>
                    <a:bodyPr/>
                    <a:lstStyle/>
                    <a:p>
                      <a:pPr algn="ctr"/>
                      <a:r>
                        <a:rPr lang="en-US" sz="1200" dirty="0"/>
                        <a:t>3</a:t>
                      </a:r>
                      <a:endParaRPr lang="en-IN" sz="12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Unorganized way of preparing kits and handling materials.</a:t>
                      </a:r>
                      <a:endParaRPr lang="en-IN" sz="1200" dirty="0"/>
                    </a:p>
                    <a:p>
                      <a:pPr algn="ctr"/>
                      <a:endParaRPr lang="en-IN" sz="1200" dirty="0"/>
                    </a:p>
                  </a:txBody>
                  <a:tcPr/>
                </a:tc>
                <a:tc>
                  <a:txBody>
                    <a:bodyPr/>
                    <a:lstStyle/>
                    <a:p>
                      <a:pPr marL="171450" indent="-171450">
                        <a:buFont typeface="Arial" panose="020B0604020202020204" pitchFamily="34" charset="0"/>
                        <a:buChar char="•"/>
                      </a:pPr>
                      <a:r>
                        <a:rPr lang="en-US" sz="1200" dirty="0"/>
                        <a:t>Additional small crates to be planned </a:t>
                      </a:r>
                    </a:p>
                    <a:p>
                      <a:pPr marL="171450" indent="-171450">
                        <a:buFont typeface="Arial" panose="020B0604020202020204" pitchFamily="34" charset="0"/>
                        <a:buChar char="•"/>
                      </a:pPr>
                      <a:r>
                        <a:rPr lang="en-US" sz="1200" dirty="0"/>
                        <a:t>Education session to be planned, intra and inter departmentally</a:t>
                      </a:r>
                      <a:endParaRPr lang="en-IN" sz="1200" dirty="0"/>
                    </a:p>
                  </a:txBody>
                  <a:tcPr/>
                </a:tc>
                <a:tc>
                  <a:txBody>
                    <a:bodyPr/>
                    <a:lstStyle/>
                    <a:p>
                      <a:pPr marL="171450" indent="-171450">
                        <a:buFont typeface="Arial" panose="020B0604020202020204" pitchFamily="34" charset="0"/>
                        <a:buChar char="•"/>
                      </a:pPr>
                      <a:r>
                        <a:rPr lang="en-US" sz="1200" b="1" kern="1200" dirty="0">
                          <a:solidFill>
                            <a:schemeClr val="accent1">
                              <a:lumMod val="75000"/>
                            </a:schemeClr>
                          </a:solidFill>
                          <a:effectLst/>
                        </a:rPr>
                        <a:t>C</a:t>
                      </a:r>
                      <a:r>
                        <a:rPr lang="en-IN" sz="1200" b="1" kern="1200" dirty="0">
                          <a:solidFill>
                            <a:schemeClr val="accent1">
                              <a:lumMod val="75000"/>
                            </a:schemeClr>
                          </a:solidFill>
                          <a:effectLst/>
                        </a:rPr>
                        <a:t>olor Coded Crates</a:t>
                      </a:r>
                    </a:p>
                    <a:p>
                      <a:pPr marL="171450" indent="-171450">
                        <a:buFont typeface="Arial" panose="020B0604020202020204" pitchFamily="34" charset="0"/>
                        <a:buChar char="•"/>
                      </a:pPr>
                      <a:r>
                        <a:rPr lang="en-US" sz="1200" b="1" kern="1200" dirty="0">
                          <a:solidFill>
                            <a:schemeClr val="accent1">
                              <a:lumMod val="75000"/>
                            </a:schemeClr>
                          </a:solidFill>
                          <a:effectLst/>
                        </a:rPr>
                        <a:t>T</a:t>
                      </a:r>
                      <a:r>
                        <a:rPr lang="en-IN" sz="1200" b="1" kern="1200" dirty="0">
                          <a:solidFill>
                            <a:schemeClr val="accent1">
                              <a:lumMod val="75000"/>
                            </a:schemeClr>
                          </a:solidFill>
                          <a:effectLst/>
                        </a:rPr>
                        <a:t>raining MIS </a:t>
                      </a:r>
                      <a:endParaRPr lang="en-US" sz="1200" b="1" dirty="0">
                        <a:solidFill>
                          <a:schemeClr val="accent1">
                            <a:lumMod val="75000"/>
                          </a:schemeClr>
                        </a:solidFill>
                      </a:endParaRPr>
                    </a:p>
                  </a:txBody>
                  <a:tcPr/>
                </a:tc>
                <a:extLst>
                  <a:ext uri="{0D108BD9-81ED-4DB2-BD59-A6C34878D82A}">
                    <a16:rowId xmlns:a16="http://schemas.microsoft.com/office/drawing/2014/main" val="1557761663"/>
                  </a:ext>
                </a:extLst>
              </a:tr>
              <a:tr h="623053">
                <a:tc>
                  <a:txBody>
                    <a:bodyPr/>
                    <a:lstStyle/>
                    <a:p>
                      <a:pPr algn="ctr"/>
                      <a:r>
                        <a:rPr lang="en-US" sz="1200" dirty="0"/>
                        <a:t>4</a:t>
                      </a:r>
                      <a:endParaRPr lang="en-IN" sz="12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Kit Handover TAT &gt; 8  hours</a:t>
                      </a:r>
                      <a:endParaRPr lang="en-IN" sz="1200" dirty="0"/>
                    </a:p>
                    <a:p>
                      <a:pPr algn="ctr"/>
                      <a:endParaRPr lang="en-IN"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5">
                              <a:lumMod val="75000"/>
                            </a:schemeClr>
                          </a:solidFill>
                        </a:rPr>
                        <a:t>Inventory categorization </a:t>
                      </a:r>
                      <a:r>
                        <a:rPr lang="en-US" sz="1200" dirty="0"/>
                        <a:t>in app</a:t>
                      </a:r>
                      <a:endParaRPr lang="en-IN" sz="1200" dirty="0"/>
                    </a:p>
                    <a:p>
                      <a:endParaRPr lang="en-IN"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Oct’24 -</a:t>
                      </a:r>
                      <a:r>
                        <a:rPr lang="en-IN" sz="1200" b="1" kern="1200" dirty="0">
                          <a:solidFill>
                            <a:schemeClr val="accent1">
                              <a:lumMod val="75000"/>
                            </a:schemeClr>
                          </a:solidFill>
                          <a:effectLst/>
                        </a:rPr>
                        <a:t>139 Nursing and Technician side kits were split.</a:t>
                      </a:r>
                      <a:endParaRPr lang="en-IN" sz="1200" b="1" kern="1200" dirty="0">
                        <a:solidFill>
                          <a:schemeClr val="accent1">
                            <a:lumMod val="75000"/>
                          </a:schemeClr>
                        </a:solidFill>
                        <a:effectLst/>
                        <a:latin typeface="+mn-lt"/>
                        <a:ea typeface="+mn-ea"/>
                        <a:cs typeface="+mn-cs"/>
                      </a:endParaRPr>
                    </a:p>
                    <a:p>
                      <a:endParaRPr lang="en-IN" sz="1200" dirty="0"/>
                    </a:p>
                  </a:txBody>
                  <a:tcPr/>
                </a:tc>
                <a:extLst>
                  <a:ext uri="{0D108BD9-81ED-4DB2-BD59-A6C34878D82A}">
                    <a16:rowId xmlns:a16="http://schemas.microsoft.com/office/drawing/2014/main" val="3627262400"/>
                  </a:ext>
                </a:extLst>
              </a:tr>
            </a:tbl>
          </a:graphicData>
        </a:graphic>
      </p:graphicFrame>
    </p:spTree>
    <p:extLst>
      <p:ext uri="{BB962C8B-B14F-4D97-AF65-F5344CB8AC3E}">
        <p14:creationId xmlns:p14="http://schemas.microsoft.com/office/powerpoint/2010/main" val="697323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76748-126A-4D0A-A094-B82D2F14FF64}"/>
              </a:ext>
            </a:extLst>
          </p:cNvPr>
          <p:cNvSpPr>
            <a:spLocks noGrp="1"/>
          </p:cNvSpPr>
          <p:nvPr>
            <p:ph type="title"/>
          </p:nvPr>
        </p:nvSpPr>
        <p:spPr>
          <a:xfrm>
            <a:off x="628650" y="329619"/>
            <a:ext cx="7886700" cy="1325563"/>
          </a:xfrm>
        </p:spPr>
        <p:txBody>
          <a:bodyPr/>
          <a:lstStyle/>
          <a:p>
            <a:r>
              <a:rPr lang="en-US" sz="3600" dirty="0"/>
              <a:t>Action Plan</a:t>
            </a:r>
            <a:endParaRPr lang="en-IN" dirty="0"/>
          </a:p>
        </p:txBody>
      </p:sp>
      <p:graphicFrame>
        <p:nvGraphicFramePr>
          <p:cNvPr id="5" name="Table 4">
            <a:extLst>
              <a:ext uri="{FF2B5EF4-FFF2-40B4-BE49-F238E27FC236}">
                <a16:creationId xmlns:a16="http://schemas.microsoft.com/office/drawing/2014/main" id="{8F6F119A-1EA7-4D2C-ACBF-03062D244D03}"/>
              </a:ext>
            </a:extLst>
          </p:cNvPr>
          <p:cNvGraphicFramePr>
            <a:graphicFrameLocks noGrp="1"/>
          </p:cNvGraphicFramePr>
          <p:nvPr>
            <p:extLst>
              <p:ext uri="{D42A27DB-BD31-4B8C-83A1-F6EECF244321}">
                <p14:modId xmlns:p14="http://schemas.microsoft.com/office/powerpoint/2010/main" val="968485431"/>
              </p:ext>
            </p:extLst>
          </p:nvPr>
        </p:nvGraphicFramePr>
        <p:xfrm>
          <a:off x="158620" y="1504989"/>
          <a:ext cx="8826759" cy="2037016"/>
        </p:xfrm>
        <a:graphic>
          <a:graphicData uri="http://schemas.openxmlformats.org/drawingml/2006/table">
            <a:tbl>
              <a:tblPr firstRow="1" bandRow="1">
                <a:tableStyleId>{21E4AEA4-8DFA-4A89-87EB-49C32662AFE0}</a:tableStyleId>
              </a:tblPr>
              <a:tblGrid>
                <a:gridCol w="400777">
                  <a:extLst>
                    <a:ext uri="{9D8B030D-6E8A-4147-A177-3AD203B41FA5}">
                      <a16:colId xmlns:a16="http://schemas.microsoft.com/office/drawing/2014/main" val="3644135189"/>
                    </a:ext>
                  </a:extLst>
                </a:gridCol>
                <a:gridCol w="1690606">
                  <a:extLst>
                    <a:ext uri="{9D8B030D-6E8A-4147-A177-3AD203B41FA5}">
                      <a16:colId xmlns:a16="http://schemas.microsoft.com/office/drawing/2014/main" val="1791549472"/>
                    </a:ext>
                  </a:extLst>
                </a:gridCol>
                <a:gridCol w="3746384">
                  <a:extLst>
                    <a:ext uri="{9D8B030D-6E8A-4147-A177-3AD203B41FA5}">
                      <a16:colId xmlns:a16="http://schemas.microsoft.com/office/drawing/2014/main" val="1095291179"/>
                    </a:ext>
                  </a:extLst>
                </a:gridCol>
                <a:gridCol w="2988992">
                  <a:extLst>
                    <a:ext uri="{9D8B030D-6E8A-4147-A177-3AD203B41FA5}">
                      <a16:colId xmlns:a16="http://schemas.microsoft.com/office/drawing/2014/main" val="3795106878"/>
                    </a:ext>
                  </a:extLst>
                </a:gridCol>
              </a:tblGrid>
              <a:tr h="282665">
                <a:tc>
                  <a:txBody>
                    <a:bodyPr/>
                    <a:lstStyle/>
                    <a:p>
                      <a:r>
                        <a:rPr lang="en-US" sz="1400" dirty="0"/>
                        <a:t>SN</a:t>
                      </a:r>
                      <a:endParaRPr lang="en-IN" sz="1400" dirty="0"/>
                    </a:p>
                  </a:txBody>
                  <a:tcPr/>
                </a:tc>
                <a:tc>
                  <a:txBody>
                    <a:bodyPr/>
                    <a:lstStyle/>
                    <a:p>
                      <a:r>
                        <a:rPr lang="en-US" sz="1400" dirty="0"/>
                        <a:t>Problem</a:t>
                      </a:r>
                      <a:endParaRPr lang="en-IN" sz="1400" dirty="0"/>
                    </a:p>
                  </a:txBody>
                  <a:tcPr/>
                </a:tc>
                <a:tc>
                  <a:txBody>
                    <a:bodyPr/>
                    <a:lstStyle/>
                    <a:p>
                      <a:r>
                        <a:rPr lang="en-US" sz="1400" dirty="0"/>
                        <a:t>Solution</a:t>
                      </a:r>
                      <a:endParaRPr lang="en-IN" sz="1400" dirty="0"/>
                    </a:p>
                  </a:txBody>
                  <a:tcPr/>
                </a:tc>
                <a:tc>
                  <a:txBody>
                    <a:bodyPr/>
                    <a:lstStyle/>
                    <a:p>
                      <a:r>
                        <a:rPr lang="en-US" sz="1400" dirty="0"/>
                        <a:t>Plan</a:t>
                      </a:r>
                      <a:endParaRPr lang="en-IN" sz="1400" dirty="0"/>
                    </a:p>
                  </a:txBody>
                  <a:tcPr/>
                </a:tc>
                <a:extLst>
                  <a:ext uri="{0D108BD9-81ED-4DB2-BD59-A6C34878D82A}">
                    <a16:rowId xmlns:a16="http://schemas.microsoft.com/office/drawing/2014/main" val="3833900959"/>
                  </a:ext>
                </a:extLst>
              </a:tr>
              <a:tr h="787336">
                <a:tc>
                  <a:txBody>
                    <a:bodyPr/>
                    <a:lstStyle/>
                    <a:p>
                      <a:r>
                        <a:rPr lang="en-US" sz="1400" dirty="0"/>
                        <a:t>5</a:t>
                      </a:r>
                      <a:endParaRPr lang="en-IN" sz="1400" dirty="0"/>
                    </a:p>
                  </a:txBody>
                  <a:tcPr/>
                </a:tc>
                <a:tc>
                  <a:txBody>
                    <a:bodyPr/>
                    <a:lstStyle/>
                    <a:p>
                      <a:r>
                        <a:rPr lang="en-US" sz="1400" dirty="0"/>
                        <a:t>Communication</a:t>
                      </a:r>
                      <a:endParaRPr lang="en-IN" sz="14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dirty="0"/>
                        <a:t>Exclusive channel of communication needs to be established</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400" dirty="0"/>
                    </a:p>
                  </a:txBody>
                  <a:tcPr/>
                </a:tc>
                <a:tc>
                  <a:txBody>
                    <a:bodyPr/>
                    <a:lstStyle/>
                    <a:p>
                      <a:r>
                        <a:rPr lang="en-US" sz="1400" b="1" dirty="0">
                          <a:solidFill>
                            <a:schemeClr val="accent1">
                              <a:lumMod val="75000"/>
                            </a:schemeClr>
                          </a:solidFill>
                        </a:rPr>
                        <a:t>Group ID to be created and 24*7 On call Number</a:t>
                      </a:r>
                    </a:p>
                  </a:txBody>
                  <a:tcPr/>
                </a:tc>
                <a:extLst>
                  <a:ext uri="{0D108BD9-81ED-4DB2-BD59-A6C34878D82A}">
                    <a16:rowId xmlns:a16="http://schemas.microsoft.com/office/drawing/2014/main" val="1837286662"/>
                  </a:ext>
                </a:extLst>
              </a:tr>
              <a:tr h="787336">
                <a:tc>
                  <a:txBody>
                    <a:bodyPr/>
                    <a:lstStyle/>
                    <a:p>
                      <a:r>
                        <a:rPr lang="en-US" sz="1400" dirty="0"/>
                        <a:t>6</a:t>
                      </a:r>
                      <a:endParaRPr lang="en-IN"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Transaction Incompleteness</a:t>
                      </a:r>
                      <a:endParaRPr lang="en-IN" sz="1400" dirty="0"/>
                    </a:p>
                    <a:p>
                      <a:endParaRPr lang="en-IN" sz="14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dirty="0"/>
                        <a:t>Stakeholders to be informed in 24 </a:t>
                      </a:r>
                      <a:r>
                        <a:rPr lang="en-US" sz="1400" dirty="0" err="1"/>
                        <a:t>hrs</a:t>
                      </a:r>
                      <a:r>
                        <a:rPr lang="en-US" sz="1400" dirty="0"/>
                        <a:t> post procedure for closure.</a:t>
                      </a:r>
                      <a:endParaRPr lang="en-IN" sz="1400"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Take access of </a:t>
                      </a:r>
                      <a:r>
                        <a:rPr lang="en-US" sz="1400" b="1" dirty="0">
                          <a:solidFill>
                            <a:srgbClr val="FF0000"/>
                          </a:solidFill>
                        </a:rPr>
                        <a:t>Surgery portal report</a:t>
                      </a:r>
                      <a:r>
                        <a:rPr lang="en-US" sz="1400" dirty="0"/>
                        <a:t> and inform for transaction incompleteness</a:t>
                      </a:r>
                      <a:endParaRPr lang="en-IN" sz="1400" dirty="0"/>
                    </a:p>
                    <a:p>
                      <a:endParaRPr lang="en-US" sz="1400" b="1" dirty="0">
                        <a:solidFill>
                          <a:schemeClr val="accent1">
                            <a:lumMod val="75000"/>
                          </a:schemeClr>
                        </a:solidFill>
                      </a:endParaRPr>
                    </a:p>
                  </a:txBody>
                  <a:tcPr/>
                </a:tc>
                <a:extLst>
                  <a:ext uri="{0D108BD9-81ED-4DB2-BD59-A6C34878D82A}">
                    <a16:rowId xmlns:a16="http://schemas.microsoft.com/office/drawing/2014/main" val="328457461"/>
                  </a:ext>
                </a:extLst>
              </a:tr>
            </a:tbl>
          </a:graphicData>
        </a:graphic>
      </p:graphicFrame>
      <p:sp>
        <p:nvSpPr>
          <p:cNvPr id="6" name="Content Placeholder 7">
            <a:extLst>
              <a:ext uri="{FF2B5EF4-FFF2-40B4-BE49-F238E27FC236}">
                <a16:creationId xmlns:a16="http://schemas.microsoft.com/office/drawing/2014/main" id="{67D984EB-BB9D-4D96-B91E-8BC4C1E86B31}"/>
              </a:ext>
            </a:extLst>
          </p:cNvPr>
          <p:cNvSpPr txBox="1">
            <a:spLocks/>
          </p:cNvSpPr>
          <p:nvPr/>
        </p:nvSpPr>
        <p:spPr>
          <a:xfrm>
            <a:off x="836873" y="3989406"/>
            <a:ext cx="7210764" cy="727969"/>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t>Quality Compliance</a:t>
            </a:r>
          </a:p>
          <a:p>
            <a:pPr algn="ctr"/>
            <a:r>
              <a:rPr lang="en-US" sz="1600" dirty="0"/>
              <a:t> Steel Stands | Commercial Fridge |Chiller Boxes</a:t>
            </a:r>
            <a:endParaRPr lang="en-IN" sz="1600" dirty="0"/>
          </a:p>
          <a:p>
            <a:endParaRPr lang="en-IN" sz="1600" dirty="0"/>
          </a:p>
        </p:txBody>
      </p:sp>
    </p:spTree>
    <p:extLst>
      <p:ext uri="{BB962C8B-B14F-4D97-AF65-F5344CB8AC3E}">
        <p14:creationId xmlns:p14="http://schemas.microsoft.com/office/powerpoint/2010/main" val="3681325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3A813-0D4D-4E2E-AFDD-51C947F77F65}"/>
              </a:ext>
            </a:extLst>
          </p:cNvPr>
          <p:cNvSpPr>
            <a:spLocks noGrp="1"/>
          </p:cNvSpPr>
          <p:nvPr>
            <p:ph type="title"/>
          </p:nvPr>
        </p:nvSpPr>
        <p:spPr/>
        <p:txBody>
          <a:bodyPr>
            <a:normAutofit/>
          </a:bodyPr>
          <a:lstStyle/>
          <a:p>
            <a:r>
              <a:rPr lang="en-US" sz="2400" dirty="0"/>
              <a:t>Results-</a:t>
            </a:r>
            <a:r>
              <a:rPr lang="en-IN" sz="2400" dirty="0"/>
              <a:t> </a:t>
            </a:r>
            <a:r>
              <a:rPr lang="en-IN" sz="2400" dirty="0" err="1"/>
              <a:t>Anytrac</a:t>
            </a:r>
            <a:r>
              <a:rPr lang="en-IN" sz="2400" dirty="0"/>
              <a:t> Compliance-Nursing Side Path</a:t>
            </a:r>
          </a:p>
        </p:txBody>
      </p:sp>
      <p:graphicFrame>
        <p:nvGraphicFramePr>
          <p:cNvPr id="4" name="Content Placeholder 4">
            <a:extLst>
              <a:ext uri="{FF2B5EF4-FFF2-40B4-BE49-F238E27FC236}">
                <a16:creationId xmlns:a16="http://schemas.microsoft.com/office/drawing/2014/main" id="{F71E4470-3EDA-4156-BFE2-57ADCFAFC7E7}"/>
              </a:ext>
            </a:extLst>
          </p:cNvPr>
          <p:cNvGraphicFramePr>
            <a:graphicFrameLocks noGrp="1"/>
          </p:cNvGraphicFramePr>
          <p:nvPr>
            <p:ph idx="1"/>
            <p:extLst>
              <p:ext uri="{D42A27DB-BD31-4B8C-83A1-F6EECF244321}">
                <p14:modId xmlns:p14="http://schemas.microsoft.com/office/powerpoint/2010/main" val="911119868"/>
              </p:ext>
            </p:extLst>
          </p:nvPr>
        </p:nvGraphicFramePr>
        <p:xfrm>
          <a:off x="1314450" y="1511300"/>
          <a:ext cx="6515100" cy="369887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69B85EF5-8450-4FCC-B5EF-FA0C06F0CDF9}"/>
              </a:ext>
            </a:extLst>
          </p:cNvPr>
          <p:cNvSpPr txBox="1"/>
          <p:nvPr/>
        </p:nvSpPr>
        <p:spPr>
          <a:xfrm>
            <a:off x="2160312" y="5210175"/>
            <a:ext cx="1127464" cy="1200329"/>
          </a:xfrm>
          <a:prstGeom prst="rect">
            <a:avLst/>
          </a:prstGeom>
          <a:noFill/>
        </p:spPr>
        <p:txBody>
          <a:bodyPr wrap="square" rtlCol="0">
            <a:spAutoFit/>
          </a:bodyPr>
          <a:lstStyle/>
          <a:p>
            <a:r>
              <a:rPr lang="en-US" sz="1200" dirty="0">
                <a:solidFill>
                  <a:srgbClr val="FF0000"/>
                </a:solidFill>
              </a:rPr>
              <a:t>1.</a:t>
            </a:r>
            <a:r>
              <a:rPr lang="en-US" sz="1200" b="1" dirty="0">
                <a:solidFill>
                  <a:srgbClr val="FF0000"/>
                </a:solidFill>
              </a:rPr>
              <a:t>ZMRP Autorun</a:t>
            </a:r>
          </a:p>
          <a:p>
            <a:r>
              <a:rPr lang="en-US" sz="1200" dirty="0">
                <a:solidFill>
                  <a:srgbClr val="FF0000"/>
                </a:solidFill>
              </a:rPr>
              <a:t>2. Base stand</a:t>
            </a:r>
          </a:p>
          <a:p>
            <a:r>
              <a:rPr lang="en-US" sz="1200" dirty="0">
                <a:solidFill>
                  <a:srgbClr val="FF0000"/>
                </a:solidFill>
              </a:rPr>
              <a:t>3.Commerical grade fridge</a:t>
            </a:r>
          </a:p>
          <a:p>
            <a:endParaRPr lang="en-IN" sz="1200" dirty="0">
              <a:solidFill>
                <a:srgbClr val="FF0000"/>
              </a:solidFill>
            </a:endParaRPr>
          </a:p>
        </p:txBody>
      </p:sp>
      <p:sp>
        <p:nvSpPr>
          <p:cNvPr id="7" name="TextBox 6">
            <a:extLst>
              <a:ext uri="{FF2B5EF4-FFF2-40B4-BE49-F238E27FC236}">
                <a16:creationId xmlns:a16="http://schemas.microsoft.com/office/drawing/2014/main" id="{B18D8EED-0A1D-4981-8D3B-55154273F7EF}"/>
              </a:ext>
            </a:extLst>
          </p:cNvPr>
          <p:cNvSpPr txBox="1"/>
          <p:nvPr/>
        </p:nvSpPr>
        <p:spPr>
          <a:xfrm>
            <a:off x="3167712" y="5579506"/>
            <a:ext cx="1127464" cy="461665"/>
          </a:xfrm>
          <a:prstGeom prst="rect">
            <a:avLst/>
          </a:prstGeom>
          <a:noFill/>
        </p:spPr>
        <p:txBody>
          <a:bodyPr wrap="square" rtlCol="0">
            <a:spAutoFit/>
          </a:bodyPr>
          <a:lstStyle/>
          <a:p>
            <a:r>
              <a:rPr lang="en-US" sz="1200" dirty="0">
                <a:solidFill>
                  <a:srgbClr val="FF0000"/>
                </a:solidFill>
              </a:rPr>
              <a:t>Re-Engineered Layout</a:t>
            </a:r>
            <a:endParaRPr lang="en-IN" sz="1200" dirty="0">
              <a:solidFill>
                <a:srgbClr val="FF0000"/>
              </a:solidFill>
            </a:endParaRPr>
          </a:p>
        </p:txBody>
      </p:sp>
      <p:sp>
        <p:nvSpPr>
          <p:cNvPr id="8" name="TextBox 7">
            <a:extLst>
              <a:ext uri="{FF2B5EF4-FFF2-40B4-BE49-F238E27FC236}">
                <a16:creationId xmlns:a16="http://schemas.microsoft.com/office/drawing/2014/main" id="{CD113669-5084-4026-95F3-143EB1D16B18}"/>
              </a:ext>
            </a:extLst>
          </p:cNvPr>
          <p:cNvSpPr txBox="1"/>
          <p:nvPr/>
        </p:nvSpPr>
        <p:spPr>
          <a:xfrm>
            <a:off x="4175112" y="5589119"/>
            <a:ext cx="1127464" cy="276999"/>
          </a:xfrm>
          <a:prstGeom prst="rect">
            <a:avLst/>
          </a:prstGeom>
          <a:noFill/>
        </p:spPr>
        <p:txBody>
          <a:bodyPr wrap="square" rtlCol="0">
            <a:spAutoFit/>
          </a:bodyPr>
          <a:lstStyle/>
          <a:p>
            <a:r>
              <a:rPr lang="en-US" sz="1200" dirty="0">
                <a:solidFill>
                  <a:srgbClr val="FF0000"/>
                </a:solidFill>
              </a:rPr>
              <a:t>Chiller Boxes</a:t>
            </a:r>
            <a:endParaRPr lang="en-IN" sz="1200" dirty="0">
              <a:solidFill>
                <a:srgbClr val="FF0000"/>
              </a:solidFill>
            </a:endParaRPr>
          </a:p>
        </p:txBody>
      </p:sp>
      <p:sp>
        <p:nvSpPr>
          <p:cNvPr id="9" name="TextBox 8">
            <a:extLst>
              <a:ext uri="{FF2B5EF4-FFF2-40B4-BE49-F238E27FC236}">
                <a16:creationId xmlns:a16="http://schemas.microsoft.com/office/drawing/2014/main" id="{DCCAE68A-B1A7-4BBF-9ED1-D5B0E4E5E0F3}"/>
              </a:ext>
            </a:extLst>
          </p:cNvPr>
          <p:cNvSpPr txBox="1"/>
          <p:nvPr/>
        </p:nvSpPr>
        <p:spPr>
          <a:xfrm>
            <a:off x="5062448" y="5589118"/>
            <a:ext cx="1127464" cy="276999"/>
          </a:xfrm>
          <a:prstGeom prst="rect">
            <a:avLst/>
          </a:prstGeom>
          <a:noFill/>
        </p:spPr>
        <p:txBody>
          <a:bodyPr wrap="square" rtlCol="0">
            <a:spAutoFit/>
          </a:bodyPr>
          <a:lstStyle/>
          <a:p>
            <a:r>
              <a:rPr lang="en-US" sz="1200" dirty="0">
                <a:solidFill>
                  <a:srgbClr val="FF0000"/>
                </a:solidFill>
              </a:rPr>
              <a:t>Training MIS</a:t>
            </a:r>
            <a:endParaRPr lang="en-IN" sz="1200" dirty="0">
              <a:solidFill>
                <a:srgbClr val="FF0000"/>
              </a:solidFill>
            </a:endParaRPr>
          </a:p>
        </p:txBody>
      </p:sp>
      <p:sp>
        <p:nvSpPr>
          <p:cNvPr id="10" name="TextBox 9">
            <a:extLst>
              <a:ext uri="{FF2B5EF4-FFF2-40B4-BE49-F238E27FC236}">
                <a16:creationId xmlns:a16="http://schemas.microsoft.com/office/drawing/2014/main" id="{EA200AE9-8501-40BA-BB46-D60362AF0AA4}"/>
              </a:ext>
            </a:extLst>
          </p:cNvPr>
          <p:cNvSpPr txBox="1"/>
          <p:nvPr/>
        </p:nvSpPr>
        <p:spPr>
          <a:xfrm>
            <a:off x="5927883" y="5354081"/>
            <a:ext cx="1347130" cy="830997"/>
          </a:xfrm>
          <a:prstGeom prst="rect">
            <a:avLst/>
          </a:prstGeom>
          <a:noFill/>
        </p:spPr>
        <p:txBody>
          <a:bodyPr wrap="square" rtlCol="0">
            <a:spAutoFit/>
          </a:bodyPr>
          <a:lstStyle/>
          <a:p>
            <a:pPr marL="228600" indent="-228600">
              <a:buAutoNum type="arabicPeriod"/>
            </a:pPr>
            <a:r>
              <a:rPr lang="en-US" sz="1200" b="1" dirty="0">
                <a:solidFill>
                  <a:srgbClr val="FF0000"/>
                </a:solidFill>
              </a:rPr>
              <a:t>Surgery Portal report access </a:t>
            </a:r>
          </a:p>
          <a:p>
            <a:pPr marL="228600" indent="-228600">
              <a:buAutoNum type="arabicPeriod"/>
            </a:pPr>
            <a:r>
              <a:rPr lang="en-US" sz="1200" dirty="0">
                <a:solidFill>
                  <a:srgbClr val="FF0000"/>
                </a:solidFill>
              </a:rPr>
              <a:t>Chiller Boxes</a:t>
            </a:r>
          </a:p>
          <a:p>
            <a:pPr marL="228600" indent="-228600">
              <a:buAutoNum type="arabicPeriod"/>
            </a:pPr>
            <a:r>
              <a:rPr lang="en-US" sz="1200" dirty="0">
                <a:solidFill>
                  <a:srgbClr val="FF0000"/>
                </a:solidFill>
              </a:rPr>
              <a:t>On call Phone</a:t>
            </a:r>
            <a:endParaRPr lang="en-IN" sz="1200" dirty="0">
              <a:solidFill>
                <a:srgbClr val="FF0000"/>
              </a:solidFill>
            </a:endParaRPr>
          </a:p>
        </p:txBody>
      </p:sp>
      <p:cxnSp>
        <p:nvCxnSpPr>
          <p:cNvPr id="11" name="Straight Arrow Connector 10">
            <a:extLst>
              <a:ext uri="{FF2B5EF4-FFF2-40B4-BE49-F238E27FC236}">
                <a16:creationId xmlns:a16="http://schemas.microsoft.com/office/drawing/2014/main" id="{6B8F83E3-8D3A-47C7-9416-E302EF046EF7}"/>
              </a:ext>
            </a:extLst>
          </p:cNvPr>
          <p:cNvCxnSpPr>
            <a:cxnSpLocks/>
          </p:cNvCxnSpPr>
          <p:nvPr/>
        </p:nvCxnSpPr>
        <p:spPr>
          <a:xfrm flipH="1" flipV="1">
            <a:off x="5853130" y="4974757"/>
            <a:ext cx="673564" cy="4708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6388C6E-5E7F-4FF7-8FC9-26F7A50B58D9}"/>
              </a:ext>
            </a:extLst>
          </p:cNvPr>
          <p:cNvCxnSpPr>
            <a:cxnSpLocks/>
          </p:cNvCxnSpPr>
          <p:nvPr/>
        </p:nvCxnSpPr>
        <p:spPr>
          <a:xfrm flipH="1" flipV="1">
            <a:off x="4051017" y="4999350"/>
            <a:ext cx="1251559" cy="5416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D9A7334-D728-47B9-9B3D-6F3DFE3F67F0}"/>
              </a:ext>
            </a:extLst>
          </p:cNvPr>
          <p:cNvCxnSpPr>
            <a:cxnSpLocks/>
          </p:cNvCxnSpPr>
          <p:nvPr/>
        </p:nvCxnSpPr>
        <p:spPr>
          <a:xfrm flipH="1" flipV="1">
            <a:off x="3562997" y="5015024"/>
            <a:ext cx="901287" cy="576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774187F-10F2-4DE4-88F3-13F4E962C525}"/>
              </a:ext>
            </a:extLst>
          </p:cNvPr>
          <p:cNvCxnSpPr/>
          <p:nvPr/>
        </p:nvCxnSpPr>
        <p:spPr>
          <a:xfrm flipH="1" flipV="1">
            <a:off x="3211507" y="5013974"/>
            <a:ext cx="234364" cy="5784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F7DA553-8252-4C0B-8382-FCF33E2E51DE}"/>
              </a:ext>
            </a:extLst>
          </p:cNvPr>
          <p:cNvCxnSpPr/>
          <p:nvPr/>
        </p:nvCxnSpPr>
        <p:spPr>
          <a:xfrm flipV="1">
            <a:off x="2735301" y="4909441"/>
            <a:ext cx="0" cy="3007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6F70BC6-796C-412D-8D49-3993F3856A2A}"/>
              </a:ext>
            </a:extLst>
          </p:cNvPr>
          <p:cNvSpPr txBox="1"/>
          <p:nvPr/>
        </p:nvSpPr>
        <p:spPr>
          <a:xfrm>
            <a:off x="6657975" y="1883243"/>
            <a:ext cx="2253410" cy="461665"/>
          </a:xfrm>
          <a:prstGeom prst="rect">
            <a:avLst/>
          </a:prstGeom>
          <a:noFill/>
        </p:spPr>
        <p:txBody>
          <a:bodyPr wrap="square" rtlCol="0">
            <a:spAutoFit/>
          </a:bodyPr>
          <a:lstStyle/>
          <a:p>
            <a:pPr algn="ctr"/>
            <a:r>
              <a:rPr lang="en-US" sz="1200" b="1" dirty="0">
                <a:solidFill>
                  <a:srgbClr val="FF0000"/>
                </a:solidFill>
              </a:rPr>
              <a:t>       % Compliance has increased from 72 to 89 in a year</a:t>
            </a:r>
          </a:p>
        </p:txBody>
      </p:sp>
    </p:spTree>
    <p:extLst>
      <p:ext uri="{BB962C8B-B14F-4D97-AF65-F5344CB8AC3E}">
        <p14:creationId xmlns:p14="http://schemas.microsoft.com/office/powerpoint/2010/main" val="3302237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273B-E12F-42E2-A773-B02029EF9E7C}"/>
              </a:ext>
            </a:extLst>
          </p:cNvPr>
          <p:cNvSpPr>
            <a:spLocks noGrp="1"/>
          </p:cNvSpPr>
          <p:nvPr>
            <p:ph type="title"/>
          </p:nvPr>
        </p:nvSpPr>
        <p:spPr>
          <a:xfrm>
            <a:off x="266700" y="393704"/>
            <a:ext cx="7886700" cy="720721"/>
          </a:xfrm>
        </p:spPr>
        <p:txBody>
          <a:bodyPr>
            <a:normAutofit/>
          </a:bodyPr>
          <a:lstStyle/>
          <a:p>
            <a:r>
              <a:rPr lang="en-US" sz="2400" b="1" dirty="0" err="1"/>
              <a:t>Anytrac</a:t>
            </a:r>
            <a:r>
              <a:rPr lang="en-US" sz="2400" b="1" dirty="0"/>
              <a:t> Compliance- Nursing Side Kits (Apr’25 till Mar’26) </a:t>
            </a:r>
            <a:endParaRPr lang="en-IN" sz="2400" dirty="0"/>
          </a:p>
        </p:txBody>
      </p:sp>
      <p:graphicFrame>
        <p:nvGraphicFramePr>
          <p:cNvPr id="7" name="Content Placeholder 6">
            <a:extLst>
              <a:ext uri="{FF2B5EF4-FFF2-40B4-BE49-F238E27FC236}">
                <a16:creationId xmlns:a16="http://schemas.microsoft.com/office/drawing/2014/main" id="{DA6DBB18-C3E9-4EC3-8D60-6FC11AD98D27}"/>
              </a:ext>
            </a:extLst>
          </p:cNvPr>
          <p:cNvGraphicFramePr>
            <a:graphicFrameLocks noGrp="1"/>
          </p:cNvGraphicFramePr>
          <p:nvPr>
            <p:ph sz="half" idx="1"/>
            <p:extLst>
              <p:ext uri="{D42A27DB-BD31-4B8C-83A1-F6EECF244321}">
                <p14:modId xmlns:p14="http://schemas.microsoft.com/office/powerpoint/2010/main" val="1799331034"/>
              </p:ext>
            </p:extLst>
          </p:nvPr>
        </p:nvGraphicFramePr>
        <p:xfrm>
          <a:off x="1447800" y="1603375"/>
          <a:ext cx="5524500" cy="32226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89381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273B-E12F-42E2-A773-B02029EF9E7C}"/>
              </a:ext>
            </a:extLst>
          </p:cNvPr>
          <p:cNvSpPr>
            <a:spLocks noGrp="1"/>
          </p:cNvSpPr>
          <p:nvPr>
            <p:ph type="title"/>
          </p:nvPr>
        </p:nvSpPr>
        <p:spPr>
          <a:xfrm>
            <a:off x="628650" y="365129"/>
            <a:ext cx="7886700" cy="720721"/>
          </a:xfrm>
        </p:spPr>
        <p:txBody>
          <a:bodyPr>
            <a:normAutofit/>
          </a:bodyPr>
          <a:lstStyle/>
          <a:p>
            <a:r>
              <a:rPr lang="en-US" sz="2400" dirty="0"/>
              <a:t>Dashboard</a:t>
            </a:r>
            <a:endParaRPr lang="en-IN" sz="2400" dirty="0"/>
          </a:p>
        </p:txBody>
      </p:sp>
      <p:sp>
        <p:nvSpPr>
          <p:cNvPr id="3" name="Content Placeholder 2">
            <a:extLst>
              <a:ext uri="{FF2B5EF4-FFF2-40B4-BE49-F238E27FC236}">
                <a16:creationId xmlns:a16="http://schemas.microsoft.com/office/drawing/2014/main" id="{605B3FF1-E8F6-4453-B10C-C53137B9A02B}"/>
              </a:ext>
            </a:extLst>
          </p:cNvPr>
          <p:cNvSpPr>
            <a:spLocks noGrp="1"/>
          </p:cNvSpPr>
          <p:nvPr>
            <p:ph sz="half" idx="1"/>
          </p:nvPr>
        </p:nvSpPr>
        <p:spPr/>
        <p:txBody>
          <a:bodyPr/>
          <a:lstStyle/>
          <a:p>
            <a:endParaRPr lang="en-IN"/>
          </a:p>
        </p:txBody>
      </p:sp>
      <p:pic>
        <p:nvPicPr>
          <p:cNvPr id="5" name="Content Placeholder 10">
            <a:extLst>
              <a:ext uri="{FF2B5EF4-FFF2-40B4-BE49-F238E27FC236}">
                <a16:creationId xmlns:a16="http://schemas.microsoft.com/office/drawing/2014/main" id="{CE7D25B1-0B92-40AC-9AFF-0CFF8C8BAC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063" y="1452498"/>
            <a:ext cx="8576677" cy="4724465"/>
          </a:xfrm>
          <a:prstGeom prst="rect">
            <a:avLst/>
          </a:prstGeom>
        </p:spPr>
      </p:pic>
    </p:spTree>
    <p:extLst>
      <p:ext uri="{BB962C8B-B14F-4D97-AF65-F5344CB8AC3E}">
        <p14:creationId xmlns:p14="http://schemas.microsoft.com/office/powerpoint/2010/main" val="3816620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F3D15E5-CCD7-4EE0-B251-C3EE2F49D2A9}"/>
              </a:ext>
            </a:extLst>
          </p:cNvPr>
          <p:cNvSpPr>
            <a:spLocks noGrp="1"/>
          </p:cNvSpPr>
          <p:nvPr>
            <p:ph type="ctrTitle"/>
          </p:nvPr>
        </p:nvSpPr>
        <p:spPr>
          <a:xfrm>
            <a:off x="685800" y="2847975"/>
            <a:ext cx="7772400" cy="661988"/>
          </a:xfrm>
        </p:spPr>
        <p:txBody>
          <a:bodyPr>
            <a:noAutofit/>
          </a:bodyPr>
          <a:lstStyle/>
          <a:p>
            <a:r>
              <a:rPr lang="en-US" sz="3600" b="1" i="1" dirty="0">
                <a:solidFill>
                  <a:schemeClr val="accent4">
                    <a:lumMod val="75000"/>
                  </a:schemeClr>
                </a:solidFill>
              </a:rPr>
              <a:t>Expand</a:t>
            </a:r>
            <a:r>
              <a:rPr lang="en-US" sz="3600" b="1" i="1" dirty="0">
                <a:solidFill>
                  <a:schemeClr val="accent4">
                    <a:lumMod val="75000"/>
                  </a:schemeClr>
                </a:solidFill>
                <a:sym typeface="Wingdings" panose="05000000000000000000" pitchFamily="2" charset="2"/>
              </a:rPr>
              <a:t> Technicians and Perfusionists</a:t>
            </a:r>
            <a:br>
              <a:rPr lang="en-US" sz="3600" b="1" i="1" dirty="0">
                <a:solidFill>
                  <a:schemeClr val="accent4">
                    <a:lumMod val="75000"/>
                  </a:schemeClr>
                </a:solidFill>
                <a:sym typeface="Wingdings" panose="05000000000000000000" pitchFamily="2" charset="2"/>
              </a:rPr>
            </a:br>
            <a:r>
              <a:rPr lang="en-US" sz="3600" b="1" i="1" dirty="0">
                <a:solidFill>
                  <a:schemeClr val="accent4">
                    <a:lumMod val="75000"/>
                  </a:schemeClr>
                </a:solidFill>
                <a:sym typeface="Wingdings" panose="05000000000000000000" pitchFamily="2" charset="2"/>
              </a:rPr>
              <a:t>Start Month:Oct’25</a:t>
            </a:r>
            <a:br>
              <a:rPr lang="en-US" sz="3600" b="1" i="1" dirty="0">
                <a:solidFill>
                  <a:schemeClr val="accent4">
                    <a:lumMod val="75000"/>
                  </a:schemeClr>
                </a:solidFill>
                <a:sym typeface="Wingdings" panose="05000000000000000000" pitchFamily="2" charset="2"/>
              </a:rPr>
            </a:br>
            <a:r>
              <a:rPr lang="en-US" sz="3600" b="1" i="1" dirty="0">
                <a:solidFill>
                  <a:schemeClr val="accent4">
                    <a:lumMod val="75000"/>
                  </a:schemeClr>
                </a:solidFill>
                <a:sym typeface="Wingdings" panose="05000000000000000000" pitchFamily="2" charset="2"/>
              </a:rPr>
              <a:t>End Month: Dec’25</a:t>
            </a:r>
            <a:endParaRPr lang="en-IN" sz="3600" b="1" i="1" dirty="0">
              <a:solidFill>
                <a:schemeClr val="accent4">
                  <a:lumMod val="75000"/>
                </a:schemeClr>
              </a:solidFill>
            </a:endParaRPr>
          </a:p>
        </p:txBody>
      </p:sp>
    </p:spTree>
    <p:extLst>
      <p:ext uri="{BB962C8B-B14F-4D97-AF65-F5344CB8AC3E}">
        <p14:creationId xmlns:p14="http://schemas.microsoft.com/office/powerpoint/2010/main" val="1934207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0E6E49-5954-493D-98B9-8AEC58291F1C}"/>
              </a:ext>
            </a:extLst>
          </p:cNvPr>
          <p:cNvSpPr/>
          <p:nvPr/>
        </p:nvSpPr>
        <p:spPr>
          <a:xfrm>
            <a:off x="1559397" y="681576"/>
            <a:ext cx="607859" cy="369332"/>
          </a:xfrm>
          <a:prstGeom prst="rect">
            <a:avLst/>
          </a:prstGeom>
        </p:spPr>
        <p:txBody>
          <a:bodyPr wrap="none">
            <a:spAutoFit/>
          </a:bodyPr>
          <a:lstStyle/>
          <a:p>
            <a:r>
              <a:rPr lang="en-US" b="1" i="1" dirty="0"/>
              <a:t>Plan</a:t>
            </a:r>
            <a:endParaRPr lang="en-IN" dirty="0"/>
          </a:p>
        </p:txBody>
      </p:sp>
      <p:sp>
        <p:nvSpPr>
          <p:cNvPr id="5" name="Rectangle 4">
            <a:extLst>
              <a:ext uri="{FF2B5EF4-FFF2-40B4-BE49-F238E27FC236}">
                <a16:creationId xmlns:a16="http://schemas.microsoft.com/office/drawing/2014/main" id="{65E1554F-4E39-408D-928D-57FCBA8C3E08}"/>
              </a:ext>
            </a:extLst>
          </p:cNvPr>
          <p:cNvSpPr/>
          <p:nvPr/>
        </p:nvSpPr>
        <p:spPr>
          <a:xfrm>
            <a:off x="4411162" y="681576"/>
            <a:ext cx="3031856" cy="369332"/>
          </a:xfrm>
          <a:prstGeom prst="rect">
            <a:avLst/>
          </a:prstGeom>
        </p:spPr>
        <p:txBody>
          <a:bodyPr wrap="none">
            <a:spAutoFit/>
          </a:bodyPr>
          <a:lstStyle/>
          <a:p>
            <a:r>
              <a:rPr lang="en-US" b="1" i="1" dirty="0"/>
              <a:t>Team role and responsibilities</a:t>
            </a:r>
            <a:endParaRPr lang="en-IN" dirty="0"/>
          </a:p>
        </p:txBody>
      </p:sp>
      <p:graphicFrame>
        <p:nvGraphicFramePr>
          <p:cNvPr id="6" name="Table 5">
            <a:extLst>
              <a:ext uri="{FF2B5EF4-FFF2-40B4-BE49-F238E27FC236}">
                <a16:creationId xmlns:a16="http://schemas.microsoft.com/office/drawing/2014/main" id="{BDD33349-8715-40C8-95D0-E63C6D868A89}"/>
              </a:ext>
            </a:extLst>
          </p:cNvPr>
          <p:cNvGraphicFramePr>
            <a:graphicFrameLocks noGrp="1"/>
          </p:cNvGraphicFramePr>
          <p:nvPr>
            <p:extLst>
              <p:ext uri="{D42A27DB-BD31-4B8C-83A1-F6EECF244321}">
                <p14:modId xmlns:p14="http://schemas.microsoft.com/office/powerpoint/2010/main" val="3380105988"/>
              </p:ext>
            </p:extLst>
          </p:nvPr>
        </p:nvGraphicFramePr>
        <p:xfrm>
          <a:off x="428626" y="1361982"/>
          <a:ext cx="3838574" cy="4723880"/>
        </p:xfrm>
        <a:graphic>
          <a:graphicData uri="http://schemas.openxmlformats.org/drawingml/2006/table">
            <a:tbl>
              <a:tblPr firstRow="1" bandRow="1">
                <a:tableStyleId>{21E4AEA4-8DFA-4A89-87EB-49C32662AFE0}</a:tableStyleId>
              </a:tblPr>
              <a:tblGrid>
                <a:gridCol w="1919287">
                  <a:extLst>
                    <a:ext uri="{9D8B030D-6E8A-4147-A177-3AD203B41FA5}">
                      <a16:colId xmlns:a16="http://schemas.microsoft.com/office/drawing/2014/main" val="3673654100"/>
                    </a:ext>
                  </a:extLst>
                </a:gridCol>
                <a:gridCol w="1919287">
                  <a:extLst>
                    <a:ext uri="{9D8B030D-6E8A-4147-A177-3AD203B41FA5}">
                      <a16:colId xmlns:a16="http://schemas.microsoft.com/office/drawing/2014/main" val="684473115"/>
                    </a:ext>
                  </a:extLst>
                </a:gridCol>
              </a:tblGrid>
              <a:tr h="337420">
                <a:tc>
                  <a:txBody>
                    <a:bodyPr/>
                    <a:lstStyle/>
                    <a:p>
                      <a:r>
                        <a:rPr lang="en-US" dirty="0"/>
                        <a:t>Scope</a:t>
                      </a:r>
                      <a:endParaRPr lang="en-IN" dirty="0"/>
                    </a:p>
                  </a:txBody>
                  <a:tcPr/>
                </a:tc>
                <a:tc>
                  <a:txBody>
                    <a:bodyPr/>
                    <a:lstStyle/>
                    <a:p>
                      <a:r>
                        <a:rPr lang="en-US" dirty="0"/>
                        <a:t>OT Kit Preparation</a:t>
                      </a:r>
                      <a:endParaRPr lang="en-IN" dirty="0"/>
                    </a:p>
                  </a:txBody>
                  <a:tcPr/>
                </a:tc>
                <a:extLst>
                  <a:ext uri="{0D108BD9-81ED-4DB2-BD59-A6C34878D82A}">
                    <a16:rowId xmlns:a16="http://schemas.microsoft.com/office/drawing/2014/main" val="1164606873"/>
                  </a:ext>
                </a:extLst>
              </a:tr>
              <a:tr h="337420">
                <a:tc>
                  <a:txBody>
                    <a:bodyPr/>
                    <a:lstStyle/>
                    <a:p>
                      <a:r>
                        <a:rPr lang="en-US" dirty="0"/>
                        <a:t>Location</a:t>
                      </a:r>
                      <a:endParaRPr lang="en-IN" dirty="0"/>
                    </a:p>
                  </a:txBody>
                  <a:tcPr/>
                </a:tc>
                <a:tc>
                  <a:txBody>
                    <a:bodyPr/>
                    <a:lstStyle/>
                    <a:p>
                      <a:r>
                        <a:rPr lang="en-US" dirty="0"/>
                        <a:t>7</a:t>
                      </a:r>
                      <a:r>
                        <a:rPr lang="en-US" baseline="30000" dirty="0"/>
                        <a:t>th</a:t>
                      </a:r>
                      <a:r>
                        <a:rPr lang="en-US" dirty="0"/>
                        <a:t> and 8</a:t>
                      </a:r>
                      <a:r>
                        <a:rPr lang="en-US" baseline="30000" dirty="0"/>
                        <a:t>th</a:t>
                      </a:r>
                      <a:r>
                        <a:rPr lang="en-US" dirty="0"/>
                        <a:t> Floor</a:t>
                      </a:r>
                      <a:endParaRPr lang="en-IN" dirty="0"/>
                    </a:p>
                  </a:txBody>
                  <a:tcPr/>
                </a:tc>
                <a:extLst>
                  <a:ext uri="{0D108BD9-81ED-4DB2-BD59-A6C34878D82A}">
                    <a16:rowId xmlns:a16="http://schemas.microsoft.com/office/drawing/2014/main" val="1666056368"/>
                  </a:ext>
                </a:extLst>
              </a:tr>
              <a:tr h="337420">
                <a:tc>
                  <a:txBody>
                    <a:bodyPr/>
                    <a:lstStyle/>
                    <a:p>
                      <a:r>
                        <a:rPr lang="en-US" dirty="0"/>
                        <a:t>Team</a:t>
                      </a:r>
                      <a:endParaRPr lang="en-IN" dirty="0"/>
                    </a:p>
                  </a:txBody>
                  <a:tcPr/>
                </a:tc>
                <a:tc>
                  <a:txBody>
                    <a:bodyPr/>
                    <a:lstStyle/>
                    <a:p>
                      <a:r>
                        <a:rPr lang="en-US" dirty="0"/>
                        <a:t>Technicians</a:t>
                      </a:r>
                      <a:endParaRPr lang="en-IN" dirty="0"/>
                    </a:p>
                  </a:txBody>
                  <a:tcPr/>
                </a:tc>
                <a:extLst>
                  <a:ext uri="{0D108BD9-81ED-4DB2-BD59-A6C34878D82A}">
                    <a16:rowId xmlns:a16="http://schemas.microsoft.com/office/drawing/2014/main" val="4258546773"/>
                  </a:ext>
                </a:extLst>
              </a:tr>
              <a:tr h="337420">
                <a:tc>
                  <a:txBody>
                    <a:bodyPr/>
                    <a:lstStyle/>
                    <a:p>
                      <a:r>
                        <a:rPr lang="en-US" dirty="0"/>
                        <a:t>Exceptions</a:t>
                      </a:r>
                      <a:endParaRPr lang="en-IN" dirty="0"/>
                    </a:p>
                  </a:txBody>
                  <a:tcPr/>
                </a:tc>
                <a:tc>
                  <a:txBody>
                    <a:bodyPr/>
                    <a:lstStyle/>
                    <a:p>
                      <a:r>
                        <a:rPr lang="en-US" dirty="0"/>
                        <a:t>Emergency, Addons</a:t>
                      </a:r>
                      <a:endParaRPr lang="en-IN" dirty="0"/>
                    </a:p>
                  </a:txBody>
                  <a:tcPr/>
                </a:tc>
                <a:extLst>
                  <a:ext uri="{0D108BD9-81ED-4DB2-BD59-A6C34878D82A}">
                    <a16:rowId xmlns:a16="http://schemas.microsoft.com/office/drawing/2014/main" val="1711830984"/>
                  </a:ext>
                </a:extLst>
              </a:tr>
              <a:tr h="337420">
                <a:tc>
                  <a:txBody>
                    <a:bodyPr/>
                    <a:lstStyle/>
                    <a:p>
                      <a:r>
                        <a:rPr lang="en-US" dirty="0"/>
                        <a:t>Time Period</a:t>
                      </a:r>
                      <a:endParaRPr lang="en-IN" dirty="0"/>
                    </a:p>
                  </a:txBody>
                  <a:tcPr/>
                </a:tc>
                <a:tc>
                  <a:txBody>
                    <a:bodyPr/>
                    <a:lstStyle/>
                    <a:p>
                      <a:r>
                        <a:rPr lang="en-US" dirty="0"/>
                        <a:t>At least 6 months</a:t>
                      </a:r>
                      <a:endParaRPr lang="en-IN" dirty="0"/>
                    </a:p>
                  </a:txBody>
                  <a:tcPr/>
                </a:tc>
                <a:extLst>
                  <a:ext uri="{0D108BD9-81ED-4DB2-BD59-A6C34878D82A}">
                    <a16:rowId xmlns:a16="http://schemas.microsoft.com/office/drawing/2014/main" val="628985889"/>
                  </a:ext>
                </a:extLst>
              </a:tr>
              <a:tr h="337420">
                <a:tc>
                  <a:txBody>
                    <a:bodyPr/>
                    <a:lstStyle/>
                    <a:p>
                      <a:r>
                        <a:rPr lang="en-US" dirty="0"/>
                        <a:t>Initial Target</a:t>
                      </a:r>
                      <a:endParaRPr lang="en-IN" dirty="0"/>
                    </a:p>
                  </a:txBody>
                  <a:tcPr/>
                </a:tc>
                <a:tc>
                  <a:txBody>
                    <a:bodyPr/>
                    <a:lstStyle/>
                    <a:p>
                      <a:r>
                        <a:rPr lang="en-US" dirty="0"/>
                        <a:t>Technicians</a:t>
                      </a:r>
                      <a:endParaRPr lang="en-IN" dirty="0"/>
                    </a:p>
                  </a:txBody>
                  <a:tcPr/>
                </a:tc>
                <a:extLst>
                  <a:ext uri="{0D108BD9-81ED-4DB2-BD59-A6C34878D82A}">
                    <a16:rowId xmlns:a16="http://schemas.microsoft.com/office/drawing/2014/main" val="3135393895"/>
                  </a:ext>
                </a:extLst>
              </a:tr>
              <a:tr h="337420">
                <a:tc>
                  <a:txBody>
                    <a:bodyPr/>
                    <a:lstStyle/>
                    <a:p>
                      <a:r>
                        <a:rPr lang="en-US" dirty="0"/>
                        <a:t>Team Strength</a:t>
                      </a:r>
                      <a:endParaRPr lang="en-IN" dirty="0"/>
                    </a:p>
                  </a:txBody>
                  <a:tcPr/>
                </a:tc>
                <a:tc>
                  <a:txBody>
                    <a:bodyPr/>
                    <a:lstStyle/>
                    <a:p>
                      <a:r>
                        <a:rPr lang="en-US" dirty="0"/>
                        <a:t>30 Nos.</a:t>
                      </a:r>
                      <a:endParaRPr lang="en-IN" dirty="0"/>
                    </a:p>
                  </a:txBody>
                  <a:tcPr/>
                </a:tc>
                <a:extLst>
                  <a:ext uri="{0D108BD9-81ED-4DB2-BD59-A6C34878D82A}">
                    <a16:rowId xmlns:a16="http://schemas.microsoft.com/office/drawing/2014/main" val="3847485584"/>
                  </a:ext>
                </a:extLst>
              </a:tr>
              <a:tr h="337420">
                <a:tc>
                  <a:txBody>
                    <a:bodyPr/>
                    <a:lstStyle/>
                    <a:p>
                      <a:r>
                        <a:rPr lang="en-US" b="1" i="1" dirty="0">
                          <a:solidFill>
                            <a:srgbClr val="FF0000"/>
                          </a:solidFill>
                        </a:rPr>
                        <a:t>Process</a:t>
                      </a:r>
                      <a:endParaRPr lang="en-IN" b="1" i="1" dirty="0">
                        <a:solidFill>
                          <a:srgbClr val="FF0000"/>
                        </a:solidFill>
                      </a:endParaRPr>
                    </a:p>
                  </a:txBody>
                  <a:tcPr/>
                </a:tc>
                <a:tc>
                  <a:txBody>
                    <a:bodyPr/>
                    <a:lstStyle/>
                    <a:p>
                      <a:r>
                        <a:rPr lang="en-US" b="1" i="1" dirty="0">
                          <a:solidFill>
                            <a:srgbClr val="FF0000"/>
                          </a:solidFill>
                        </a:rPr>
                        <a:t>Direct Charging</a:t>
                      </a:r>
                      <a:endParaRPr lang="en-IN" b="1" i="1" dirty="0">
                        <a:solidFill>
                          <a:srgbClr val="FF0000"/>
                        </a:solidFill>
                      </a:endParaRPr>
                    </a:p>
                  </a:txBody>
                  <a:tcPr/>
                </a:tc>
                <a:extLst>
                  <a:ext uri="{0D108BD9-81ED-4DB2-BD59-A6C34878D82A}">
                    <a16:rowId xmlns:a16="http://schemas.microsoft.com/office/drawing/2014/main" val="286256737"/>
                  </a:ext>
                </a:extLst>
              </a:tr>
              <a:tr h="337420">
                <a:tc>
                  <a:txBody>
                    <a:bodyPr/>
                    <a:lstStyle/>
                    <a:p>
                      <a:r>
                        <a:rPr lang="en-US" dirty="0"/>
                        <a:t>Go Live</a:t>
                      </a:r>
                      <a:endParaRPr lang="en-IN" dirty="0"/>
                    </a:p>
                  </a:txBody>
                  <a:tcPr/>
                </a:tc>
                <a:tc>
                  <a:txBody>
                    <a:bodyPr/>
                    <a:lstStyle/>
                    <a:p>
                      <a:r>
                        <a:rPr lang="en-US" dirty="0"/>
                        <a:t>3-6 months</a:t>
                      </a:r>
                      <a:endParaRPr lang="en-IN" dirty="0"/>
                    </a:p>
                  </a:txBody>
                  <a:tcPr/>
                </a:tc>
                <a:extLst>
                  <a:ext uri="{0D108BD9-81ED-4DB2-BD59-A6C34878D82A}">
                    <a16:rowId xmlns:a16="http://schemas.microsoft.com/office/drawing/2014/main" val="705054785"/>
                  </a:ext>
                </a:extLst>
              </a:tr>
              <a:tr h="337420">
                <a:tc>
                  <a:txBody>
                    <a:bodyPr/>
                    <a:lstStyle/>
                    <a:p>
                      <a:r>
                        <a:rPr lang="en-US" dirty="0"/>
                        <a:t>Staff Training</a:t>
                      </a:r>
                      <a:endParaRPr lang="en-IN" dirty="0"/>
                    </a:p>
                  </a:txBody>
                  <a:tcPr/>
                </a:tc>
                <a:tc>
                  <a:txBody>
                    <a:bodyPr/>
                    <a:lstStyle/>
                    <a:p>
                      <a:r>
                        <a:rPr lang="en-US" dirty="0"/>
                        <a:t>Leads</a:t>
                      </a:r>
                      <a:endParaRPr lang="en-IN" dirty="0"/>
                    </a:p>
                  </a:txBody>
                  <a:tcPr/>
                </a:tc>
                <a:extLst>
                  <a:ext uri="{0D108BD9-81ED-4DB2-BD59-A6C34878D82A}">
                    <a16:rowId xmlns:a16="http://schemas.microsoft.com/office/drawing/2014/main" val="3630015934"/>
                  </a:ext>
                </a:extLst>
              </a:tr>
              <a:tr h="337420">
                <a:tc>
                  <a:txBody>
                    <a:bodyPr/>
                    <a:lstStyle/>
                    <a:p>
                      <a:r>
                        <a:rPr lang="en-US" dirty="0"/>
                        <a:t>Train the Trainer</a:t>
                      </a:r>
                      <a:endParaRPr lang="en-IN" dirty="0"/>
                    </a:p>
                  </a:txBody>
                  <a:tcPr/>
                </a:tc>
                <a:tc>
                  <a:txBody>
                    <a:bodyPr/>
                    <a:lstStyle/>
                    <a:p>
                      <a:r>
                        <a:rPr lang="en-US" dirty="0"/>
                        <a:t>10/TL</a:t>
                      </a:r>
                      <a:endParaRPr lang="en-IN" dirty="0"/>
                    </a:p>
                  </a:txBody>
                  <a:tcPr/>
                </a:tc>
                <a:extLst>
                  <a:ext uri="{0D108BD9-81ED-4DB2-BD59-A6C34878D82A}">
                    <a16:rowId xmlns:a16="http://schemas.microsoft.com/office/drawing/2014/main" val="4082701874"/>
                  </a:ext>
                </a:extLst>
              </a:tr>
              <a:tr h="337420">
                <a:tc>
                  <a:txBody>
                    <a:bodyPr/>
                    <a:lstStyle/>
                    <a:p>
                      <a:r>
                        <a:rPr lang="en-US" dirty="0"/>
                        <a:t>Small Teams</a:t>
                      </a:r>
                      <a:endParaRPr lang="en-IN" dirty="0"/>
                    </a:p>
                  </a:txBody>
                  <a:tcPr/>
                </a:tc>
                <a:tc>
                  <a:txBody>
                    <a:bodyPr/>
                    <a:lstStyle/>
                    <a:p>
                      <a:r>
                        <a:rPr lang="en-US" dirty="0"/>
                        <a:t>Refresher Training</a:t>
                      </a:r>
                      <a:endParaRPr lang="en-IN" dirty="0"/>
                    </a:p>
                  </a:txBody>
                  <a:tcPr/>
                </a:tc>
                <a:extLst>
                  <a:ext uri="{0D108BD9-81ED-4DB2-BD59-A6C34878D82A}">
                    <a16:rowId xmlns:a16="http://schemas.microsoft.com/office/drawing/2014/main" val="3480074038"/>
                  </a:ext>
                </a:extLst>
              </a:tr>
              <a:tr h="337420">
                <a:tc>
                  <a:txBody>
                    <a:bodyPr/>
                    <a:lstStyle/>
                    <a:p>
                      <a:r>
                        <a:rPr lang="en-US" dirty="0"/>
                        <a:t>Hands on Training</a:t>
                      </a:r>
                      <a:endParaRPr lang="en-IN" dirty="0"/>
                    </a:p>
                  </a:txBody>
                  <a:tcPr/>
                </a:tc>
                <a:tc>
                  <a:txBody>
                    <a:bodyPr/>
                    <a:lstStyle/>
                    <a:p>
                      <a:r>
                        <a:rPr lang="en-US" dirty="0"/>
                        <a:t>IT</a:t>
                      </a:r>
                      <a:endParaRPr lang="en-IN" dirty="0"/>
                    </a:p>
                  </a:txBody>
                  <a:tcPr/>
                </a:tc>
                <a:extLst>
                  <a:ext uri="{0D108BD9-81ED-4DB2-BD59-A6C34878D82A}">
                    <a16:rowId xmlns:a16="http://schemas.microsoft.com/office/drawing/2014/main" val="2763232003"/>
                  </a:ext>
                </a:extLst>
              </a:tr>
              <a:tr h="337420">
                <a:tc>
                  <a:txBody>
                    <a:bodyPr/>
                    <a:lstStyle/>
                    <a:p>
                      <a:r>
                        <a:rPr lang="en-US" dirty="0"/>
                        <a:t>On site Support</a:t>
                      </a:r>
                      <a:endParaRPr lang="en-IN" dirty="0"/>
                    </a:p>
                  </a:txBody>
                  <a:tcPr/>
                </a:tc>
                <a:tc>
                  <a:txBody>
                    <a:bodyPr/>
                    <a:lstStyle/>
                    <a:p>
                      <a:r>
                        <a:rPr lang="en-US" dirty="0"/>
                        <a:t>IT</a:t>
                      </a:r>
                      <a:endParaRPr lang="en-IN" dirty="0"/>
                    </a:p>
                  </a:txBody>
                  <a:tcPr/>
                </a:tc>
                <a:extLst>
                  <a:ext uri="{0D108BD9-81ED-4DB2-BD59-A6C34878D82A}">
                    <a16:rowId xmlns:a16="http://schemas.microsoft.com/office/drawing/2014/main" val="1719796578"/>
                  </a:ext>
                </a:extLst>
              </a:tr>
            </a:tbl>
          </a:graphicData>
        </a:graphic>
      </p:graphicFrame>
      <p:graphicFrame>
        <p:nvGraphicFramePr>
          <p:cNvPr id="7" name="Content Placeholder 4">
            <a:extLst>
              <a:ext uri="{FF2B5EF4-FFF2-40B4-BE49-F238E27FC236}">
                <a16:creationId xmlns:a16="http://schemas.microsoft.com/office/drawing/2014/main" id="{1709F9C9-9D20-4FE2-9F3C-754BD617390D}"/>
              </a:ext>
            </a:extLst>
          </p:cNvPr>
          <p:cNvGraphicFramePr>
            <a:graphicFrameLocks noGrp="1"/>
          </p:cNvGraphicFramePr>
          <p:nvPr>
            <p:ph sz="half" idx="1"/>
            <p:extLst>
              <p:ext uri="{D42A27DB-BD31-4B8C-83A1-F6EECF244321}">
                <p14:modId xmlns:p14="http://schemas.microsoft.com/office/powerpoint/2010/main" val="1715493248"/>
              </p:ext>
            </p:extLst>
          </p:nvPr>
        </p:nvGraphicFramePr>
        <p:xfrm>
          <a:off x="4411162" y="1361982"/>
          <a:ext cx="4370888" cy="4737826"/>
        </p:xfrm>
        <a:graphic>
          <a:graphicData uri="http://schemas.openxmlformats.org/drawingml/2006/table">
            <a:tbl>
              <a:tblPr firstRow="1" bandRow="1">
                <a:tableStyleId>{93296810-A885-4BE3-A3E7-6D5BEEA58F35}</a:tableStyleId>
              </a:tblPr>
              <a:tblGrid>
                <a:gridCol w="1798353">
                  <a:extLst>
                    <a:ext uri="{9D8B030D-6E8A-4147-A177-3AD203B41FA5}">
                      <a16:colId xmlns:a16="http://schemas.microsoft.com/office/drawing/2014/main" val="92083852"/>
                    </a:ext>
                  </a:extLst>
                </a:gridCol>
                <a:gridCol w="2572535">
                  <a:extLst>
                    <a:ext uri="{9D8B030D-6E8A-4147-A177-3AD203B41FA5}">
                      <a16:colId xmlns:a16="http://schemas.microsoft.com/office/drawing/2014/main" val="4245766264"/>
                    </a:ext>
                  </a:extLst>
                </a:gridCol>
              </a:tblGrid>
              <a:tr h="348706">
                <a:tc>
                  <a:txBody>
                    <a:bodyPr/>
                    <a:lstStyle/>
                    <a:p>
                      <a:r>
                        <a:rPr lang="en-US" sz="1400" dirty="0">
                          <a:latin typeface="Trebuchet MS" panose="020B0603020202020204" pitchFamily="34" charset="0"/>
                        </a:rPr>
                        <a:t>Designation</a:t>
                      </a:r>
                      <a:endParaRPr lang="en-IN" sz="1400" dirty="0">
                        <a:latin typeface="Trebuchet MS" panose="020B0603020202020204" pitchFamily="34" charset="0"/>
                      </a:endParaRPr>
                    </a:p>
                  </a:txBody>
                  <a:tcPr/>
                </a:tc>
                <a:tc>
                  <a:txBody>
                    <a:bodyPr/>
                    <a:lstStyle/>
                    <a:p>
                      <a:r>
                        <a:rPr lang="en-US" sz="1400" dirty="0">
                          <a:latin typeface="Trebuchet MS" panose="020B0603020202020204" pitchFamily="34" charset="0"/>
                        </a:rPr>
                        <a:t>Roles</a:t>
                      </a:r>
                      <a:endParaRPr lang="en-IN" sz="1400" dirty="0">
                        <a:latin typeface="Trebuchet MS" panose="020B0603020202020204" pitchFamily="34" charset="0"/>
                      </a:endParaRPr>
                    </a:p>
                  </a:txBody>
                  <a:tcPr/>
                </a:tc>
                <a:extLst>
                  <a:ext uri="{0D108BD9-81ED-4DB2-BD59-A6C34878D82A}">
                    <a16:rowId xmlns:a16="http://schemas.microsoft.com/office/drawing/2014/main" val="165067655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Trebuchet MS" panose="020B0603020202020204" pitchFamily="34" charset="0"/>
                        </a:rPr>
                        <a:t>Senior Pharmacist</a:t>
                      </a:r>
                      <a:endParaRPr lang="en-IN" sz="1400" dirty="0">
                        <a:latin typeface="Trebuchet MS" panose="020B0603020202020204" pitchFamily="34" charset="0"/>
                      </a:endParaRPr>
                    </a:p>
                    <a:p>
                      <a:endParaRPr lang="en-IN" sz="140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dirty="0">
                          <a:latin typeface="Trebuchet MS" panose="020B0603020202020204" pitchFamily="34" charset="0"/>
                        </a:rPr>
                        <a:t>ZMRP</a:t>
                      </a:r>
                    </a:p>
                    <a:p>
                      <a:pPr marL="285750" indent="-285750">
                        <a:buFont typeface="Arial" panose="020B0604020202020204" pitchFamily="34" charset="0"/>
                        <a:buChar char="•"/>
                      </a:pPr>
                      <a:r>
                        <a:rPr lang="en-US" sz="1400" dirty="0">
                          <a:latin typeface="Trebuchet MS" panose="020B0603020202020204" pitchFamily="34" charset="0"/>
                        </a:rPr>
                        <a:t>Inventory Isolation</a:t>
                      </a:r>
                    </a:p>
                    <a:p>
                      <a:endParaRPr lang="en-IN" sz="1400" dirty="0">
                        <a:latin typeface="Trebuchet MS" panose="020B0603020202020204" pitchFamily="34" charset="0"/>
                      </a:endParaRPr>
                    </a:p>
                  </a:txBody>
                  <a:tcPr/>
                </a:tc>
                <a:extLst>
                  <a:ext uri="{0D108BD9-81ED-4DB2-BD59-A6C34878D82A}">
                    <a16:rowId xmlns:a16="http://schemas.microsoft.com/office/drawing/2014/main" val="407790792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Trebuchet MS" panose="020B0603020202020204" pitchFamily="34" charset="0"/>
                        </a:rPr>
                        <a:t>Junior Pharmacist</a:t>
                      </a:r>
                      <a:endParaRPr lang="en-IN" sz="1400" dirty="0">
                        <a:latin typeface="Trebuchet MS" panose="020B0603020202020204" pitchFamily="34" charset="0"/>
                      </a:endParaRPr>
                    </a:p>
                    <a:p>
                      <a:endParaRPr lang="en-IN" sz="140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dirty="0">
                          <a:latin typeface="Trebuchet MS" panose="020B0603020202020204" pitchFamily="34" charset="0"/>
                        </a:rPr>
                        <a:t>Re-Engineering layout</a:t>
                      </a:r>
                    </a:p>
                    <a:p>
                      <a:pPr marL="285750" indent="-285750">
                        <a:buFont typeface="Arial" panose="020B0604020202020204" pitchFamily="34" charset="0"/>
                        <a:buChar char="•"/>
                      </a:pPr>
                      <a:r>
                        <a:rPr lang="en-US" sz="1400" dirty="0">
                          <a:latin typeface="Trebuchet MS" panose="020B0603020202020204" pitchFamily="34" charset="0"/>
                        </a:rPr>
                        <a:t>Color Coded crates</a:t>
                      </a:r>
                    </a:p>
                    <a:p>
                      <a:endParaRPr lang="en-IN" sz="1400" dirty="0">
                        <a:latin typeface="Trebuchet MS" panose="020B0603020202020204" pitchFamily="34" charset="0"/>
                      </a:endParaRPr>
                    </a:p>
                  </a:txBody>
                  <a:tcPr/>
                </a:tc>
                <a:extLst>
                  <a:ext uri="{0D108BD9-81ED-4DB2-BD59-A6C34878D82A}">
                    <a16:rowId xmlns:a16="http://schemas.microsoft.com/office/drawing/2014/main" val="2910819683"/>
                  </a:ext>
                </a:extLst>
              </a:tr>
              <a:tr h="370840">
                <a:tc>
                  <a:txBody>
                    <a:bodyPr/>
                    <a:lstStyle/>
                    <a:p>
                      <a:r>
                        <a:rPr lang="en-US" sz="1400" dirty="0">
                          <a:latin typeface="Trebuchet MS" panose="020B0603020202020204" pitchFamily="34" charset="0"/>
                        </a:rPr>
                        <a:t>Executive Pharmacist</a:t>
                      </a:r>
                      <a:endParaRPr lang="en-IN" sz="140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dirty="0">
                          <a:latin typeface="Trebuchet MS" panose="020B0603020202020204" pitchFamily="34" charset="0"/>
                        </a:rPr>
                        <a:t>Commercial Fridge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Trebuchet MS" panose="020B0603020202020204" pitchFamily="34" charset="0"/>
                        </a:rPr>
                        <a:t>Steel Stand </a:t>
                      </a:r>
                      <a:endParaRPr lang="en-IN" sz="1400" dirty="0">
                        <a:latin typeface="Trebuchet MS" panose="020B0603020202020204" pitchFamily="34" charset="0"/>
                      </a:endParaRPr>
                    </a:p>
                  </a:txBody>
                  <a:tcPr/>
                </a:tc>
                <a:extLst>
                  <a:ext uri="{0D108BD9-81ED-4DB2-BD59-A6C34878D82A}">
                    <a16:rowId xmlns:a16="http://schemas.microsoft.com/office/drawing/2014/main" val="2104488428"/>
                  </a:ext>
                </a:extLst>
              </a:tr>
              <a:tr h="370840">
                <a:tc>
                  <a:txBody>
                    <a:bodyPr/>
                    <a:lstStyle/>
                    <a:p>
                      <a:r>
                        <a:rPr lang="en-US" sz="1400" dirty="0">
                          <a:latin typeface="Trebuchet MS" panose="020B0603020202020204" pitchFamily="34" charset="0"/>
                        </a:rPr>
                        <a:t>Assistant Manager Pharmacy</a:t>
                      </a:r>
                      <a:endParaRPr lang="en-IN" sz="1400" dirty="0">
                        <a:latin typeface="Trebuchet MS" panose="020B0603020202020204" pitchFamily="34"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Trebuchet MS" panose="020B0603020202020204" pitchFamily="34" charset="0"/>
                        </a:rPr>
                        <a:t>Cold Chain Compliance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Trebuchet MS" panose="020B0603020202020204" pitchFamily="34" charset="0"/>
                        </a:rPr>
                        <a:t>Group ID Creation</a:t>
                      </a:r>
                      <a:endParaRPr lang="en-IN" sz="1400" dirty="0">
                        <a:latin typeface="Trebuchet MS" panose="020B0603020202020204" pitchFamily="34" charset="0"/>
                      </a:endParaRPr>
                    </a:p>
                    <a:p>
                      <a:endParaRPr lang="en-IN" sz="1400" dirty="0">
                        <a:latin typeface="Trebuchet MS" panose="020B0603020202020204" pitchFamily="34" charset="0"/>
                      </a:endParaRPr>
                    </a:p>
                  </a:txBody>
                  <a:tcPr/>
                </a:tc>
                <a:extLst>
                  <a:ext uri="{0D108BD9-81ED-4DB2-BD59-A6C34878D82A}">
                    <a16:rowId xmlns:a16="http://schemas.microsoft.com/office/drawing/2014/main" val="2778712581"/>
                  </a:ext>
                </a:extLst>
              </a:tr>
              <a:tr h="370840">
                <a:tc>
                  <a:txBody>
                    <a:bodyPr/>
                    <a:lstStyle/>
                    <a:p>
                      <a:pPr algn="ctr"/>
                      <a:endParaRPr lang="en-US" sz="1400" dirty="0">
                        <a:latin typeface="Trebuchet MS" panose="020B0603020202020204" pitchFamily="34" charset="0"/>
                      </a:endParaRPr>
                    </a:p>
                    <a:p>
                      <a:pPr algn="l"/>
                      <a:r>
                        <a:rPr lang="en-US" sz="1400" dirty="0">
                          <a:latin typeface="Trebuchet MS" panose="020B0603020202020204" pitchFamily="34" charset="0"/>
                        </a:rPr>
                        <a:t>SPOC Senior Manager-Pharmacy</a:t>
                      </a:r>
                      <a:endParaRPr lang="en-IN" sz="1400" dirty="0">
                        <a:latin typeface="Trebuchet MS" panose="020B0603020202020204" pitchFamily="34" charset="0"/>
                      </a:endParaRPr>
                    </a:p>
                    <a:p>
                      <a:endParaRPr lang="en-IN" sz="140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dirty="0">
                          <a:latin typeface="Trebuchet MS" panose="020B0603020202020204" pitchFamily="34" charset="0"/>
                        </a:rPr>
                        <a:t>Template Separation</a:t>
                      </a:r>
                    </a:p>
                    <a:p>
                      <a:pPr marL="285750" indent="-285750">
                        <a:buFont typeface="Arial" panose="020B0604020202020204" pitchFamily="34" charset="0"/>
                        <a:buChar char="•"/>
                      </a:pPr>
                      <a:r>
                        <a:rPr lang="en-US" sz="1400" dirty="0">
                          <a:latin typeface="Trebuchet MS" panose="020B0603020202020204" pitchFamily="34" charset="0"/>
                        </a:rPr>
                        <a:t>Training MIS</a:t>
                      </a:r>
                    </a:p>
                  </a:txBody>
                  <a:tcPr/>
                </a:tc>
                <a:extLst>
                  <a:ext uri="{0D108BD9-81ED-4DB2-BD59-A6C34878D82A}">
                    <a16:rowId xmlns:a16="http://schemas.microsoft.com/office/drawing/2014/main" val="1458821513"/>
                  </a:ext>
                </a:extLst>
              </a:tr>
              <a:tr h="370840">
                <a:tc>
                  <a:txBody>
                    <a:bodyPr/>
                    <a:lstStyle/>
                    <a:p>
                      <a:r>
                        <a:rPr lang="en-US" sz="1400" dirty="0">
                          <a:latin typeface="Trebuchet MS" panose="020B0603020202020204" pitchFamily="34" charset="0"/>
                        </a:rPr>
                        <a:t>SPOC Lead Technician(2 Nos.)</a:t>
                      </a:r>
                      <a:endParaRPr lang="en-IN" sz="140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dirty="0">
                          <a:latin typeface="Trebuchet MS" panose="020B0603020202020204" pitchFamily="34" charset="0"/>
                        </a:rPr>
                        <a:t>Team Alignment</a:t>
                      </a:r>
                    </a:p>
                    <a:p>
                      <a:pPr marL="285750" indent="-285750">
                        <a:buFont typeface="Arial" panose="020B0604020202020204" pitchFamily="34" charset="0"/>
                        <a:buChar char="•"/>
                      </a:pPr>
                      <a:r>
                        <a:rPr lang="en-US" sz="1400" dirty="0">
                          <a:latin typeface="Trebuchet MS" panose="020B0603020202020204" pitchFamily="34" charset="0"/>
                        </a:rPr>
                        <a:t>Ground level Implementation </a:t>
                      </a:r>
                    </a:p>
                  </a:txBody>
                  <a:tcPr/>
                </a:tc>
                <a:extLst>
                  <a:ext uri="{0D108BD9-81ED-4DB2-BD59-A6C34878D82A}">
                    <a16:rowId xmlns:a16="http://schemas.microsoft.com/office/drawing/2014/main" val="3777800057"/>
                  </a:ext>
                </a:extLst>
              </a:tr>
            </a:tbl>
          </a:graphicData>
        </a:graphic>
      </p:graphicFrame>
    </p:spTree>
    <p:extLst>
      <p:ext uri="{BB962C8B-B14F-4D97-AF65-F5344CB8AC3E}">
        <p14:creationId xmlns:p14="http://schemas.microsoft.com/office/powerpoint/2010/main" val="705041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4B0BE-94F3-4337-B184-ECC0F221135C}"/>
              </a:ext>
            </a:extLst>
          </p:cNvPr>
          <p:cNvSpPr>
            <a:spLocks noGrp="1"/>
          </p:cNvSpPr>
          <p:nvPr>
            <p:ph type="title"/>
          </p:nvPr>
        </p:nvSpPr>
        <p:spPr/>
        <p:txBody>
          <a:bodyPr/>
          <a:lstStyle/>
          <a:p>
            <a:r>
              <a:rPr lang="en-IN" dirty="0" err="1"/>
              <a:t>Anytrac</a:t>
            </a:r>
            <a:r>
              <a:rPr lang="en-IN" dirty="0"/>
              <a:t> Compliance-Technician Side Path</a:t>
            </a:r>
          </a:p>
        </p:txBody>
      </p:sp>
      <p:sp>
        <p:nvSpPr>
          <p:cNvPr id="8" name="Rectangle 7">
            <a:extLst>
              <a:ext uri="{FF2B5EF4-FFF2-40B4-BE49-F238E27FC236}">
                <a16:creationId xmlns:a16="http://schemas.microsoft.com/office/drawing/2014/main" id="{73B95EE6-7A21-4221-9463-BD8F39425292}"/>
              </a:ext>
            </a:extLst>
          </p:cNvPr>
          <p:cNvSpPr/>
          <p:nvPr/>
        </p:nvSpPr>
        <p:spPr>
          <a:xfrm>
            <a:off x="763555" y="1506026"/>
            <a:ext cx="7616890" cy="369332"/>
          </a:xfrm>
          <a:prstGeom prst="rect">
            <a:avLst/>
          </a:prstGeom>
        </p:spPr>
        <p:txBody>
          <a:bodyPr wrap="square">
            <a:spAutoFit/>
          </a:bodyPr>
          <a:lstStyle/>
          <a:p>
            <a:r>
              <a:rPr lang="en-US" b="1" dirty="0"/>
              <a:t>Technician Side Kits :Allowed Re-initiation of Scanning using existing process</a:t>
            </a:r>
            <a:endParaRPr lang="en-IN" dirty="0"/>
          </a:p>
        </p:txBody>
      </p:sp>
      <p:graphicFrame>
        <p:nvGraphicFramePr>
          <p:cNvPr id="9" name="Table 8">
            <a:extLst>
              <a:ext uri="{FF2B5EF4-FFF2-40B4-BE49-F238E27FC236}">
                <a16:creationId xmlns:a16="http://schemas.microsoft.com/office/drawing/2014/main" id="{516F6801-EE34-404F-98DC-5AAFF21A15BE}"/>
              </a:ext>
            </a:extLst>
          </p:cNvPr>
          <p:cNvGraphicFramePr>
            <a:graphicFrameLocks noGrp="1"/>
          </p:cNvGraphicFramePr>
          <p:nvPr>
            <p:extLst>
              <p:ext uri="{D42A27DB-BD31-4B8C-83A1-F6EECF244321}">
                <p14:modId xmlns:p14="http://schemas.microsoft.com/office/powerpoint/2010/main" val="2674393504"/>
              </p:ext>
            </p:extLst>
          </p:nvPr>
        </p:nvGraphicFramePr>
        <p:xfrm>
          <a:off x="1299872" y="2108294"/>
          <a:ext cx="5963461" cy="1815921"/>
        </p:xfrm>
        <a:graphic>
          <a:graphicData uri="http://schemas.openxmlformats.org/drawingml/2006/table">
            <a:tbl>
              <a:tblPr>
                <a:tableStyleId>{9D7B26C5-4107-4FEC-AEDC-1716B250A1EF}</a:tableStyleId>
              </a:tblPr>
              <a:tblGrid>
                <a:gridCol w="961518">
                  <a:extLst>
                    <a:ext uri="{9D8B030D-6E8A-4147-A177-3AD203B41FA5}">
                      <a16:colId xmlns:a16="http://schemas.microsoft.com/office/drawing/2014/main" val="3625372384"/>
                    </a:ext>
                  </a:extLst>
                </a:gridCol>
                <a:gridCol w="480760">
                  <a:extLst>
                    <a:ext uri="{9D8B030D-6E8A-4147-A177-3AD203B41FA5}">
                      <a16:colId xmlns:a16="http://schemas.microsoft.com/office/drawing/2014/main" val="1610852911"/>
                    </a:ext>
                  </a:extLst>
                </a:gridCol>
                <a:gridCol w="746711">
                  <a:extLst>
                    <a:ext uri="{9D8B030D-6E8A-4147-A177-3AD203B41FA5}">
                      <a16:colId xmlns:a16="http://schemas.microsoft.com/office/drawing/2014/main" val="673677113"/>
                    </a:ext>
                  </a:extLst>
                </a:gridCol>
                <a:gridCol w="1125182">
                  <a:extLst>
                    <a:ext uri="{9D8B030D-6E8A-4147-A177-3AD203B41FA5}">
                      <a16:colId xmlns:a16="http://schemas.microsoft.com/office/drawing/2014/main" val="1972991555"/>
                    </a:ext>
                  </a:extLst>
                </a:gridCol>
                <a:gridCol w="961518">
                  <a:extLst>
                    <a:ext uri="{9D8B030D-6E8A-4147-A177-3AD203B41FA5}">
                      <a16:colId xmlns:a16="http://schemas.microsoft.com/office/drawing/2014/main" val="1245078380"/>
                    </a:ext>
                  </a:extLst>
                </a:gridCol>
                <a:gridCol w="859229">
                  <a:extLst>
                    <a:ext uri="{9D8B030D-6E8A-4147-A177-3AD203B41FA5}">
                      <a16:colId xmlns:a16="http://schemas.microsoft.com/office/drawing/2014/main" val="167730101"/>
                    </a:ext>
                  </a:extLst>
                </a:gridCol>
                <a:gridCol w="828543">
                  <a:extLst>
                    <a:ext uri="{9D8B030D-6E8A-4147-A177-3AD203B41FA5}">
                      <a16:colId xmlns:a16="http://schemas.microsoft.com/office/drawing/2014/main" val="3339491396"/>
                    </a:ext>
                  </a:extLst>
                </a:gridCol>
              </a:tblGrid>
              <a:tr h="201769">
                <a:tc gridSpan="7">
                  <a:txBody>
                    <a:bodyPr/>
                    <a:lstStyle/>
                    <a:p>
                      <a:pPr algn="ctr" fontAlgn="t"/>
                      <a:r>
                        <a:rPr lang="en-IN" sz="1200" u="none" strike="noStrike">
                          <a:effectLst/>
                        </a:rPr>
                        <a:t>Technician Side</a:t>
                      </a:r>
                      <a:endParaRPr lang="en-IN" sz="1200" b="1" i="0" u="none" strike="noStrike">
                        <a:effectLst/>
                        <a:latin typeface="Arial" panose="020B0604020202020204" pitchFamily="34" charset="0"/>
                      </a:endParaRPr>
                    </a:p>
                  </a:txBody>
                  <a:tcPr marL="7620" marR="7620" marT="7620" marB="0"/>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182341876"/>
                  </a:ext>
                </a:extLst>
              </a:tr>
              <a:tr h="201769">
                <a:tc>
                  <a:txBody>
                    <a:bodyPr/>
                    <a:lstStyle/>
                    <a:p>
                      <a:pPr algn="ctr" fontAlgn="t"/>
                      <a:r>
                        <a:rPr lang="en-IN" sz="1200" u="none" strike="noStrike">
                          <a:effectLst/>
                        </a:rPr>
                        <a:t>Month</a:t>
                      </a:r>
                      <a:endParaRPr lang="en-IN" sz="1200" b="1" i="0" u="none" strike="noStrike">
                        <a:effectLst/>
                        <a:latin typeface="Arial" panose="020B0604020202020204" pitchFamily="34" charset="0"/>
                      </a:endParaRPr>
                    </a:p>
                  </a:txBody>
                  <a:tcPr marL="7620" marR="7620" marT="7620" marB="0"/>
                </a:tc>
                <a:tc>
                  <a:txBody>
                    <a:bodyPr/>
                    <a:lstStyle/>
                    <a:p>
                      <a:pPr algn="l" fontAlgn="t"/>
                      <a:r>
                        <a:rPr lang="en-IN" sz="1200" u="none" strike="noStrike">
                          <a:effectLst/>
                        </a:rPr>
                        <a:t>SKUs</a:t>
                      </a:r>
                      <a:endParaRPr lang="en-IN" sz="1200" b="1" i="0" u="none" strike="noStrike">
                        <a:effectLst/>
                        <a:latin typeface="Arial" panose="020B0604020202020204" pitchFamily="34" charset="0"/>
                      </a:endParaRPr>
                    </a:p>
                  </a:txBody>
                  <a:tcPr marL="7620" marR="7620" marT="7620" marB="0"/>
                </a:tc>
                <a:tc>
                  <a:txBody>
                    <a:bodyPr/>
                    <a:lstStyle/>
                    <a:p>
                      <a:pPr algn="l" fontAlgn="t"/>
                      <a:r>
                        <a:rPr lang="en-IN" sz="1200" u="none" strike="noStrike">
                          <a:effectLst/>
                        </a:rPr>
                        <a:t>Quantity</a:t>
                      </a:r>
                      <a:endParaRPr lang="en-IN" sz="1200" b="1" i="0" u="none" strike="noStrike">
                        <a:effectLst/>
                        <a:latin typeface="Arial" panose="020B0604020202020204" pitchFamily="34" charset="0"/>
                      </a:endParaRPr>
                    </a:p>
                  </a:txBody>
                  <a:tcPr marL="7620" marR="7620" marT="7620" marB="0"/>
                </a:tc>
                <a:tc>
                  <a:txBody>
                    <a:bodyPr/>
                    <a:lstStyle/>
                    <a:p>
                      <a:pPr algn="l" fontAlgn="t"/>
                      <a:r>
                        <a:rPr lang="en-IN" sz="1200" u="none" strike="noStrike">
                          <a:effectLst/>
                        </a:rPr>
                        <a:t>Amount( in lacs)</a:t>
                      </a:r>
                      <a:endParaRPr lang="en-IN" sz="1200" b="1" i="0" u="none" strike="noStrike">
                        <a:effectLst/>
                        <a:latin typeface="Arial" panose="020B0604020202020204" pitchFamily="34" charset="0"/>
                      </a:endParaRPr>
                    </a:p>
                  </a:txBody>
                  <a:tcPr marL="7620" marR="7620" marT="7620" marB="0"/>
                </a:tc>
                <a:tc>
                  <a:txBody>
                    <a:bodyPr/>
                    <a:lstStyle/>
                    <a:p>
                      <a:pPr algn="l" fontAlgn="t"/>
                      <a:r>
                        <a:rPr lang="en-IN" sz="1200" u="none" strike="noStrike">
                          <a:effectLst/>
                        </a:rPr>
                        <a:t>Patient Count</a:t>
                      </a:r>
                      <a:endParaRPr lang="en-IN" sz="1200" b="1" i="0" u="none" strike="noStrike">
                        <a:effectLst/>
                        <a:latin typeface="Arial" panose="020B0604020202020204" pitchFamily="34" charset="0"/>
                      </a:endParaRPr>
                    </a:p>
                  </a:txBody>
                  <a:tcPr marL="7620" marR="7620" marT="7620" marB="0"/>
                </a:tc>
                <a:tc>
                  <a:txBody>
                    <a:bodyPr/>
                    <a:lstStyle/>
                    <a:p>
                      <a:pPr algn="l" fontAlgn="t"/>
                      <a:r>
                        <a:rPr lang="en-IN" sz="1200" u="none" strike="noStrike">
                          <a:effectLst/>
                        </a:rPr>
                        <a:t>% Coverage</a:t>
                      </a:r>
                      <a:endParaRPr lang="en-IN" sz="1200" b="1" i="0" u="none" strike="noStrike">
                        <a:effectLst/>
                        <a:latin typeface="Arial" panose="020B0604020202020204" pitchFamily="34" charset="0"/>
                      </a:endParaRPr>
                    </a:p>
                  </a:txBody>
                  <a:tcPr marL="7620" marR="7620" marT="7620" marB="0"/>
                </a:tc>
                <a:tc>
                  <a:txBody>
                    <a:bodyPr/>
                    <a:lstStyle/>
                    <a:p>
                      <a:pPr algn="l" fontAlgn="t"/>
                      <a:r>
                        <a:rPr lang="en-IN" sz="1200" u="none" strike="noStrike">
                          <a:effectLst/>
                        </a:rPr>
                        <a:t>Total Cases</a:t>
                      </a:r>
                      <a:endParaRPr lang="en-IN" sz="1200" b="1"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3213755616"/>
                  </a:ext>
                </a:extLst>
              </a:tr>
              <a:tr h="201769">
                <a:tc>
                  <a:txBody>
                    <a:bodyPr/>
                    <a:lstStyle/>
                    <a:p>
                      <a:pPr algn="ctr" fontAlgn="t"/>
                      <a:r>
                        <a:rPr lang="en-IN" sz="1200" u="none" strike="noStrike">
                          <a:effectLst/>
                        </a:rPr>
                        <a:t>Oct'25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82</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dirty="0">
                          <a:effectLst/>
                        </a:rPr>
                        <a:t>101</a:t>
                      </a:r>
                      <a:endParaRPr lang="en-IN" sz="1200" b="0" i="0" u="none" strike="noStrike" dirty="0">
                        <a:effectLst/>
                        <a:latin typeface="Arial" panose="020B0604020202020204" pitchFamily="34" charset="0"/>
                      </a:endParaRPr>
                    </a:p>
                  </a:txBody>
                  <a:tcPr marL="7620" marR="7620" marT="7620" marB="0"/>
                </a:tc>
                <a:tc>
                  <a:txBody>
                    <a:bodyPr/>
                    <a:lstStyle/>
                    <a:p>
                      <a:pPr algn="ctr" fontAlgn="t"/>
                      <a:r>
                        <a:rPr lang="en-IN" sz="1200" u="none" strike="noStrike">
                          <a:effectLst/>
                        </a:rPr>
                        <a:t>0.07</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35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4%</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812</a:t>
                      </a:r>
                      <a:endParaRPr lang="en-IN" sz="12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470710347"/>
                  </a:ext>
                </a:extLst>
              </a:tr>
              <a:tr h="201769">
                <a:tc>
                  <a:txBody>
                    <a:bodyPr/>
                    <a:lstStyle/>
                    <a:p>
                      <a:pPr algn="ctr" fontAlgn="t"/>
                      <a:r>
                        <a:rPr lang="en-IN" sz="1200" u="none" strike="noStrike">
                          <a:effectLst/>
                        </a:rPr>
                        <a:t>Nov'25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3,926</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8,662</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6.42</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dirty="0">
                          <a:effectLst/>
                        </a:rPr>
                        <a:t>296</a:t>
                      </a:r>
                      <a:endParaRPr lang="en-IN" sz="1200" b="0" i="0" u="none" strike="noStrike" dirty="0">
                        <a:effectLst/>
                        <a:latin typeface="Arial" panose="020B0604020202020204" pitchFamily="34" charset="0"/>
                      </a:endParaRPr>
                    </a:p>
                  </a:txBody>
                  <a:tcPr marL="7620" marR="7620" marT="7620" marB="0"/>
                </a:tc>
                <a:tc>
                  <a:txBody>
                    <a:bodyPr/>
                    <a:lstStyle/>
                    <a:p>
                      <a:pPr algn="ctr" fontAlgn="t"/>
                      <a:r>
                        <a:rPr lang="en-IN" sz="1200" u="none" strike="noStrike">
                          <a:effectLst/>
                        </a:rPr>
                        <a:t>31%</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888</a:t>
                      </a:r>
                      <a:endParaRPr lang="en-IN" sz="12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3498548080"/>
                  </a:ext>
                </a:extLst>
              </a:tr>
              <a:tr h="201769">
                <a:tc>
                  <a:txBody>
                    <a:bodyPr/>
                    <a:lstStyle/>
                    <a:p>
                      <a:pPr algn="ctr" fontAlgn="t"/>
                      <a:r>
                        <a:rPr lang="en-IN" sz="1200" u="none" strike="noStrike">
                          <a:effectLst/>
                        </a:rPr>
                        <a:t>Dec'25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12,599</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32,131</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24.03</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dirty="0">
                          <a:effectLst/>
                        </a:rPr>
                        <a:t>757</a:t>
                      </a:r>
                      <a:endParaRPr lang="en-IN" sz="1200" b="0" i="0" u="none" strike="noStrike" dirty="0">
                        <a:effectLst/>
                        <a:latin typeface="Arial" panose="020B0604020202020204" pitchFamily="34" charset="0"/>
                      </a:endParaRPr>
                    </a:p>
                  </a:txBody>
                  <a:tcPr marL="7620" marR="7620" marT="7620" marB="0"/>
                </a:tc>
                <a:tc>
                  <a:txBody>
                    <a:bodyPr/>
                    <a:lstStyle/>
                    <a:p>
                      <a:pPr algn="ctr" fontAlgn="t"/>
                      <a:r>
                        <a:rPr lang="en-IN" sz="1200" u="none" strike="noStrike">
                          <a:effectLst/>
                        </a:rPr>
                        <a:t>85%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958</a:t>
                      </a:r>
                      <a:endParaRPr lang="en-IN" sz="12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3552878767"/>
                  </a:ext>
                </a:extLst>
              </a:tr>
              <a:tr h="201769">
                <a:tc>
                  <a:txBody>
                    <a:bodyPr/>
                    <a:lstStyle/>
                    <a:p>
                      <a:pPr algn="ctr" fontAlgn="t"/>
                      <a:r>
                        <a:rPr lang="en-IN" sz="1200" u="none" strike="noStrike">
                          <a:effectLst/>
                        </a:rPr>
                        <a:t>Jan'26</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13,457</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29,385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dirty="0">
                          <a:effectLst/>
                        </a:rPr>
                        <a:t>21.46</a:t>
                      </a:r>
                      <a:endParaRPr lang="en-IN" sz="1200" b="0" i="0" u="none" strike="noStrike" dirty="0">
                        <a:effectLst/>
                        <a:latin typeface="Arial" panose="020B0604020202020204" pitchFamily="34" charset="0"/>
                      </a:endParaRPr>
                    </a:p>
                  </a:txBody>
                  <a:tcPr marL="7620" marR="7620" marT="7620" marB="0"/>
                </a:tc>
                <a:tc>
                  <a:txBody>
                    <a:bodyPr/>
                    <a:lstStyle/>
                    <a:p>
                      <a:pPr algn="ctr" fontAlgn="t"/>
                      <a:r>
                        <a:rPr lang="en-IN" sz="1200" u="none" strike="noStrike">
                          <a:effectLst/>
                        </a:rPr>
                        <a:t>798</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89%</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901</a:t>
                      </a:r>
                      <a:endParaRPr lang="en-IN" sz="12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2033785290"/>
                  </a:ext>
                </a:extLst>
              </a:tr>
              <a:tr h="201769">
                <a:tc>
                  <a:txBody>
                    <a:bodyPr/>
                    <a:lstStyle/>
                    <a:p>
                      <a:pPr algn="ctr" fontAlgn="t"/>
                      <a:r>
                        <a:rPr lang="en-IN" sz="1200" u="none" strike="noStrike">
                          <a:effectLst/>
                        </a:rPr>
                        <a:t>Feb'26</a:t>
                      </a:r>
                      <a:endParaRPr lang="en-IN" sz="1200" b="0" i="0" u="none" strike="noStrike">
                        <a:effectLst/>
                        <a:latin typeface="Arial" panose="020B0604020202020204" pitchFamily="34" charset="0"/>
                      </a:endParaRPr>
                    </a:p>
                  </a:txBody>
                  <a:tcPr marL="7620" marR="7620" marT="7620" marB="0"/>
                </a:tc>
                <a:tc>
                  <a:txBody>
                    <a:bodyPr/>
                    <a:lstStyle/>
                    <a:p>
                      <a:pPr algn="r" fontAlgn="t"/>
                      <a:r>
                        <a:rPr lang="en-IN" sz="1200" u="none" strike="noStrike">
                          <a:effectLst/>
                        </a:rPr>
                        <a:t>11,621</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23,844</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14.41</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731</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80%</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918</a:t>
                      </a:r>
                      <a:endParaRPr lang="en-IN" sz="12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991079326"/>
                  </a:ext>
                </a:extLst>
              </a:tr>
              <a:tr h="201769">
                <a:tc>
                  <a:txBody>
                    <a:bodyPr/>
                    <a:lstStyle/>
                    <a:p>
                      <a:pPr algn="ctr" fontAlgn="t"/>
                      <a:r>
                        <a:rPr lang="en-IN" sz="1200" u="none" strike="noStrike">
                          <a:effectLst/>
                        </a:rPr>
                        <a:t>Mar'26</a:t>
                      </a:r>
                      <a:endParaRPr lang="en-IN" sz="1200" b="0" i="0" u="none" strike="noStrike">
                        <a:effectLst/>
                        <a:latin typeface="Arial" panose="020B0604020202020204" pitchFamily="34" charset="0"/>
                      </a:endParaRPr>
                    </a:p>
                  </a:txBody>
                  <a:tcPr marL="7620" marR="7620" marT="7620" marB="0"/>
                </a:tc>
                <a:tc>
                  <a:txBody>
                    <a:bodyPr/>
                    <a:lstStyle/>
                    <a:p>
                      <a:pPr algn="r" fontAlgn="t"/>
                      <a:r>
                        <a:rPr lang="en-IN" sz="1200" u="none" strike="noStrike">
                          <a:effectLst/>
                        </a:rPr>
                        <a:t>11,978</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23,168</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15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768</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78%</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981</a:t>
                      </a:r>
                      <a:endParaRPr lang="en-IN" sz="12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2638029639"/>
                  </a:ext>
                </a:extLst>
              </a:tr>
              <a:tr h="201769">
                <a:tc>
                  <a:txBody>
                    <a:bodyPr/>
                    <a:lstStyle/>
                    <a:p>
                      <a:pPr algn="ctr" fontAlgn="t"/>
                      <a:r>
                        <a:rPr lang="en-IN" sz="1200" u="none" strike="noStrike">
                          <a:effectLst/>
                        </a:rPr>
                        <a:t>Apr'26</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dirty="0">
                          <a:effectLst/>
                        </a:rPr>
                        <a:t>13,062</a:t>
                      </a:r>
                      <a:endParaRPr lang="en-IN" sz="1200" b="0" i="0" u="none" strike="noStrike" dirty="0">
                        <a:effectLst/>
                        <a:latin typeface="Arial" panose="020B0604020202020204" pitchFamily="34" charset="0"/>
                      </a:endParaRPr>
                    </a:p>
                  </a:txBody>
                  <a:tcPr marL="7620" marR="7620" marT="7620" marB="0"/>
                </a:tc>
                <a:tc>
                  <a:txBody>
                    <a:bodyPr/>
                    <a:lstStyle/>
                    <a:p>
                      <a:pPr algn="ctr" fontAlgn="t"/>
                      <a:r>
                        <a:rPr lang="en-IN" sz="1200" u="none" strike="noStrike" dirty="0">
                          <a:effectLst/>
                        </a:rPr>
                        <a:t>32,338</a:t>
                      </a:r>
                      <a:endParaRPr lang="en-IN" sz="1200" b="0" i="0" u="none" strike="noStrike" dirty="0">
                        <a:effectLst/>
                        <a:latin typeface="Arial" panose="020B0604020202020204" pitchFamily="34" charset="0"/>
                      </a:endParaRPr>
                    </a:p>
                  </a:txBody>
                  <a:tcPr marL="7620" marR="7620" marT="7620" marB="0"/>
                </a:tc>
                <a:tc>
                  <a:txBody>
                    <a:bodyPr/>
                    <a:lstStyle/>
                    <a:p>
                      <a:pPr algn="ctr" fontAlgn="t"/>
                      <a:r>
                        <a:rPr lang="en-IN" sz="1200" u="none" strike="noStrike">
                          <a:effectLst/>
                        </a:rPr>
                        <a:t>17.62</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dirty="0">
                          <a:effectLst/>
                        </a:rPr>
                        <a:t>835</a:t>
                      </a:r>
                      <a:endParaRPr lang="en-IN" sz="1200" b="0" i="0" u="none" strike="noStrike" dirty="0">
                        <a:effectLst/>
                        <a:latin typeface="Arial" panose="020B0604020202020204" pitchFamily="34" charset="0"/>
                      </a:endParaRPr>
                    </a:p>
                  </a:txBody>
                  <a:tcPr marL="7620" marR="7620" marT="7620" marB="0"/>
                </a:tc>
                <a:tc>
                  <a:txBody>
                    <a:bodyPr/>
                    <a:lstStyle/>
                    <a:p>
                      <a:pPr algn="ctr" fontAlgn="t"/>
                      <a:r>
                        <a:rPr lang="en-IN" sz="1200" u="none" strike="noStrike">
                          <a:effectLst/>
                        </a:rPr>
                        <a:t>85%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dirty="0">
                          <a:effectLst/>
                        </a:rPr>
                        <a:t>984</a:t>
                      </a:r>
                      <a:endParaRPr lang="en-IN" sz="1200" b="0" i="0" u="none" strike="noStrike" dirty="0">
                        <a:effectLst/>
                        <a:latin typeface="Arial" panose="020B0604020202020204" pitchFamily="34" charset="0"/>
                      </a:endParaRPr>
                    </a:p>
                  </a:txBody>
                  <a:tcPr marL="7620" marR="7620" marT="7620" marB="0"/>
                </a:tc>
                <a:extLst>
                  <a:ext uri="{0D108BD9-81ED-4DB2-BD59-A6C34878D82A}">
                    <a16:rowId xmlns:a16="http://schemas.microsoft.com/office/drawing/2014/main" val="3215940852"/>
                  </a:ext>
                </a:extLst>
              </a:tr>
            </a:tbl>
          </a:graphicData>
        </a:graphic>
      </p:graphicFrame>
      <p:sp>
        <p:nvSpPr>
          <p:cNvPr id="10" name="Arrow: Up 9">
            <a:extLst>
              <a:ext uri="{FF2B5EF4-FFF2-40B4-BE49-F238E27FC236}">
                <a16:creationId xmlns:a16="http://schemas.microsoft.com/office/drawing/2014/main" id="{A4C8844B-7043-41A1-81AD-DF901AA30365}"/>
              </a:ext>
            </a:extLst>
          </p:cNvPr>
          <p:cNvSpPr/>
          <p:nvPr/>
        </p:nvSpPr>
        <p:spPr>
          <a:xfrm>
            <a:off x="7491703" y="2655107"/>
            <a:ext cx="248575" cy="577048"/>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100CE712-F458-4F28-A9CF-4810BB0A24C7}"/>
              </a:ext>
            </a:extLst>
          </p:cNvPr>
          <p:cNvSpPr/>
          <p:nvPr/>
        </p:nvSpPr>
        <p:spPr>
          <a:xfrm>
            <a:off x="1641570" y="4060980"/>
            <a:ext cx="5569666" cy="369332"/>
          </a:xfrm>
          <a:prstGeom prst="rect">
            <a:avLst/>
          </a:prstGeom>
        </p:spPr>
        <p:txBody>
          <a:bodyPr wrap="none">
            <a:spAutoFit/>
          </a:bodyPr>
          <a:lstStyle/>
          <a:p>
            <a:r>
              <a:rPr lang="en-US" b="1" dirty="0"/>
              <a:t>Perfusionists Side Kits : Pharmacists Proactively Initiated</a:t>
            </a:r>
            <a:endParaRPr lang="en-IN" dirty="0"/>
          </a:p>
        </p:txBody>
      </p:sp>
      <p:graphicFrame>
        <p:nvGraphicFramePr>
          <p:cNvPr id="12" name="Table 11">
            <a:extLst>
              <a:ext uri="{FF2B5EF4-FFF2-40B4-BE49-F238E27FC236}">
                <a16:creationId xmlns:a16="http://schemas.microsoft.com/office/drawing/2014/main" id="{2CD77A3B-0CC6-42B6-8048-516D8B0C37A9}"/>
              </a:ext>
            </a:extLst>
          </p:cNvPr>
          <p:cNvGraphicFramePr>
            <a:graphicFrameLocks noGrp="1"/>
          </p:cNvGraphicFramePr>
          <p:nvPr>
            <p:extLst>
              <p:ext uri="{D42A27DB-BD31-4B8C-83A1-F6EECF244321}">
                <p14:modId xmlns:p14="http://schemas.microsoft.com/office/powerpoint/2010/main" val="2867095047"/>
              </p:ext>
            </p:extLst>
          </p:nvPr>
        </p:nvGraphicFramePr>
        <p:xfrm>
          <a:off x="2281352" y="4520639"/>
          <a:ext cx="4000500" cy="1714500"/>
        </p:xfrm>
        <a:graphic>
          <a:graphicData uri="http://schemas.openxmlformats.org/drawingml/2006/table">
            <a:tbl>
              <a:tblPr>
                <a:tableStyleId>{9D7B26C5-4107-4FEC-AEDC-1716B250A1EF}</a:tableStyleId>
              </a:tblPr>
              <a:tblGrid>
                <a:gridCol w="899634">
                  <a:extLst>
                    <a:ext uri="{9D8B030D-6E8A-4147-A177-3AD203B41FA5}">
                      <a16:colId xmlns:a16="http://schemas.microsoft.com/office/drawing/2014/main" val="1949291921"/>
                    </a:ext>
                  </a:extLst>
                </a:gridCol>
                <a:gridCol w="449817">
                  <a:extLst>
                    <a:ext uri="{9D8B030D-6E8A-4147-A177-3AD203B41FA5}">
                      <a16:colId xmlns:a16="http://schemas.microsoft.com/office/drawing/2014/main" val="1179835682"/>
                    </a:ext>
                  </a:extLst>
                </a:gridCol>
                <a:gridCol w="698652">
                  <a:extLst>
                    <a:ext uri="{9D8B030D-6E8A-4147-A177-3AD203B41FA5}">
                      <a16:colId xmlns:a16="http://schemas.microsoft.com/office/drawing/2014/main" val="448495327"/>
                    </a:ext>
                  </a:extLst>
                </a:gridCol>
                <a:gridCol w="1052763">
                  <a:extLst>
                    <a:ext uri="{9D8B030D-6E8A-4147-A177-3AD203B41FA5}">
                      <a16:colId xmlns:a16="http://schemas.microsoft.com/office/drawing/2014/main" val="1724935783"/>
                    </a:ext>
                  </a:extLst>
                </a:gridCol>
                <a:gridCol w="899634">
                  <a:extLst>
                    <a:ext uri="{9D8B030D-6E8A-4147-A177-3AD203B41FA5}">
                      <a16:colId xmlns:a16="http://schemas.microsoft.com/office/drawing/2014/main" val="3936378166"/>
                    </a:ext>
                  </a:extLst>
                </a:gridCol>
              </a:tblGrid>
              <a:tr h="167640">
                <a:tc gridSpan="5">
                  <a:txBody>
                    <a:bodyPr/>
                    <a:lstStyle/>
                    <a:p>
                      <a:pPr algn="ctr" fontAlgn="t"/>
                      <a:r>
                        <a:rPr lang="en-IN" sz="1200" u="none" strike="noStrike">
                          <a:effectLst/>
                        </a:rPr>
                        <a:t>Perfusionist Side Kits</a:t>
                      </a:r>
                      <a:endParaRPr lang="en-IN" sz="1200" b="1" i="0" u="none" strike="noStrike">
                        <a:effectLst/>
                        <a:latin typeface="Arial" panose="020B0604020202020204" pitchFamily="34" charset="0"/>
                      </a:endParaRPr>
                    </a:p>
                  </a:txBody>
                  <a:tcPr marL="7620" marR="7620" marT="7620" marB="0"/>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550906211"/>
                  </a:ext>
                </a:extLst>
              </a:tr>
              <a:tr h="167640">
                <a:tc>
                  <a:txBody>
                    <a:bodyPr/>
                    <a:lstStyle/>
                    <a:p>
                      <a:pPr algn="ctr" fontAlgn="t"/>
                      <a:r>
                        <a:rPr lang="en-IN" sz="1200" u="none" strike="noStrike">
                          <a:effectLst/>
                        </a:rPr>
                        <a:t>Month</a:t>
                      </a:r>
                      <a:endParaRPr lang="en-IN" sz="1200" b="1" i="0" u="none" strike="noStrike">
                        <a:effectLst/>
                        <a:latin typeface="Arial" panose="020B0604020202020204" pitchFamily="34" charset="0"/>
                      </a:endParaRPr>
                    </a:p>
                  </a:txBody>
                  <a:tcPr marL="7620" marR="7620" marT="7620" marB="0"/>
                </a:tc>
                <a:tc>
                  <a:txBody>
                    <a:bodyPr/>
                    <a:lstStyle/>
                    <a:p>
                      <a:pPr algn="l" fontAlgn="t"/>
                      <a:r>
                        <a:rPr lang="en-IN" sz="1200" u="none" strike="noStrike">
                          <a:effectLst/>
                        </a:rPr>
                        <a:t>SKUs</a:t>
                      </a:r>
                      <a:endParaRPr lang="en-IN" sz="1200" b="1" i="0" u="none" strike="noStrike">
                        <a:effectLst/>
                        <a:latin typeface="Arial" panose="020B0604020202020204" pitchFamily="34" charset="0"/>
                      </a:endParaRPr>
                    </a:p>
                  </a:txBody>
                  <a:tcPr marL="7620" marR="7620" marT="7620" marB="0"/>
                </a:tc>
                <a:tc>
                  <a:txBody>
                    <a:bodyPr/>
                    <a:lstStyle/>
                    <a:p>
                      <a:pPr algn="l" fontAlgn="t"/>
                      <a:r>
                        <a:rPr lang="en-IN" sz="1200" u="none" strike="noStrike">
                          <a:effectLst/>
                        </a:rPr>
                        <a:t>Quantity</a:t>
                      </a:r>
                      <a:endParaRPr lang="en-IN" sz="1200" b="1" i="0" u="none" strike="noStrike">
                        <a:effectLst/>
                        <a:latin typeface="Arial" panose="020B0604020202020204" pitchFamily="34" charset="0"/>
                      </a:endParaRPr>
                    </a:p>
                  </a:txBody>
                  <a:tcPr marL="7620" marR="7620" marT="7620" marB="0"/>
                </a:tc>
                <a:tc>
                  <a:txBody>
                    <a:bodyPr/>
                    <a:lstStyle/>
                    <a:p>
                      <a:pPr algn="l" fontAlgn="t"/>
                      <a:r>
                        <a:rPr lang="en-IN" sz="1200" u="none" strike="noStrike">
                          <a:effectLst/>
                        </a:rPr>
                        <a:t>Amount( in lacs)</a:t>
                      </a:r>
                      <a:endParaRPr lang="en-IN" sz="1200" b="1" i="0" u="none" strike="noStrike">
                        <a:effectLst/>
                        <a:latin typeface="Arial" panose="020B0604020202020204" pitchFamily="34" charset="0"/>
                      </a:endParaRPr>
                    </a:p>
                  </a:txBody>
                  <a:tcPr marL="7620" marR="7620" marT="7620" marB="0"/>
                </a:tc>
                <a:tc>
                  <a:txBody>
                    <a:bodyPr/>
                    <a:lstStyle/>
                    <a:p>
                      <a:pPr algn="l" fontAlgn="t"/>
                      <a:r>
                        <a:rPr lang="en-IN" sz="1200" u="none" strike="noStrike">
                          <a:effectLst/>
                        </a:rPr>
                        <a:t>Patient Count</a:t>
                      </a:r>
                      <a:endParaRPr lang="en-IN" sz="1200" b="1"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3282681284"/>
                  </a:ext>
                </a:extLst>
              </a:tr>
              <a:tr h="167640">
                <a:tc>
                  <a:txBody>
                    <a:bodyPr/>
                    <a:lstStyle/>
                    <a:p>
                      <a:pPr algn="ctr" fontAlgn="t"/>
                      <a:r>
                        <a:rPr lang="en-IN" sz="1200" u="none" strike="noStrike">
                          <a:effectLst/>
                        </a:rPr>
                        <a:t>Oct'25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175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280</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0.31</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45</a:t>
                      </a:r>
                      <a:endParaRPr lang="en-IN" sz="12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1727663357"/>
                  </a:ext>
                </a:extLst>
              </a:tr>
              <a:tr h="167640">
                <a:tc>
                  <a:txBody>
                    <a:bodyPr/>
                    <a:lstStyle/>
                    <a:p>
                      <a:pPr algn="ctr" fontAlgn="t"/>
                      <a:r>
                        <a:rPr lang="en-IN" sz="1200" u="none" strike="noStrike">
                          <a:effectLst/>
                        </a:rPr>
                        <a:t>Nov'25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210</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379</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0.31</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48</a:t>
                      </a:r>
                      <a:endParaRPr lang="en-IN" sz="12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2464712508"/>
                  </a:ext>
                </a:extLst>
              </a:tr>
              <a:tr h="167640">
                <a:tc>
                  <a:txBody>
                    <a:bodyPr/>
                    <a:lstStyle/>
                    <a:p>
                      <a:pPr algn="ctr" fontAlgn="t"/>
                      <a:r>
                        <a:rPr lang="en-IN" sz="1200" u="none" strike="noStrike">
                          <a:effectLst/>
                        </a:rPr>
                        <a:t>Dec'25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350</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968</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0.91</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39</a:t>
                      </a:r>
                      <a:endParaRPr lang="en-IN" sz="12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697330203"/>
                  </a:ext>
                </a:extLst>
              </a:tr>
              <a:tr h="167640">
                <a:tc>
                  <a:txBody>
                    <a:bodyPr/>
                    <a:lstStyle/>
                    <a:p>
                      <a:pPr algn="ctr" fontAlgn="t"/>
                      <a:r>
                        <a:rPr lang="en-IN" sz="1200" u="none" strike="noStrike">
                          <a:effectLst/>
                        </a:rPr>
                        <a:t>Jan'26</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198</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304</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1.34</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42</a:t>
                      </a:r>
                      <a:endParaRPr lang="en-IN" sz="12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2739163512"/>
                  </a:ext>
                </a:extLst>
              </a:tr>
              <a:tr h="167640">
                <a:tc>
                  <a:txBody>
                    <a:bodyPr/>
                    <a:lstStyle/>
                    <a:p>
                      <a:pPr algn="ctr" fontAlgn="t"/>
                      <a:r>
                        <a:rPr lang="en-IN" sz="1200" u="none" strike="noStrike">
                          <a:effectLst/>
                        </a:rPr>
                        <a:t>Feb'26</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1271</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2365</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4.03</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41</a:t>
                      </a:r>
                      <a:endParaRPr lang="en-IN" sz="12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2147715742"/>
                  </a:ext>
                </a:extLst>
              </a:tr>
              <a:tr h="167640">
                <a:tc>
                  <a:txBody>
                    <a:bodyPr/>
                    <a:lstStyle/>
                    <a:p>
                      <a:pPr algn="ctr" fontAlgn="t"/>
                      <a:r>
                        <a:rPr lang="en-IN" sz="1200" u="none" strike="noStrike">
                          <a:effectLst/>
                        </a:rPr>
                        <a:t>Mar'26</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1902</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6169</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7.11</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57</a:t>
                      </a:r>
                      <a:endParaRPr lang="en-IN" sz="12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2866312062"/>
                  </a:ext>
                </a:extLst>
              </a:tr>
              <a:tr h="167640">
                <a:tc>
                  <a:txBody>
                    <a:bodyPr/>
                    <a:lstStyle/>
                    <a:p>
                      <a:pPr algn="ctr" fontAlgn="t"/>
                      <a:r>
                        <a:rPr lang="en-IN" sz="1200" u="none" strike="noStrike">
                          <a:effectLst/>
                        </a:rPr>
                        <a:t>Apr'26</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1420</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4751</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a:effectLst/>
                        </a:rPr>
                        <a:t>2.73</a:t>
                      </a:r>
                      <a:endParaRPr lang="en-IN" sz="1200" b="0" i="0" u="none" strike="noStrike">
                        <a:effectLst/>
                        <a:latin typeface="Arial" panose="020B0604020202020204" pitchFamily="34" charset="0"/>
                      </a:endParaRPr>
                    </a:p>
                  </a:txBody>
                  <a:tcPr marL="7620" marR="7620" marT="7620" marB="0"/>
                </a:tc>
                <a:tc>
                  <a:txBody>
                    <a:bodyPr/>
                    <a:lstStyle/>
                    <a:p>
                      <a:pPr algn="ctr" fontAlgn="t"/>
                      <a:r>
                        <a:rPr lang="en-IN" sz="1200" u="none" strike="noStrike" dirty="0">
                          <a:effectLst/>
                        </a:rPr>
                        <a:t>47</a:t>
                      </a:r>
                      <a:endParaRPr lang="en-IN" sz="1200" b="0" i="0" u="none" strike="noStrike" dirty="0">
                        <a:effectLst/>
                        <a:latin typeface="Arial" panose="020B0604020202020204" pitchFamily="34" charset="0"/>
                      </a:endParaRPr>
                    </a:p>
                  </a:txBody>
                  <a:tcPr marL="7620" marR="7620" marT="7620" marB="0"/>
                </a:tc>
                <a:extLst>
                  <a:ext uri="{0D108BD9-81ED-4DB2-BD59-A6C34878D82A}">
                    <a16:rowId xmlns:a16="http://schemas.microsoft.com/office/drawing/2014/main" val="3934976795"/>
                  </a:ext>
                </a:extLst>
              </a:tr>
            </a:tbl>
          </a:graphicData>
        </a:graphic>
      </p:graphicFrame>
      <p:sp>
        <p:nvSpPr>
          <p:cNvPr id="13" name="Arrow: Up 12">
            <a:extLst>
              <a:ext uri="{FF2B5EF4-FFF2-40B4-BE49-F238E27FC236}">
                <a16:creationId xmlns:a16="http://schemas.microsoft.com/office/drawing/2014/main" id="{F94D8727-626C-4CAC-8EE6-71DA4192988B}"/>
              </a:ext>
            </a:extLst>
          </p:cNvPr>
          <p:cNvSpPr/>
          <p:nvPr/>
        </p:nvSpPr>
        <p:spPr>
          <a:xfrm>
            <a:off x="6738360" y="5063450"/>
            <a:ext cx="248575" cy="577048"/>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944432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924B7-230A-4329-B7AD-DB0A6E7DB988}"/>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Operational and Cost Efficiency</a:t>
            </a:r>
            <a:br>
              <a:rPr lang="en-IN" dirty="0"/>
            </a:br>
            <a:endParaRPr lang="en-IN" dirty="0"/>
          </a:p>
        </p:txBody>
      </p:sp>
      <p:graphicFrame>
        <p:nvGraphicFramePr>
          <p:cNvPr id="5" name="Content Placeholder 4">
            <a:extLst>
              <a:ext uri="{FF2B5EF4-FFF2-40B4-BE49-F238E27FC236}">
                <a16:creationId xmlns:a16="http://schemas.microsoft.com/office/drawing/2014/main" id="{F262BCB7-FC01-4450-85EF-2EDACD53E18A}"/>
              </a:ext>
            </a:extLst>
          </p:cNvPr>
          <p:cNvGraphicFramePr>
            <a:graphicFrameLocks/>
          </p:cNvGraphicFramePr>
          <p:nvPr>
            <p:extLst>
              <p:ext uri="{D42A27DB-BD31-4B8C-83A1-F6EECF244321}">
                <p14:modId xmlns:p14="http://schemas.microsoft.com/office/powerpoint/2010/main" val="4199700523"/>
              </p:ext>
            </p:extLst>
          </p:nvPr>
        </p:nvGraphicFramePr>
        <p:xfrm>
          <a:off x="628651" y="1323975"/>
          <a:ext cx="7258051" cy="5234722"/>
        </p:xfrm>
        <a:graphic>
          <a:graphicData uri="http://schemas.openxmlformats.org/drawingml/2006/table">
            <a:tbl>
              <a:tblPr firstRow="1" bandRow="1">
                <a:tableStyleId>{5A111915-BE36-4E01-A7E5-04B1672EAD32}</a:tableStyleId>
              </a:tblPr>
              <a:tblGrid>
                <a:gridCol w="464785">
                  <a:extLst>
                    <a:ext uri="{9D8B030D-6E8A-4147-A177-3AD203B41FA5}">
                      <a16:colId xmlns:a16="http://schemas.microsoft.com/office/drawing/2014/main" val="3355858834"/>
                    </a:ext>
                  </a:extLst>
                </a:gridCol>
                <a:gridCol w="1749776">
                  <a:extLst>
                    <a:ext uri="{9D8B030D-6E8A-4147-A177-3AD203B41FA5}">
                      <a16:colId xmlns:a16="http://schemas.microsoft.com/office/drawing/2014/main" val="3979708822"/>
                    </a:ext>
                  </a:extLst>
                </a:gridCol>
                <a:gridCol w="2431301">
                  <a:extLst>
                    <a:ext uri="{9D8B030D-6E8A-4147-A177-3AD203B41FA5}">
                      <a16:colId xmlns:a16="http://schemas.microsoft.com/office/drawing/2014/main" val="844537309"/>
                    </a:ext>
                  </a:extLst>
                </a:gridCol>
                <a:gridCol w="2612189">
                  <a:extLst>
                    <a:ext uri="{9D8B030D-6E8A-4147-A177-3AD203B41FA5}">
                      <a16:colId xmlns:a16="http://schemas.microsoft.com/office/drawing/2014/main" val="2827828683"/>
                    </a:ext>
                  </a:extLst>
                </a:gridCol>
              </a:tblGrid>
              <a:tr h="422801">
                <a:tc>
                  <a:txBody>
                    <a:bodyPr/>
                    <a:lstStyle/>
                    <a:p>
                      <a:r>
                        <a:rPr lang="en-US" sz="1400" dirty="0"/>
                        <a:t>SN</a:t>
                      </a:r>
                      <a:endParaRPr lang="en-IN" sz="1400" dirty="0"/>
                    </a:p>
                  </a:txBody>
                  <a:tcPr/>
                </a:tc>
                <a:tc>
                  <a:txBody>
                    <a:bodyPr/>
                    <a:lstStyle/>
                    <a:p>
                      <a:r>
                        <a:rPr lang="en-US" sz="1400" dirty="0"/>
                        <a:t>Impact</a:t>
                      </a:r>
                      <a:endParaRPr lang="en-IN" sz="1400" dirty="0"/>
                    </a:p>
                  </a:txBody>
                  <a:tcPr/>
                </a:tc>
                <a:tc>
                  <a:txBody>
                    <a:bodyPr/>
                    <a:lstStyle/>
                    <a:p>
                      <a:r>
                        <a:rPr lang="en-US" sz="1400" dirty="0"/>
                        <a:t>Pre Digitalization</a:t>
                      </a:r>
                      <a:endParaRPr lang="en-IN" sz="1400" dirty="0"/>
                    </a:p>
                  </a:txBody>
                  <a:tcPr/>
                </a:tc>
                <a:tc>
                  <a:txBody>
                    <a:bodyPr/>
                    <a:lstStyle/>
                    <a:p>
                      <a:r>
                        <a:rPr lang="en-US" sz="1400" dirty="0"/>
                        <a:t>Post Digitalization</a:t>
                      </a:r>
                      <a:endParaRPr lang="en-IN" sz="1400" dirty="0"/>
                    </a:p>
                  </a:txBody>
                  <a:tcPr/>
                </a:tc>
                <a:extLst>
                  <a:ext uri="{0D108BD9-81ED-4DB2-BD59-A6C34878D82A}">
                    <a16:rowId xmlns:a16="http://schemas.microsoft.com/office/drawing/2014/main" val="3447428491"/>
                  </a:ext>
                </a:extLst>
              </a:tr>
              <a:tr h="705805">
                <a:tc>
                  <a:txBody>
                    <a:bodyPr/>
                    <a:lstStyle/>
                    <a:p>
                      <a:r>
                        <a:rPr lang="en-US" sz="1400" dirty="0"/>
                        <a:t>1</a:t>
                      </a:r>
                      <a:endParaRPr lang="en-IN" sz="1400" dirty="0"/>
                    </a:p>
                  </a:txBody>
                  <a:tcPr/>
                </a:tc>
                <a:tc>
                  <a:txBody>
                    <a:bodyPr/>
                    <a:lstStyle/>
                    <a:p>
                      <a:r>
                        <a:rPr lang="en-US" sz="1400" dirty="0"/>
                        <a:t>Daily Manual Requirements</a:t>
                      </a:r>
                      <a:endParaRPr lang="en-IN" sz="1400" dirty="0"/>
                    </a:p>
                  </a:txBody>
                  <a:tcPr/>
                </a:tc>
                <a:tc>
                  <a:txBody>
                    <a:bodyPr/>
                    <a:lstStyle/>
                    <a:p>
                      <a:r>
                        <a:rPr lang="en-US" sz="1400" dirty="0"/>
                        <a:t>100% Manual</a:t>
                      </a:r>
                      <a:endParaRPr lang="en-IN" sz="1400" dirty="0"/>
                    </a:p>
                  </a:txBody>
                  <a:tcPr/>
                </a:tc>
                <a:tc>
                  <a:txBody>
                    <a:bodyPr/>
                    <a:lstStyle/>
                    <a:p>
                      <a:r>
                        <a:rPr lang="en-US" sz="1400" dirty="0"/>
                        <a:t>Nurses -40%</a:t>
                      </a:r>
                    </a:p>
                    <a:p>
                      <a:r>
                        <a:rPr lang="en-US" sz="1400" dirty="0"/>
                        <a:t>Technicians- 85%</a:t>
                      </a:r>
                    </a:p>
                    <a:p>
                      <a:r>
                        <a:rPr lang="en-US" sz="1400" dirty="0"/>
                        <a:t>Perfusionists – 100%                    </a:t>
                      </a:r>
                      <a:endParaRPr lang="en-IN" sz="1400" dirty="0"/>
                    </a:p>
                  </a:txBody>
                  <a:tcPr/>
                </a:tc>
                <a:extLst>
                  <a:ext uri="{0D108BD9-81ED-4DB2-BD59-A6C34878D82A}">
                    <a16:rowId xmlns:a16="http://schemas.microsoft.com/office/drawing/2014/main" val="1281373896"/>
                  </a:ext>
                </a:extLst>
              </a:tr>
              <a:tr h="422801">
                <a:tc>
                  <a:txBody>
                    <a:bodyPr/>
                    <a:lstStyle/>
                    <a:p>
                      <a:r>
                        <a:rPr lang="en-US" sz="1400" dirty="0"/>
                        <a:t>2</a:t>
                      </a:r>
                      <a:endParaRPr lang="en-IN" sz="1400" dirty="0"/>
                    </a:p>
                  </a:txBody>
                  <a:tcPr/>
                </a:tc>
                <a:tc>
                  <a:txBody>
                    <a:bodyPr/>
                    <a:lstStyle/>
                    <a:p>
                      <a:r>
                        <a:rPr lang="en-US" sz="1400" dirty="0"/>
                        <a:t>Digitalization </a:t>
                      </a:r>
                      <a:endParaRPr lang="en-IN" sz="1400" dirty="0"/>
                    </a:p>
                  </a:txBody>
                  <a:tcPr/>
                </a:tc>
                <a:tc>
                  <a:txBody>
                    <a:bodyPr/>
                    <a:lstStyle/>
                    <a:p>
                      <a:r>
                        <a:rPr lang="en-US" sz="1400" dirty="0"/>
                        <a:t>24 hours</a:t>
                      </a:r>
                      <a:endParaRPr lang="en-IN" sz="1400" dirty="0"/>
                    </a:p>
                  </a:txBody>
                  <a:tcPr/>
                </a:tc>
                <a:tc>
                  <a:txBody>
                    <a:bodyPr/>
                    <a:lstStyle/>
                    <a:p>
                      <a:r>
                        <a:rPr lang="en-US" sz="1400" dirty="0"/>
                        <a:t>8 hours</a:t>
                      </a:r>
                      <a:endParaRPr lang="en-IN" sz="1400" dirty="0"/>
                    </a:p>
                  </a:txBody>
                  <a:tcPr/>
                </a:tc>
                <a:extLst>
                  <a:ext uri="{0D108BD9-81ED-4DB2-BD59-A6C34878D82A}">
                    <a16:rowId xmlns:a16="http://schemas.microsoft.com/office/drawing/2014/main" val="3492716816"/>
                  </a:ext>
                </a:extLst>
              </a:tr>
              <a:tr h="499945">
                <a:tc>
                  <a:txBody>
                    <a:bodyPr/>
                    <a:lstStyle/>
                    <a:p>
                      <a:r>
                        <a:rPr lang="en-US" sz="1400" dirty="0"/>
                        <a:t>3</a:t>
                      </a:r>
                      <a:endParaRPr lang="en-IN" sz="1400" dirty="0"/>
                    </a:p>
                  </a:txBody>
                  <a:tcPr/>
                </a:tc>
                <a:tc>
                  <a:txBody>
                    <a:bodyPr/>
                    <a:lstStyle/>
                    <a:p>
                      <a:r>
                        <a:rPr lang="en-US" sz="1400" dirty="0"/>
                        <a:t>Process Efficiency</a:t>
                      </a:r>
                      <a:r>
                        <a:rPr lang="en-US" sz="1400" dirty="0">
                          <a:sym typeface="Wingdings" panose="05000000000000000000" pitchFamily="2" charset="2"/>
                        </a:rPr>
                        <a:t></a:t>
                      </a:r>
                      <a:r>
                        <a:rPr lang="en-US" sz="1400" dirty="0"/>
                        <a:t> cases/day</a:t>
                      </a:r>
                      <a:endParaRPr lang="en-IN" sz="1400" dirty="0"/>
                    </a:p>
                  </a:txBody>
                  <a:tcPr/>
                </a:tc>
                <a:tc>
                  <a:txBody>
                    <a:bodyPr/>
                    <a:lstStyle/>
                    <a:p>
                      <a:r>
                        <a:rPr lang="en-US" sz="1400" dirty="0"/>
                        <a:t>Zero</a:t>
                      </a:r>
                      <a:endParaRPr lang="en-IN" sz="1400" dirty="0"/>
                    </a:p>
                  </a:txBody>
                  <a:tcPr/>
                </a:tc>
                <a:tc>
                  <a:txBody>
                    <a:bodyPr/>
                    <a:lstStyle/>
                    <a:p>
                      <a:r>
                        <a:rPr lang="en-US" sz="1400" dirty="0">
                          <a:sym typeface="Wingdings" panose="05000000000000000000" pitchFamily="2" charset="2"/>
                        </a:rPr>
                        <a:t>Nurses and Technicians-30 to 35</a:t>
                      </a:r>
                    </a:p>
                    <a:p>
                      <a:r>
                        <a:rPr lang="en-US" sz="1400" dirty="0"/>
                        <a:t>Perfusionists- 2-3</a:t>
                      </a:r>
                      <a:endParaRPr lang="en-IN" sz="1400" dirty="0"/>
                    </a:p>
                  </a:txBody>
                  <a:tcPr/>
                </a:tc>
                <a:extLst>
                  <a:ext uri="{0D108BD9-81ED-4DB2-BD59-A6C34878D82A}">
                    <a16:rowId xmlns:a16="http://schemas.microsoft.com/office/drawing/2014/main" val="2507275342"/>
                  </a:ext>
                </a:extLst>
              </a:tr>
              <a:tr h="302593">
                <a:tc>
                  <a:txBody>
                    <a:bodyPr/>
                    <a:lstStyle/>
                    <a:p>
                      <a:r>
                        <a:rPr lang="en-US" sz="1400" dirty="0"/>
                        <a:t>4</a:t>
                      </a:r>
                      <a:endParaRPr lang="en-IN" sz="1400" dirty="0"/>
                    </a:p>
                  </a:txBody>
                  <a:tcPr/>
                </a:tc>
                <a:tc>
                  <a:txBody>
                    <a:bodyPr/>
                    <a:lstStyle/>
                    <a:p>
                      <a:r>
                        <a:rPr lang="en-US" sz="1400" dirty="0"/>
                        <a:t>Dispensing Errors</a:t>
                      </a:r>
                      <a:endParaRPr lang="en-IN" sz="1400" dirty="0"/>
                    </a:p>
                  </a:txBody>
                  <a:tcPr/>
                </a:tc>
                <a:tc>
                  <a:txBody>
                    <a:bodyPr/>
                    <a:lstStyle/>
                    <a:p>
                      <a:r>
                        <a:rPr lang="en-US" sz="1400" dirty="0"/>
                        <a:t>Incompleteness -50% of cases </a:t>
                      </a:r>
                      <a:endParaRPr lang="en-IN" sz="1400" dirty="0"/>
                    </a:p>
                  </a:txBody>
                  <a:tcPr/>
                </a:tc>
                <a:tc>
                  <a:txBody>
                    <a:bodyPr/>
                    <a:lstStyle/>
                    <a:p>
                      <a:r>
                        <a:rPr lang="en-US" sz="1400" dirty="0"/>
                        <a:t>Zero ( Not a single CQI)</a:t>
                      </a:r>
                      <a:endParaRPr lang="en-IN" sz="1400" dirty="0"/>
                    </a:p>
                  </a:txBody>
                  <a:tcPr/>
                </a:tc>
                <a:extLst>
                  <a:ext uri="{0D108BD9-81ED-4DB2-BD59-A6C34878D82A}">
                    <a16:rowId xmlns:a16="http://schemas.microsoft.com/office/drawing/2014/main" val="1262918463"/>
                  </a:ext>
                </a:extLst>
              </a:tr>
              <a:tr h="705805">
                <a:tc>
                  <a:txBody>
                    <a:bodyPr/>
                    <a:lstStyle/>
                    <a:p>
                      <a:r>
                        <a:rPr lang="en-US" sz="1400" dirty="0"/>
                        <a:t>5</a:t>
                      </a:r>
                      <a:endParaRPr lang="en-IN" sz="1400" dirty="0"/>
                    </a:p>
                  </a:txBody>
                  <a:tcPr/>
                </a:tc>
                <a:tc>
                  <a:txBody>
                    <a:bodyPr/>
                    <a:lstStyle/>
                    <a:p>
                      <a:r>
                        <a:rPr lang="en-US" sz="1400" dirty="0"/>
                        <a:t>Inventory Coverage</a:t>
                      </a:r>
                    </a:p>
                    <a:p>
                      <a:r>
                        <a:rPr lang="en-US" sz="1400" dirty="0"/>
                        <a:t>Medicines/Month/800 cases</a:t>
                      </a:r>
                      <a:endParaRPr lang="en-IN" sz="1400" dirty="0"/>
                    </a:p>
                  </a:txBody>
                  <a:tcPr/>
                </a:tc>
                <a:tc>
                  <a:txBody>
                    <a:bodyPr/>
                    <a:lstStyle/>
                    <a:p>
                      <a:r>
                        <a:rPr lang="en-US" sz="1400" dirty="0"/>
                        <a:t>Zero</a:t>
                      </a:r>
                      <a:endParaRPr lang="en-IN" sz="1400" dirty="0"/>
                    </a:p>
                  </a:txBody>
                  <a:tcPr/>
                </a:tc>
                <a:tc>
                  <a:txBody>
                    <a:bodyPr/>
                    <a:lstStyle/>
                    <a:p>
                      <a:r>
                        <a:rPr lang="en-US" sz="1400" dirty="0"/>
                        <a:t>Nurses --10K-11K</a:t>
                      </a:r>
                    </a:p>
                    <a:p>
                      <a:r>
                        <a:rPr lang="en-US" sz="1400" dirty="0"/>
                        <a:t>Technicans-30K</a:t>
                      </a:r>
                    </a:p>
                    <a:p>
                      <a:r>
                        <a:rPr lang="en-US" sz="1400" dirty="0"/>
                        <a:t>Perfusionists-4K</a:t>
                      </a:r>
                      <a:endParaRPr lang="en-IN" sz="1400" dirty="0"/>
                    </a:p>
                  </a:txBody>
                  <a:tcPr/>
                </a:tc>
                <a:extLst>
                  <a:ext uri="{0D108BD9-81ED-4DB2-BD59-A6C34878D82A}">
                    <a16:rowId xmlns:a16="http://schemas.microsoft.com/office/drawing/2014/main" val="3104448112"/>
                  </a:ext>
                </a:extLst>
              </a:tr>
              <a:tr h="705805">
                <a:tc>
                  <a:txBody>
                    <a:bodyPr/>
                    <a:lstStyle/>
                    <a:p>
                      <a:r>
                        <a:rPr lang="en-US" sz="1400" dirty="0"/>
                        <a:t>6</a:t>
                      </a:r>
                      <a:endParaRPr lang="en-IN" sz="1400" dirty="0"/>
                    </a:p>
                  </a:txBody>
                  <a:tcPr/>
                </a:tc>
                <a:tc>
                  <a:txBody>
                    <a:bodyPr/>
                    <a:lstStyle/>
                    <a:p>
                      <a:r>
                        <a:rPr lang="en-US" sz="1400" dirty="0"/>
                        <a:t>Complaints</a:t>
                      </a:r>
                      <a:endParaRPr lang="en-IN" sz="1400" dirty="0"/>
                    </a:p>
                  </a:txBody>
                  <a:tcPr/>
                </a:tc>
                <a:tc>
                  <a:txBody>
                    <a:bodyPr/>
                    <a:lstStyle/>
                    <a:p>
                      <a:r>
                        <a:rPr lang="en-US" sz="1400" dirty="0"/>
                        <a:t>50% of the kits either had incompleteness/ dispensing errors.</a:t>
                      </a:r>
                      <a:endParaRPr lang="en-IN" sz="1400" dirty="0"/>
                    </a:p>
                  </a:txBody>
                  <a:tcPr/>
                </a:tc>
                <a:tc>
                  <a:txBody>
                    <a:bodyPr/>
                    <a:lstStyle/>
                    <a:p>
                      <a:r>
                        <a:rPr lang="en-US" sz="1400" dirty="0"/>
                        <a:t>Reduced to 10-15%</a:t>
                      </a:r>
                      <a:r>
                        <a:rPr lang="en-US" sz="1400" dirty="0">
                          <a:sym typeface="Wingdings" panose="05000000000000000000" pitchFamily="2" charset="2"/>
                        </a:rPr>
                        <a:t></a:t>
                      </a:r>
                      <a:r>
                        <a:rPr lang="en-US" sz="1400" dirty="0"/>
                        <a:t>No complaints </a:t>
                      </a:r>
                      <a:endParaRPr lang="en-IN" sz="1400" dirty="0"/>
                    </a:p>
                  </a:txBody>
                  <a:tcPr/>
                </a:tc>
                <a:extLst>
                  <a:ext uri="{0D108BD9-81ED-4DB2-BD59-A6C34878D82A}">
                    <a16:rowId xmlns:a16="http://schemas.microsoft.com/office/drawing/2014/main" val="3092767204"/>
                  </a:ext>
                </a:extLst>
              </a:tr>
              <a:tr h="1323385">
                <a:tc>
                  <a:txBody>
                    <a:bodyPr/>
                    <a:lstStyle/>
                    <a:p>
                      <a:r>
                        <a:rPr lang="en-US" sz="1400" dirty="0"/>
                        <a:t>7</a:t>
                      </a:r>
                      <a:endParaRPr lang="en-IN" sz="1400" dirty="0"/>
                    </a:p>
                  </a:txBody>
                  <a:tcPr/>
                </a:tc>
                <a:tc>
                  <a:txBody>
                    <a:bodyPr/>
                    <a:lstStyle/>
                    <a:p>
                      <a:r>
                        <a:rPr lang="en-US" sz="1400" dirty="0"/>
                        <a:t>Inventory</a:t>
                      </a:r>
                      <a:endParaRPr lang="en-IN" sz="1400" dirty="0"/>
                    </a:p>
                  </a:txBody>
                  <a:tcPr/>
                </a:tc>
                <a:tc>
                  <a:txBody>
                    <a:bodyPr/>
                    <a:lstStyle/>
                    <a:p>
                      <a:r>
                        <a:rPr lang="en-US" sz="1400" dirty="0"/>
                        <a:t>No fixed replenishment method.</a:t>
                      </a:r>
                    </a:p>
                    <a:p>
                      <a:r>
                        <a:rPr lang="en-US" sz="1400" dirty="0"/>
                        <a:t>Manually </a:t>
                      </a:r>
                    </a:p>
                    <a:p>
                      <a:r>
                        <a:rPr lang="en-US" sz="1400" dirty="0"/>
                        <a:t>Based on visual replenishment/Judgement</a:t>
                      </a:r>
                    </a:p>
                    <a:p>
                      <a:endParaRPr lang="en-IN" sz="1400" dirty="0"/>
                    </a:p>
                  </a:txBody>
                  <a:tcPr/>
                </a:tc>
                <a:tc>
                  <a:txBody>
                    <a:bodyPr/>
                    <a:lstStyle/>
                    <a:p>
                      <a:r>
                        <a:rPr lang="en-US" sz="1400" dirty="0"/>
                        <a:t>PUSH METHOD Initiated.</a:t>
                      </a:r>
                    </a:p>
                    <a:p>
                      <a:r>
                        <a:rPr lang="en-US" sz="1400" dirty="0">
                          <a:solidFill>
                            <a:srgbClr val="FF4B4B"/>
                          </a:solidFill>
                        </a:rPr>
                        <a:t>No Stock Outs.</a:t>
                      </a:r>
                      <a:endParaRPr lang="en-US" sz="1400" dirty="0"/>
                    </a:p>
                    <a:p>
                      <a:r>
                        <a:rPr lang="en-US" sz="1400" dirty="0"/>
                        <a:t>Block Inventory is now </a:t>
                      </a:r>
                      <a:r>
                        <a:rPr lang="en-US" sz="1400" dirty="0">
                          <a:solidFill>
                            <a:srgbClr val="FF4B4B"/>
                          </a:solidFill>
                        </a:rPr>
                        <a:t>Zero</a:t>
                      </a:r>
                      <a:r>
                        <a:rPr lang="en-US" sz="1400" dirty="0"/>
                        <a:t>.</a:t>
                      </a:r>
                    </a:p>
                    <a:p>
                      <a:r>
                        <a:rPr lang="en-US" sz="1400" dirty="0"/>
                        <a:t>Tied up capital (Dead Inventory) reduced by </a:t>
                      </a:r>
                      <a:r>
                        <a:rPr lang="en-US" sz="1400" dirty="0">
                          <a:solidFill>
                            <a:srgbClr val="FF4B4B"/>
                          </a:solidFill>
                        </a:rPr>
                        <a:t>17%</a:t>
                      </a:r>
                      <a:r>
                        <a:rPr lang="en-US" sz="1400" dirty="0"/>
                        <a:t> (July’25 to Dec’25)</a:t>
                      </a:r>
                      <a:endParaRPr lang="en-IN" sz="1400" dirty="0"/>
                    </a:p>
                  </a:txBody>
                  <a:tcPr/>
                </a:tc>
                <a:extLst>
                  <a:ext uri="{0D108BD9-81ED-4DB2-BD59-A6C34878D82A}">
                    <a16:rowId xmlns:a16="http://schemas.microsoft.com/office/drawing/2014/main" val="2589451185"/>
                  </a:ext>
                </a:extLst>
              </a:tr>
            </a:tbl>
          </a:graphicData>
        </a:graphic>
      </p:graphicFrame>
    </p:spTree>
    <p:extLst>
      <p:ext uri="{BB962C8B-B14F-4D97-AF65-F5344CB8AC3E}">
        <p14:creationId xmlns:p14="http://schemas.microsoft.com/office/powerpoint/2010/main" val="3157832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E543F-05AA-4B41-86FE-CC80EB7D3663}"/>
              </a:ext>
            </a:extLst>
          </p:cNvPr>
          <p:cNvSpPr>
            <a:spLocks noGrp="1"/>
          </p:cNvSpPr>
          <p:nvPr>
            <p:ph type="title"/>
          </p:nvPr>
        </p:nvSpPr>
        <p:spPr/>
        <p:txBody>
          <a:bodyPr/>
          <a:lstStyle/>
          <a:p>
            <a:r>
              <a:rPr lang="en-US"/>
              <a:t>Appreciations and Awards</a:t>
            </a:r>
            <a:br>
              <a:rPr lang="en-IN"/>
            </a:br>
            <a:endParaRPr lang="en-IN" dirty="0"/>
          </a:p>
        </p:txBody>
      </p:sp>
      <p:pic>
        <p:nvPicPr>
          <p:cNvPr id="5" name="Picture 4" descr="RFD18446 - Windows Photo Viewer">
            <a:extLst>
              <a:ext uri="{FF2B5EF4-FFF2-40B4-BE49-F238E27FC236}">
                <a16:creationId xmlns:a16="http://schemas.microsoft.com/office/drawing/2014/main" id="{4D4F092B-B1C6-45C5-B4D7-250A0D424F96}"/>
              </a:ext>
            </a:extLst>
          </p:cNvPr>
          <p:cNvPicPr>
            <a:picLocks noChangeAspect="1"/>
          </p:cNvPicPr>
          <p:nvPr/>
        </p:nvPicPr>
        <p:blipFill rotWithShape="1">
          <a:blip r:embed="rId2">
            <a:extLst>
              <a:ext uri="{28A0092B-C50C-407E-A947-70E740481C1C}">
                <a14:useLocalDpi xmlns:a14="http://schemas.microsoft.com/office/drawing/2010/main" val="0"/>
              </a:ext>
            </a:extLst>
          </a:blip>
          <a:srcRect l="28086" t="5991" r="48403" b="26193"/>
          <a:stretch/>
        </p:blipFill>
        <p:spPr>
          <a:xfrm>
            <a:off x="5927776" y="1532965"/>
            <a:ext cx="2866605" cy="4475079"/>
          </a:xfrm>
          <a:prstGeom prst="rect">
            <a:avLst/>
          </a:prstGeom>
        </p:spPr>
      </p:pic>
      <p:sp>
        <p:nvSpPr>
          <p:cNvPr id="6" name="Content Placeholder 3">
            <a:extLst>
              <a:ext uri="{FF2B5EF4-FFF2-40B4-BE49-F238E27FC236}">
                <a16:creationId xmlns:a16="http://schemas.microsoft.com/office/drawing/2014/main" id="{14FE8821-858A-4D77-8345-B392DC9A86B3}"/>
              </a:ext>
            </a:extLst>
          </p:cNvPr>
          <p:cNvSpPr txBox="1">
            <a:spLocks/>
          </p:cNvSpPr>
          <p:nvPr/>
        </p:nvSpPr>
        <p:spPr>
          <a:xfrm>
            <a:off x="1" y="1604455"/>
            <a:ext cx="5927776" cy="819281"/>
          </a:xfrm>
          <a:prstGeom prst="rect">
            <a:avLst/>
          </a:prstGeom>
        </p:spPr>
        <p:txBody>
          <a:bodyPr>
            <a:noAutofit/>
          </a:bodyPr>
          <a:lstStyle>
            <a:lvl1pPr marL="228600" indent="-228600" algn="l" defTabSz="914400" rtl="0" eaLnBrk="1" latinLnBrk="0" hangingPunct="1">
              <a:lnSpc>
                <a:spcPct val="100000"/>
              </a:lnSpc>
              <a:spcBef>
                <a:spcPts val="12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latin typeface="Trebuchet MS" panose="020B0603020202020204" pitchFamily="34" charset="0"/>
              </a:rPr>
              <a:t>Feb 2026- Won Special Recognition at the RIL SPECTRUM –Annual learning Event in the Challengers League as LEARNING CHAMPIONS amongst 180 participants, 40 Champions, and 10 Finalists across the group.</a:t>
            </a:r>
            <a:endParaRPr lang="en-IN" sz="1600" dirty="0">
              <a:latin typeface="Trebuchet MS" panose="020B0603020202020204" pitchFamily="34" charset="0"/>
            </a:endParaRPr>
          </a:p>
        </p:txBody>
      </p:sp>
      <p:sp>
        <p:nvSpPr>
          <p:cNvPr id="7" name="Content Placeholder 3">
            <a:extLst>
              <a:ext uri="{FF2B5EF4-FFF2-40B4-BE49-F238E27FC236}">
                <a16:creationId xmlns:a16="http://schemas.microsoft.com/office/drawing/2014/main" id="{474BEAA7-5F65-4538-B09F-C65E15F916C9}"/>
              </a:ext>
            </a:extLst>
          </p:cNvPr>
          <p:cNvSpPr txBox="1">
            <a:spLocks/>
          </p:cNvSpPr>
          <p:nvPr/>
        </p:nvSpPr>
        <p:spPr>
          <a:xfrm>
            <a:off x="0" y="2842255"/>
            <a:ext cx="6299313" cy="819281"/>
          </a:xfrm>
          <a:prstGeom prst="rect">
            <a:avLst/>
          </a:prstGeom>
        </p:spPr>
        <p:txBody>
          <a:bodyPr>
            <a:noAutofit/>
          </a:bodyPr>
          <a:lstStyle>
            <a:lvl1pPr marL="228600" indent="-228600" algn="l" defTabSz="914400" rtl="0" eaLnBrk="1" latinLnBrk="0" hangingPunct="1">
              <a:lnSpc>
                <a:spcPct val="100000"/>
              </a:lnSpc>
              <a:spcBef>
                <a:spcPts val="12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latin typeface="Trebuchet MS" panose="020B0603020202020204" pitchFamily="34" charset="0"/>
              </a:rPr>
              <a:t>Feb 2026- Re-Felicitated by our Organization for Winning the Award at the Spectrum Event</a:t>
            </a:r>
            <a:endParaRPr lang="en-IN" sz="1600" dirty="0">
              <a:latin typeface="Trebuchet MS" panose="020B0603020202020204" pitchFamily="34" charset="0"/>
            </a:endParaRPr>
          </a:p>
        </p:txBody>
      </p:sp>
      <p:sp>
        <p:nvSpPr>
          <p:cNvPr id="8" name="Content Placeholder 3">
            <a:extLst>
              <a:ext uri="{FF2B5EF4-FFF2-40B4-BE49-F238E27FC236}">
                <a16:creationId xmlns:a16="http://schemas.microsoft.com/office/drawing/2014/main" id="{ECD365A8-EEA3-4B88-B5F9-A49C5A2C27EA}"/>
              </a:ext>
            </a:extLst>
          </p:cNvPr>
          <p:cNvSpPr txBox="1">
            <a:spLocks/>
          </p:cNvSpPr>
          <p:nvPr/>
        </p:nvSpPr>
        <p:spPr>
          <a:xfrm>
            <a:off x="0" y="3849817"/>
            <a:ext cx="6299313" cy="819281"/>
          </a:xfrm>
          <a:prstGeom prst="rect">
            <a:avLst/>
          </a:prstGeom>
        </p:spPr>
        <p:txBody>
          <a:bodyPr>
            <a:noAutofit/>
          </a:bodyPr>
          <a:lstStyle>
            <a:lvl1pPr marL="228600" indent="-228600" algn="l" defTabSz="914400" rtl="0" eaLnBrk="1" latinLnBrk="0" hangingPunct="1">
              <a:lnSpc>
                <a:spcPct val="100000"/>
              </a:lnSpc>
              <a:spcBef>
                <a:spcPts val="12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latin typeface="Trebuchet MS" panose="020B0603020202020204" pitchFamily="34" charset="0"/>
              </a:rPr>
              <a:t>Feb 2026 – Won the WOW award for driving 100% compliance using the application </a:t>
            </a:r>
            <a:r>
              <a:rPr lang="en-IN" sz="1600" dirty="0">
                <a:latin typeface="Trebuchet MS" panose="020B0603020202020204" pitchFamily="34" charset="0"/>
              </a:rPr>
              <a:t>mirroring the success achieved with nursing kits to Technicians and Perfusionist </a:t>
            </a:r>
          </a:p>
          <a:p>
            <a:r>
              <a:rPr lang="en-US" sz="1600" dirty="0">
                <a:latin typeface="Trebuchet MS" panose="020B0603020202020204" pitchFamily="34" charset="0"/>
              </a:rPr>
              <a:t>R</a:t>
            </a:r>
            <a:r>
              <a:rPr lang="en-IN" sz="1600" dirty="0">
                <a:latin typeface="Trebuchet MS" panose="020B0603020202020204" pitchFamily="34" charset="0"/>
              </a:rPr>
              <a:t>ecognized for Outstanding teamwork, innovation, and commitment to operational excellence</a:t>
            </a:r>
          </a:p>
          <a:p>
            <a:endParaRPr lang="en-IN" sz="1600" dirty="0"/>
          </a:p>
        </p:txBody>
      </p:sp>
    </p:spTree>
    <p:extLst>
      <p:ext uri="{BB962C8B-B14F-4D97-AF65-F5344CB8AC3E}">
        <p14:creationId xmlns:p14="http://schemas.microsoft.com/office/powerpoint/2010/main" val="1607449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E543F-05AA-4B41-86FE-CC80EB7D3663}"/>
              </a:ext>
            </a:extLst>
          </p:cNvPr>
          <p:cNvSpPr>
            <a:spLocks noGrp="1"/>
          </p:cNvSpPr>
          <p:nvPr>
            <p:ph type="title"/>
          </p:nvPr>
        </p:nvSpPr>
        <p:spPr/>
        <p:txBody>
          <a:bodyPr/>
          <a:lstStyle/>
          <a:p>
            <a:r>
              <a:rPr lang="en-US"/>
              <a:t>Appreciations and Awards</a:t>
            </a:r>
            <a:br>
              <a:rPr lang="en-IN"/>
            </a:br>
            <a:endParaRPr lang="en-IN" dirty="0"/>
          </a:p>
        </p:txBody>
      </p:sp>
      <p:pic>
        <p:nvPicPr>
          <p:cNvPr id="10" name="Picture 9">
            <a:extLst>
              <a:ext uri="{FF2B5EF4-FFF2-40B4-BE49-F238E27FC236}">
                <a16:creationId xmlns:a16="http://schemas.microsoft.com/office/drawing/2014/main" id="{C42D7453-D82E-4C06-85C5-6D45FB97364A}"/>
              </a:ext>
            </a:extLst>
          </p:cNvPr>
          <p:cNvPicPr>
            <a:picLocks noChangeAspect="1"/>
          </p:cNvPicPr>
          <p:nvPr/>
        </p:nvPicPr>
        <p:blipFill rotWithShape="1">
          <a:blip r:embed="rId2">
            <a:extLst>
              <a:ext uri="{28A0092B-C50C-407E-A947-70E740481C1C}">
                <a14:useLocalDpi xmlns:a14="http://schemas.microsoft.com/office/drawing/2010/main" val="0"/>
              </a:ext>
            </a:extLst>
          </a:blip>
          <a:srcRect t="19245" b="34546"/>
          <a:stretch/>
        </p:blipFill>
        <p:spPr>
          <a:xfrm>
            <a:off x="4423946" y="1525202"/>
            <a:ext cx="4221939" cy="3471169"/>
          </a:xfrm>
          <a:prstGeom prst="rect">
            <a:avLst/>
          </a:prstGeom>
        </p:spPr>
      </p:pic>
      <p:sp>
        <p:nvSpPr>
          <p:cNvPr id="11" name="Content Placeholder 3">
            <a:extLst>
              <a:ext uri="{FF2B5EF4-FFF2-40B4-BE49-F238E27FC236}">
                <a16:creationId xmlns:a16="http://schemas.microsoft.com/office/drawing/2014/main" id="{6D1C3C8B-0AB3-4319-9DA5-6E29DABF0D0C}"/>
              </a:ext>
            </a:extLst>
          </p:cNvPr>
          <p:cNvSpPr txBox="1">
            <a:spLocks/>
          </p:cNvSpPr>
          <p:nvPr/>
        </p:nvSpPr>
        <p:spPr>
          <a:xfrm>
            <a:off x="498115" y="2851145"/>
            <a:ext cx="3795183" cy="819281"/>
          </a:xfrm>
          <a:prstGeom prst="rect">
            <a:avLst/>
          </a:prstGeom>
        </p:spPr>
        <p:txBody>
          <a:bodyPr>
            <a:noAutofit/>
          </a:bodyPr>
          <a:lstStyle>
            <a:lvl1pPr marL="228600" indent="-228600" algn="l" defTabSz="914400" rtl="0" eaLnBrk="1" latinLnBrk="0" hangingPunct="1">
              <a:lnSpc>
                <a:spcPct val="100000"/>
              </a:lnSpc>
              <a:spcBef>
                <a:spcPts val="12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January 2025-</a:t>
            </a:r>
          </a:p>
          <a:p>
            <a:r>
              <a:rPr lang="en-US" sz="1600" dirty="0"/>
              <a:t>Won the </a:t>
            </a:r>
            <a:r>
              <a:rPr lang="en-US" sz="1600" dirty="0">
                <a:solidFill>
                  <a:srgbClr val="FF0000"/>
                </a:solidFill>
              </a:rPr>
              <a:t>WOW Award </a:t>
            </a:r>
            <a:r>
              <a:rPr lang="en-US" sz="1600" dirty="0"/>
              <a:t>for displaying CORE VALUE –”PATIENT FIRST”</a:t>
            </a:r>
            <a:endParaRPr lang="en-IN" sz="1600" dirty="0"/>
          </a:p>
        </p:txBody>
      </p:sp>
    </p:spTree>
    <p:extLst>
      <p:ext uri="{BB962C8B-B14F-4D97-AF65-F5344CB8AC3E}">
        <p14:creationId xmlns:p14="http://schemas.microsoft.com/office/powerpoint/2010/main" val="3789950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F3D15E5-CCD7-4EE0-B251-C3EE2F49D2A9}"/>
              </a:ext>
            </a:extLst>
          </p:cNvPr>
          <p:cNvSpPr>
            <a:spLocks noGrp="1"/>
          </p:cNvSpPr>
          <p:nvPr>
            <p:ph type="ctrTitle"/>
          </p:nvPr>
        </p:nvSpPr>
        <p:spPr>
          <a:xfrm>
            <a:off x="685800" y="2847975"/>
            <a:ext cx="7772400" cy="661988"/>
          </a:xfrm>
        </p:spPr>
        <p:txBody>
          <a:bodyPr>
            <a:noAutofit/>
          </a:bodyPr>
          <a:lstStyle/>
          <a:p>
            <a:r>
              <a:rPr lang="en-US" sz="3600" b="1" i="1" dirty="0">
                <a:solidFill>
                  <a:schemeClr val="accent4">
                    <a:lumMod val="75000"/>
                  </a:schemeClr>
                </a:solidFill>
              </a:rPr>
              <a:t>Replicate</a:t>
            </a:r>
            <a:r>
              <a:rPr lang="en-US" sz="3600" b="1" i="1" dirty="0">
                <a:solidFill>
                  <a:schemeClr val="accent4">
                    <a:lumMod val="75000"/>
                  </a:schemeClr>
                </a:solidFill>
                <a:sym typeface="Wingdings" panose="05000000000000000000" pitchFamily="2" charset="2"/>
              </a:rPr>
              <a:t> Cath Lab</a:t>
            </a:r>
            <a:br>
              <a:rPr lang="en-US" sz="3600" b="1" i="1" dirty="0">
                <a:solidFill>
                  <a:schemeClr val="accent4">
                    <a:lumMod val="75000"/>
                  </a:schemeClr>
                </a:solidFill>
                <a:sym typeface="Wingdings" panose="05000000000000000000" pitchFamily="2" charset="2"/>
              </a:rPr>
            </a:br>
            <a:r>
              <a:rPr lang="en-US" sz="3600" b="1" i="1" dirty="0">
                <a:solidFill>
                  <a:schemeClr val="accent4">
                    <a:lumMod val="75000"/>
                  </a:schemeClr>
                </a:solidFill>
                <a:sym typeface="Wingdings" panose="05000000000000000000" pitchFamily="2" charset="2"/>
              </a:rPr>
              <a:t>Start Month: Mar’26</a:t>
            </a:r>
            <a:br>
              <a:rPr lang="en-US" sz="3600" b="1" i="1" dirty="0">
                <a:solidFill>
                  <a:schemeClr val="accent4">
                    <a:lumMod val="75000"/>
                  </a:schemeClr>
                </a:solidFill>
                <a:sym typeface="Wingdings" panose="05000000000000000000" pitchFamily="2" charset="2"/>
              </a:rPr>
            </a:br>
            <a:r>
              <a:rPr lang="en-US" sz="3600" b="1" i="1" dirty="0">
                <a:solidFill>
                  <a:schemeClr val="accent4">
                    <a:lumMod val="75000"/>
                  </a:schemeClr>
                </a:solidFill>
                <a:sym typeface="Wingdings" panose="05000000000000000000" pitchFamily="2" charset="2"/>
              </a:rPr>
              <a:t>Ongoing</a:t>
            </a:r>
            <a:endParaRPr lang="en-IN" sz="3600" b="1" i="1" dirty="0">
              <a:solidFill>
                <a:schemeClr val="accent4">
                  <a:lumMod val="75000"/>
                </a:schemeClr>
              </a:solidFill>
            </a:endParaRPr>
          </a:p>
        </p:txBody>
      </p:sp>
    </p:spTree>
    <p:extLst>
      <p:ext uri="{BB962C8B-B14F-4D97-AF65-F5344CB8AC3E}">
        <p14:creationId xmlns:p14="http://schemas.microsoft.com/office/powerpoint/2010/main" val="1394232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0607-C9F0-49D1-9FD0-FB392CFB4BA7}"/>
              </a:ext>
            </a:extLst>
          </p:cNvPr>
          <p:cNvSpPr>
            <a:spLocks noGrp="1"/>
          </p:cNvSpPr>
          <p:nvPr>
            <p:ph type="title"/>
          </p:nvPr>
        </p:nvSpPr>
        <p:spPr>
          <a:xfrm>
            <a:off x="545897" y="566477"/>
            <a:ext cx="7886700" cy="501706"/>
          </a:xfrm>
        </p:spPr>
        <p:txBody>
          <a:bodyPr>
            <a:normAutofit fontScale="90000"/>
          </a:bodyPr>
          <a:lstStyle/>
          <a:p>
            <a:r>
              <a:rPr lang="en-US" b="1" i="1" dirty="0"/>
              <a:t>Gap Analysis-Cath Lab</a:t>
            </a:r>
            <a:endParaRPr lang="en-IN" b="1" i="1" dirty="0"/>
          </a:p>
        </p:txBody>
      </p:sp>
      <p:sp>
        <p:nvSpPr>
          <p:cNvPr id="7" name="Right Arrow 3">
            <a:extLst>
              <a:ext uri="{FF2B5EF4-FFF2-40B4-BE49-F238E27FC236}">
                <a16:creationId xmlns:a16="http://schemas.microsoft.com/office/drawing/2014/main" id="{B0FBB525-69D6-4935-84C9-D676833A99A7}"/>
              </a:ext>
            </a:extLst>
          </p:cNvPr>
          <p:cNvSpPr/>
          <p:nvPr/>
        </p:nvSpPr>
        <p:spPr>
          <a:xfrm>
            <a:off x="1518799" y="3065088"/>
            <a:ext cx="5951615" cy="542287"/>
          </a:xfrm>
          <a:prstGeom prst="rightArrow">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8" name="Chevron 5">
            <a:extLst>
              <a:ext uri="{FF2B5EF4-FFF2-40B4-BE49-F238E27FC236}">
                <a16:creationId xmlns:a16="http://schemas.microsoft.com/office/drawing/2014/main" id="{36C22C83-B5EE-4AC0-B80C-21900EB0B100}"/>
              </a:ext>
            </a:extLst>
          </p:cNvPr>
          <p:cNvSpPr/>
          <p:nvPr/>
        </p:nvSpPr>
        <p:spPr>
          <a:xfrm>
            <a:off x="4941848" y="1760645"/>
            <a:ext cx="1092970" cy="3012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Place</a:t>
            </a:r>
            <a:endParaRPr lang="en-US" sz="975" dirty="0">
              <a:solidFill>
                <a:schemeClr val="tx1"/>
              </a:solidFill>
            </a:endParaRPr>
          </a:p>
        </p:txBody>
      </p:sp>
      <p:sp>
        <p:nvSpPr>
          <p:cNvPr id="10" name="Chevron 16">
            <a:extLst>
              <a:ext uri="{FF2B5EF4-FFF2-40B4-BE49-F238E27FC236}">
                <a16:creationId xmlns:a16="http://schemas.microsoft.com/office/drawing/2014/main" id="{16E4D0B5-033F-4A5B-9E15-E8E9624AC338}"/>
              </a:ext>
            </a:extLst>
          </p:cNvPr>
          <p:cNvSpPr/>
          <p:nvPr/>
        </p:nvSpPr>
        <p:spPr>
          <a:xfrm>
            <a:off x="4500390" y="5618022"/>
            <a:ext cx="1092969" cy="301239"/>
          </a:xfrm>
          <a:prstGeom prst="chevron">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solidFill>
                  <a:schemeClr val="tx1"/>
                </a:solidFill>
              </a:rPr>
              <a:t>People</a:t>
            </a:r>
          </a:p>
        </p:txBody>
      </p:sp>
      <p:sp>
        <p:nvSpPr>
          <p:cNvPr id="12" name="Chevron 5">
            <a:extLst>
              <a:ext uri="{FF2B5EF4-FFF2-40B4-BE49-F238E27FC236}">
                <a16:creationId xmlns:a16="http://schemas.microsoft.com/office/drawing/2014/main" id="{A8C295AE-0D7B-4EE1-819C-7D7399D8CFED}"/>
              </a:ext>
            </a:extLst>
          </p:cNvPr>
          <p:cNvSpPr/>
          <p:nvPr/>
        </p:nvSpPr>
        <p:spPr>
          <a:xfrm>
            <a:off x="1450952" y="5440900"/>
            <a:ext cx="1092970" cy="3012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75" dirty="0">
                <a:solidFill>
                  <a:schemeClr val="tx1"/>
                </a:solidFill>
              </a:rPr>
              <a:t>Process</a:t>
            </a:r>
          </a:p>
        </p:txBody>
      </p:sp>
      <p:cxnSp>
        <p:nvCxnSpPr>
          <p:cNvPr id="13" name="Straight Arrow Connector 12">
            <a:extLst>
              <a:ext uri="{FF2B5EF4-FFF2-40B4-BE49-F238E27FC236}">
                <a16:creationId xmlns:a16="http://schemas.microsoft.com/office/drawing/2014/main" id="{BC04A93B-6E70-4B25-B790-33CEA3722466}"/>
              </a:ext>
            </a:extLst>
          </p:cNvPr>
          <p:cNvCxnSpPr>
            <a:cxnSpLocks/>
            <a:endCxn id="10" idx="3"/>
          </p:cNvCxnSpPr>
          <p:nvPr/>
        </p:nvCxnSpPr>
        <p:spPr>
          <a:xfrm flipH="1">
            <a:off x="5593359" y="3459096"/>
            <a:ext cx="1434482" cy="2309546"/>
          </a:xfrm>
          <a:prstGeom prst="straightConnector1">
            <a:avLst/>
          </a:prstGeom>
          <a:ln w="19050">
            <a:solidFill>
              <a:schemeClr val="tx1">
                <a:lumMod val="60000"/>
                <a:lumOff val="40000"/>
              </a:schemeClr>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37BE849-79EA-47BF-9598-841A3A58B064}"/>
              </a:ext>
            </a:extLst>
          </p:cNvPr>
          <p:cNvCxnSpPr>
            <a:cxnSpLocks/>
            <a:endCxn id="12" idx="3"/>
          </p:cNvCxnSpPr>
          <p:nvPr/>
        </p:nvCxnSpPr>
        <p:spPr>
          <a:xfrm flipH="1">
            <a:off x="2543922" y="3504643"/>
            <a:ext cx="1861901" cy="2086877"/>
          </a:xfrm>
          <a:prstGeom prst="straightConnector1">
            <a:avLst/>
          </a:prstGeom>
          <a:ln w="19050">
            <a:solidFill>
              <a:schemeClr val="tx1">
                <a:lumMod val="60000"/>
                <a:lumOff val="40000"/>
              </a:schemeClr>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3402D32-A075-4592-9F3B-2409B927CDF2}"/>
              </a:ext>
            </a:extLst>
          </p:cNvPr>
          <p:cNvCxnSpPr>
            <a:cxnSpLocks/>
            <a:stCxn id="8" idx="3"/>
          </p:cNvCxnSpPr>
          <p:nvPr/>
        </p:nvCxnSpPr>
        <p:spPr>
          <a:xfrm>
            <a:off x="6034818" y="1911264"/>
            <a:ext cx="1006508" cy="1277341"/>
          </a:xfrm>
          <a:prstGeom prst="straightConnector1">
            <a:avLst/>
          </a:prstGeom>
          <a:ln w="19050">
            <a:solidFill>
              <a:schemeClr val="tx1">
                <a:lumMod val="60000"/>
                <a:lumOff val="4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9730FB8-3ACE-4295-9969-01536536AC1A}"/>
              </a:ext>
            </a:extLst>
          </p:cNvPr>
          <p:cNvCxnSpPr>
            <a:cxnSpLocks/>
          </p:cNvCxnSpPr>
          <p:nvPr/>
        </p:nvCxnSpPr>
        <p:spPr>
          <a:xfrm>
            <a:off x="6326554" y="3697743"/>
            <a:ext cx="414548"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5DCCF1D-795B-42FB-8A88-02FF0D395DE5}"/>
              </a:ext>
            </a:extLst>
          </p:cNvPr>
          <p:cNvSpPr txBox="1"/>
          <p:nvPr/>
        </p:nvSpPr>
        <p:spPr>
          <a:xfrm>
            <a:off x="7401102" y="3083362"/>
            <a:ext cx="956361" cy="507831"/>
          </a:xfrm>
          <a:prstGeom prst="rect">
            <a:avLst/>
          </a:prstGeom>
          <a:noFill/>
        </p:spPr>
        <p:txBody>
          <a:bodyPr wrap="square" rtlCol="0">
            <a:spAutoFit/>
          </a:bodyPr>
          <a:lstStyle/>
          <a:p>
            <a:pPr algn="ctr"/>
            <a:r>
              <a:rPr lang="en-US" sz="1350" b="1" dirty="0"/>
              <a:t>Patient Safety</a:t>
            </a:r>
            <a:endParaRPr lang="id-ID" sz="1350" b="1" dirty="0"/>
          </a:p>
        </p:txBody>
      </p:sp>
      <p:sp>
        <p:nvSpPr>
          <p:cNvPr id="20" name="TextBox 19">
            <a:extLst>
              <a:ext uri="{FF2B5EF4-FFF2-40B4-BE49-F238E27FC236}">
                <a16:creationId xmlns:a16="http://schemas.microsoft.com/office/drawing/2014/main" id="{3DA26CE0-F3E7-4506-82FF-B8863FA446B8}"/>
              </a:ext>
            </a:extLst>
          </p:cNvPr>
          <p:cNvSpPr txBox="1"/>
          <p:nvPr/>
        </p:nvSpPr>
        <p:spPr>
          <a:xfrm>
            <a:off x="3723270" y="2220271"/>
            <a:ext cx="2603284" cy="507831"/>
          </a:xfrm>
          <a:prstGeom prst="rect">
            <a:avLst/>
          </a:prstGeom>
          <a:noFill/>
        </p:spPr>
        <p:txBody>
          <a:bodyPr wrap="square" rtlCol="0">
            <a:spAutoFit/>
          </a:bodyPr>
          <a:lstStyle/>
          <a:p>
            <a:pPr algn="ctr"/>
            <a:r>
              <a:rPr lang="en-US" sz="1350" dirty="0"/>
              <a:t>No fixed location for storing planned kits template</a:t>
            </a:r>
            <a:endParaRPr lang="id-ID" sz="1350" dirty="0"/>
          </a:p>
        </p:txBody>
      </p:sp>
      <p:cxnSp>
        <p:nvCxnSpPr>
          <p:cNvPr id="21" name="Straight Arrow Connector 20">
            <a:extLst>
              <a:ext uri="{FF2B5EF4-FFF2-40B4-BE49-F238E27FC236}">
                <a16:creationId xmlns:a16="http://schemas.microsoft.com/office/drawing/2014/main" id="{AB4C6060-9ABD-4261-B8BF-4AD809CAE928}"/>
              </a:ext>
            </a:extLst>
          </p:cNvPr>
          <p:cNvCxnSpPr>
            <a:cxnSpLocks/>
          </p:cNvCxnSpPr>
          <p:nvPr/>
        </p:nvCxnSpPr>
        <p:spPr>
          <a:xfrm>
            <a:off x="6034818" y="2462644"/>
            <a:ext cx="414548"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F43B2FF-02C3-4337-96A7-65CE9955E022}"/>
              </a:ext>
            </a:extLst>
          </p:cNvPr>
          <p:cNvCxnSpPr>
            <a:cxnSpLocks/>
          </p:cNvCxnSpPr>
          <p:nvPr/>
        </p:nvCxnSpPr>
        <p:spPr>
          <a:xfrm>
            <a:off x="6385637" y="2914632"/>
            <a:ext cx="414548"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B9EEC43-A1A9-4904-8203-424BFE413F11}"/>
              </a:ext>
            </a:extLst>
          </p:cNvPr>
          <p:cNvSpPr txBox="1"/>
          <p:nvPr/>
        </p:nvSpPr>
        <p:spPr>
          <a:xfrm>
            <a:off x="1154887" y="3581468"/>
            <a:ext cx="2925512" cy="300082"/>
          </a:xfrm>
          <a:prstGeom prst="rect">
            <a:avLst/>
          </a:prstGeom>
          <a:noFill/>
        </p:spPr>
        <p:txBody>
          <a:bodyPr wrap="square" rtlCol="0">
            <a:spAutoFit/>
          </a:bodyPr>
          <a:lstStyle/>
          <a:p>
            <a:pPr algn="ctr"/>
            <a:r>
              <a:rPr lang="en-US" sz="1350" dirty="0"/>
              <a:t>Manual preparation of kits</a:t>
            </a:r>
            <a:endParaRPr lang="id-ID" sz="1350" dirty="0"/>
          </a:p>
        </p:txBody>
      </p:sp>
      <p:sp>
        <p:nvSpPr>
          <p:cNvPr id="25" name="TextBox 24">
            <a:extLst>
              <a:ext uri="{FF2B5EF4-FFF2-40B4-BE49-F238E27FC236}">
                <a16:creationId xmlns:a16="http://schemas.microsoft.com/office/drawing/2014/main" id="{1AB17B8A-FED5-4836-9E44-B527C9DFFECB}"/>
              </a:ext>
            </a:extLst>
          </p:cNvPr>
          <p:cNvSpPr txBox="1"/>
          <p:nvPr/>
        </p:nvSpPr>
        <p:spPr>
          <a:xfrm>
            <a:off x="760759" y="3943622"/>
            <a:ext cx="3056273" cy="300082"/>
          </a:xfrm>
          <a:prstGeom prst="rect">
            <a:avLst/>
          </a:prstGeom>
          <a:noFill/>
        </p:spPr>
        <p:txBody>
          <a:bodyPr wrap="square" rtlCol="0">
            <a:spAutoFit/>
          </a:bodyPr>
          <a:lstStyle/>
          <a:p>
            <a:pPr algn="ctr"/>
            <a:r>
              <a:rPr lang="en-US" sz="1350" dirty="0"/>
              <a:t>No Maker Checker Process</a:t>
            </a:r>
            <a:endParaRPr lang="id-ID" sz="1350" dirty="0"/>
          </a:p>
        </p:txBody>
      </p:sp>
      <p:sp>
        <p:nvSpPr>
          <p:cNvPr id="27" name="TextBox 26">
            <a:extLst>
              <a:ext uri="{FF2B5EF4-FFF2-40B4-BE49-F238E27FC236}">
                <a16:creationId xmlns:a16="http://schemas.microsoft.com/office/drawing/2014/main" id="{EF846C79-D540-4CF8-BBF8-6657D02E0E6E}"/>
              </a:ext>
            </a:extLst>
          </p:cNvPr>
          <p:cNvSpPr txBox="1"/>
          <p:nvPr/>
        </p:nvSpPr>
        <p:spPr>
          <a:xfrm>
            <a:off x="918278" y="4305776"/>
            <a:ext cx="2516763" cy="507831"/>
          </a:xfrm>
          <a:prstGeom prst="rect">
            <a:avLst/>
          </a:prstGeom>
          <a:noFill/>
        </p:spPr>
        <p:txBody>
          <a:bodyPr wrap="square" rtlCol="0">
            <a:spAutoFit/>
          </a:bodyPr>
          <a:lstStyle/>
          <a:p>
            <a:pPr algn="ctr"/>
            <a:r>
              <a:rPr lang="en-US" sz="1350" dirty="0"/>
              <a:t>Medicine duplication in templates</a:t>
            </a:r>
            <a:endParaRPr lang="id-ID" sz="1350" dirty="0"/>
          </a:p>
        </p:txBody>
      </p:sp>
      <p:sp>
        <p:nvSpPr>
          <p:cNvPr id="29" name="Rectangle 28">
            <a:extLst>
              <a:ext uri="{FF2B5EF4-FFF2-40B4-BE49-F238E27FC236}">
                <a16:creationId xmlns:a16="http://schemas.microsoft.com/office/drawing/2014/main" id="{57354CD6-C63F-4814-A987-FE5DB7F2B435}"/>
              </a:ext>
            </a:extLst>
          </p:cNvPr>
          <p:cNvSpPr/>
          <p:nvPr/>
        </p:nvSpPr>
        <p:spPr>
          <a:xfrm>
            <a:off x="4369541" y="3833898"/>
            <a:ext cx="1699953" cy="300082"/>
          </a:xfrm>
          <a:prstGeom prst="rect">
            <a:avLst/>
          </a:prstGeom>
        </p:spPr>
        <p:txBody>
          <a:bodyPr wrap="none">
            <a:spAutoFit/>
          </a:bodyPr>
          <a:lstStyle/>
          <a:p>
            <a:r>
              <a:rPr lang="en-US" sz="1350" dirty="0"/>
              <a:t>No kits reconciliation</a:t>
            </a:r>
          </a:p>
        </p:txBody>
      </p:sp>
      <p:cxnSp>
        <p:nvCxnSpPr>
          <p:cNvPr id="30" name="Straight Arrow Connector 29">
            <a:extLst>
              <a:ext uri="{FF2B5EF4-FFF2-40B4-BE49-F238E27FC236}">
                <a16:creationId xmlns:a16="http://schemas.microsoft.com/office/drawing/2014/main" id="{657F5F0C-5912-4C05-AE14-61A0C228DB49}"/>
              </a:ext>
            </a:extLst>
          </p:cNvPr>
          <p:cNvCxnSpPr>
            <a:cxnSpLocks/>
          </p:cNvCxnSpPr>
          <p:nvPr/>
        </p:nvCxnSpPr>
        <p:spPr>
          <a:xfrm>
            <a:off x="6073222" y="3978945"/>
            <a:ext cx="414548"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126A6AE-D642-40E6-8D1B-29D226625879}"/>
              </a:ext>
            </a:extLst>
          </p:cNvPr>
          <p:cNvCxnSpPr>
            <a:cxnSpLocks/>
          </p:cNvCxnSpPr>
          <p:nvPr/>
        </p:nvCxnSpPr>
        <p:spPr>
          <a:xfrm flipV="1">
            <a:off x="3247272" y="4073407"/>
            <a:ext cx="611404" cy="12668"/>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60516F49-D048-4B04-ABFC-2FAEB5C31657}"/>
              </a:ext>
            </a:extLst>
          </p:cNvPr>
          <p:cNvCxnSpPr>
            <a:cxnSpLocks/>
          </p:cNvCxnSpPr>
          <p:nvPr/>
        </p:nvCxnSpPr>
        <p:spPr>
          <a:xfrm>
            <a:off x="3613529" y="3718058"/>
            <a:ext cx="520386"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1DCA7472-23C8-4733-A295-E58C045414F8}"/>
              </a:ext>
            </a:extLst>
          </p:cNvPr>
          <p:cNvSpPr/>
          <p:nvPr/>
        </p:nvSpPr>
        <p:spPr>
          <a:xfrm>
            <a:off x="3603004" y="4254688"/>
            <a:ext cx="2620376" cy="300082"/>
          </a:xfrm>
          <a:prstGeom prst="rect">
            <a:avLst/>
          </a:prstGeom>
        </p:spPr>
        <p:txBody>
          <a:bodyPr wrap="square">
            <a:spAutoFit/>
          </a:bodyPr>
          <a:lstStyle/>
          <a:p>
            <a:r>
              <a:rPr lang="en-US" sz="1350" dirty="0"/>
              <a:t>Unaccounted medicines left in labs </a:t>
            </a:r>
          </a:p>
        </p:txBody>
      </p:sp>
      <p:cxnSp>
        <p:nvCxnSpPr>
          <p:cNvPr id="35" name="Straight Arrow Connector 34">
            <a:extLst>
              <a:ext uri="{FF2B5EF4-FFF2-40B4-BE49-F238E27FC236}">
                <a16:creationId xmlns:a16="http://schemas.microsoft.com/office/drawing/2014/main" id="{E715A7E6-DC82-4311-84E5-310C8A85DAB3}"/>
              </a:ext>
            </a:extLst>
          </p:cNvPr>
          <p:cNvCxnSpPr>
            <a:cxnSpLocks/>
          </p:cNvCxnSpPr>
          <p:nvPr/>
        </p:nvCxnSpPr>
        <p:spPr>
          <a:xfrm>
            <a:off x="5773842" y="4524749"/>
            <a:ext cx="414548"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1C1C4B1C-4960-4B26-A05B-077B586BC710}"/>
              </a:ext>
            </a:extLst>
          </p:cNvPr>
          <p:cNvSpPr/>
          <p:nvPr/>
        </p:nvSpPr>
        <p:spPr>
          <a:xfrm>
            <a:off x="5052124" y="3507898"/>
            <a:ext cx="1397242" cy="300082"/>
          </a:xfrm>
          <a:prstGeom prst="rect">
            <a:avLst/>
          </a:prstGeom>
        </p:spPr>
        <p:txBody>
          <a:bodyPr wrap="none">
            <a:spAutoFit/>
          </a:bodyPr>
          <a:lstStyle/>
          <a:p>
            <a:r>
              <a:rPr lang="en-US" sz="1350" dirty="0"/>
              <a:t>Cut strip practice</a:t>
            </a:r>
          </a:p>
        </p:txBody>
      </p:sp>
      <p:sp>
        <p:nvSpPr>
          <p:cNvPr id="37" name="Chevron 5">
            <a:extLst>
              <a:ext uri="{FF2B5EF4-FFF2-40B4-BE49-F238E27FC236}">
                <a16:creationId xmlns:a16="http://schemas.microsoft.com/office/drawing/2014/main" id="{6EDBD51D-A944-4A0C-8A60-8D963CC47A84}"/>
              </a:ext>
            </a:extLst>
          </p:cNvPr>
          <p:cNvSpPr/>
          <p:nvPr/>
        </p:nvSpPr>
        <p:spPr>
          <a:xfrm>
            <a:off x="1671339" y="1932387"/>
            <a:ext cx="1092970" cy="3012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Resources</a:t>
            </a:r>
            <a:endParaRPr lang="en-US" sz="975" dirty="0">
              <a:solidFill>
                <a:schemeClr val="tx1"/>
              </a:solidFill>
            </a:endParaRPr>
          </a:p>
        </p:txBody>
      </p:sp>
      <p:cxnSp>
        <p:nvCxnSpPr>
          <p:cNvPr id="38" name="Straight Arrow Connector 37">
            <a:extLst>
              <a:ext uri="{FF2B5EF4-FFF2-40B4-BE49-F238E27FC236}">
                <a16:creationId xmlns:a16="http://schemas.microsoft.com/office/drawing/2014/main" id="{D3C69467-A291-44B9-AAA3-8B1D4B34768D}"/>
              </a:ext>
            </a:extLst>
          </p:cNvPr>
          <p:cNvCxnSpPr>
            <a:cxnSpLocks/>
          </p:cNvCxnSpPr>
          <p:nvPr/>
        </p:nvCxnSpPr>
        <p:spPr>
          <a:xfrm>
            <a:off x="2764308" y="2099089"/>
            <a:ext cx="1084570" cy="1060420"/>
          </a:xfrm>
          <a:prstGeom prst="straightConnector1">
            <a:avLst/>
          </a:prstGeom>
          <a:ln w="19050">
            <a:solidFill>
              <a:schemeClr val="tx1">
                <a:lumMod val="60000"/>
                <a:lumOff val="4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D488848-07BC-4647-9415-AD55B7B7386E}"/>
              </a:ext>
            </a:extLst>
          </p:cNvPr>
          <p:cNvCxnSpPr>
            <a:cxnSpLocks/>
          </p:cNvCxnSpPr>
          <p:nvPr/>
        </p:nvCxnSpPr>
        <p:spPr>
          <a:xfrm>
            <a:off x="3053122" y="2853899"/>
            <a:ext cx="414548"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2D1D91FE-8E96-4D82-AD6F-2A2A4ADD1107}"/>
              </a:ext>
            </a:extLst>
          </p:cNvPr>
          <p:cNvCxnSpPr>
            <a:cxnSpLocks/>
          </p:cNvCxnSpPr>
          <p:nvPr/>
        </p:nvCxnSpPr>
        <p:spPr>
          <a:xfrm>
            <a:off x="3015978" y="4517318"/>
            <a:ext cx="414548"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15C0391-0586-4D14-B5E8-28A6FFBCBC9C}"/>
              </a:ext>
            </a:extLst>
          </p:cNvPr>
          <p:cNvCxnSpPr>
            <a:cxnSpLocks/>
          </p:cNvCxnSpPr>
          <p:nvPr/>
        </p:nvCxnSpPr>
        <p:spPr>
          <a:xfrm>
            <a:off x="5619652" y="4853459"/>
            <a:ext cx="335612"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7555C315-93BA-4E3E-8D81-D4E862C7EE46}"/>
              </a:ext>
            </a:extLst>
          </p:cNvPr>
          <p:cNvSpPr/>
          <p:nvPr/>
        </p:nvSpPr>
        <p:spPr>
          <a:xfrm>
            <a:off x="3996706" y="4682320"/>
            <a:ext cx="1750672" cy="300082"/>
          </a:xfrm>
          <a:prstGeom prst="rect">
            <a:avLst/>
          </a:prstGeom>
        </p:spPr>
        <p:txBody>
          <a:bodyPr wrap="none">
            <a:spAutoFit/>
          </a:bodyPr>
          <a:lstStyle/>
          <a:p>
            <a:r>
              <a:rPr lang="en-US" sz="1350" dirty="0"/>
              <a:t>No near expiry checks</a:t>
            </a:r>
          </a:p>
        </p:txBody>
      </p:sp>
      <p:sp>
        <p:nvSpPr>
          <p:cNvPr id="49" name="Rectangle 48">
            <a:extLst>
              <a:ext uri="{FF2B5EF4-FFF2-40B4-BE49-F238E27FC236}">
                <a16:creationId xmlns:a16="http://schemas.microsoft.com/office/drawing/2014/main" id="{7FC99B39-2641-43B8-BD5E-517B40C7C17B}"/>
              </a:ext>
            </a:extLst>
          </p:cNvPr>
          <p:cNvSpPr/>
          <p:nvPr/>
        </p:nvSpPr>
        <p:spPr>
          <a:xfrm>
            <a:off x="3880534" y="2765500"/>
            <a:ext cx="3129136" cy="507831"/>
          </a:xfrm>
          <a:prstGeom prst="rect">
            <a:avLst/>
          </a:prstGeom>
        </p:spPr>
        <p:txBody>
          <a:bodyPr wrap="square">
            <a:spAutoFit/>
          </a:bodyPr>
          <a:lstStyle/>
          <a:p>
            <a:r>
              <a:rPr lang="en-US" sz="1350" dirty="0"/>
              <a:t>Lack of secure storage of high cost medicines</a:t>
            </a:r>
          </a:p>
        </p:txBody>
      </p:sp>
      <p:sp>
        <p:nvSpPr>
          <p:cNvPr id="51" name="TextBox 50">
            <a:extLst>
              <a:ext uri="{FF2B5EF4-FFF2-40B4-BE49-F238E27FC236}">
                <a16:creationId xmlns:a16="http://schemas.microsoft.com/office/drawing/2014/main" id="{F71CC33B-3E3B-4920-9176-BDD53BE2E860}"/>
              </a:ext>
            </a:extLst>
          </p:cNvPr>
          <p:cNvSpPr txBox="1"/>
          <p:nvPr/>
        </p:nvSpPr>
        <p:spPr>
          <a:xfrm>
            <a:off x="1359181" y="2641368"/>
            <a:ext cx="2280053" cy="300082"/>
          </a:xfrm>
          <a:prstGeom prst="rect">
            <a:avLst/>
          </a:prstGeom>
          <a:noFill/>
        </p:spPr>
        <p:txBody>
          <a:bodyPr wrap="square" rtlCol="0">
            <a:spAutoFit/>
          </a:bodyPr>
          <a:lstStyle/>
          <a:p>
            <a:pPr algn="ctr"/>
            <a:r>
              <a:rPr lang="en-US" sz="1350" dirty="0"/>
              <a:t>No Refrigerator</a:t>
            </a:r>
            <a:endParaRPr lang="id-ID" sz="1350" dirty="0"/>
          </a:p>
        </p:txBody>
      </p:sp>
      <p:cxnSp>
        <p:nvCxnSpPr>
          <p:cNvPr id="54" name="Straight Arrow Connector 53">
            <a:extLst>
              <a:ext uri="{FF2B5EF4-FFF2-40B4-BE49-F238E27FC236}">
                <a16:creationId xmlns:a16="http://schemas.microsoft.com/office/drawing/2014/main" id="{3BACB82E-D191-4405-88DA-DD2EEC6B1252}"/>
              </a:ext>
            </a:extLst>
          </p:cNvPr>
          <p:cNvCxnSpPr>
            <a:cxnSpLocks/>
          </p:cNvCxnSpPr>
          <p:nvPr/>
        </p:nvCxnSpPr>
        <p:spPr>
          <a:xfrm>
            <a:off x="2617644" y="4949325"/>
            <a:ext cx="414548"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B10DBC6F-ED25-4412-B61B-4ADC5D79C9A2}"/>
              </a:ext>
            </a:extLst>
          </p:cNvPr>
          <p:cNvSpPr txBox="1"/>
          <p:nvPr/>
        </p:nvSpPr>
        <p:spPr>
          <a:xfrm>
            <a:off x="772409" y="4799779"/>
            <a:ext cx="2463239" cy="300082"/>
          </a:xfrm>
          <a:prstGeom prst="rect">
            <a:avLst/>
          </a:prstGeom>
          <a:noFill/>
        </p:spPr>
        <p:txBody>
          <a:bodyPr wrap="square" rtlCol="0">
            <a:spAutoFit/>
          </a:bodyPr>
          <a:lstStyle/>
          <a:p>
            <a:pPr algn="ctr"/>
            <a:r>
              <a:rPr lang="en-US" sz="1350" dirty="0"/>
              <a:t>No back up kits</a:t>
            </a:r>
            <a:endParaRPr lang="id-ID" sz="1350" dirty="0"/>
          </a:p>
        </p:txBody>
      </p:sp>
      <p:cxnSp>
        <p:nvCxnSpPr>
          <p:cNvPr id="60" name="Straight Arrow Connector 59">
            <a:extLst>
              <a:ext uri="{FF2B5EF4-FFF2-40B4-BE49-F238E27FC236}">
                <a16:creationId xmlns:a16="http://schemas.microsoft.com/office/drawing/2014/main" id="{7B80EA3C-ABE8-4226-B7A7-0D73A5D0A4F1}"/>
              </a:ext>
            </a:extLst>
          </p:cNvPr>
          <p:cNvCxnSpPr>
            <a:cxnSpLocks/>
          </p:cNvCxnSpPr>
          <p:nvPr/>
        </p:nvCxnSpPr>
        <p:spPr>
          <a:xfrm>
            <a:off x="5460833" y="5151660"/>
            <a:ext cx="414548"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53D57430-1081-413C-B019-55921D2A49C2}"/>
              </a:ext>
            </a:extLst>
          </p:cNvPr>
          <p:cNvSpPr/>
          <p:nvPr/>
        </p:nvSpPr>
        <p:spPr>
          <a:xfrm>
            <a:off x="3197809" y="5011665"/>
            <a:ext cx="2516763" cy="300082"/>
          </a:xfrm>
          <a:prstGeom prst="rect">
            <a:avLst/>
          </a:prstGeom>
        </p:spPr>
        <p:txBody>
          <a:bodyPr wrap="square">
            <a:spAutoFit/>
          </a:bodyPr>
          <a:lstStyle/>
          <a:p>
            <a:r>
              <a:rPr lang="en-US" sz="1350" dirty="0"/>
              <a:t>Single kit used on two patients</a:t>
            </a:r>
          </a:p>
        </p:txBody>
      </p:sp>
      <p:cxnSp>
        <p:nvCxnSpPr>
          <p:cNvPr id="40" name="Straight Arrow Connector 39">
            <a:extLst>
              <a:ext uri="{FF2B5EF4-FFF2-40B4-BE49-F238E27FC236}">
                <a16:creationId xmlns:a16="http://schemas.microsoft.com/office/drawing/2014/main" id="{331C2CF1-FE45-43CA-9FB6-AFCB9F00B8C4}"/>
              </a:ext>
            </a:extLst>
          </p:cNvPr>
          <p:cNvCxnSpPr>
            <a:cxnSpLocks/>
          </p:cNvCxnSpPr>
          <p:nvPr/>
        </p:nvCxnSpPr>
        <p:spPr>
          <a:xfrm>
            <a:off x="2283729" y="5311747"/>
            <a:ext cx="520386"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CAC01D8E-84CB-4F38-844F-84320A9A7807}"/>
              </a:ext>
            </a:extLst>
          </p:cNvPr>
          <p:cNvSpPr txBox="1"/>
          <p:nvPr/>
        </p:nvSpPr>
        <p:spPr>
          <a:xfrm>
            <a:off x="284988" y="5154646"/>
            <a:ext cx="2925512" cy="300082"/>
          </a:xfrm>
          <a:prstGeom prst="rect">
            <a:avLst/>
          </a:prstGeom>
          <a:noFill/>
        </p:spPr>
        <p:txBody>
          <a:bodyPr wrap="square" rtlCol="0">
            <a:spAutoFit/>
          </a:bodyPr>
          <a:lstStyle/>
          <a:p>
            <a:pPr algn="ctr"/>
            <a:r>
              <a:rPr lang="en-US" sz="1350" dirty="0"/>
              <a:t>Incomplete kits</a:t>
            </a:r>
            <a:endParaRPr lang="id-ID" sz="1350" dirty="0"/>
          </a:p>
        </p:txBody>
      </p:sp>
    </p:spTree>
    <p:extLst>
      <p:ext uri="{BB962C8B-B14F-4D97-AF65-F5344CB8AC3E}">
        <p14:creationId xmlns:p14="http://schemas.microsoft.com/office/powerpoint/2010/main" val="513787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DA10B3-9D13-40AA-BCDD-F8D6EDF9FF56}"/>
              </a:ext>
            </a:extLst>
          </p:cNvPr>
          <p:cNvSpPr/>
          <p:nvPr/>
        </p:nvSpPr>
        <p:spPr>
          <a:xfrm>
            <a:off x="1817229" y="572039"/>
            <a:ext cx="607859" cy="369332"/>
          </a:xfrm>
          <a:prstGeom prst="rect">
            <a:avLst/>
          </a:prstGeom>
        </p:spPr>
        <p:txBody>
          <a:bodyPr wrap="none">
            <a:spAutoFit/>
          </a:bodyPr>
          <a:lstStyle/>
          <a:p>
            <a:r>
              <a:rPr lang="en-US" b="1" i="1" dirty="0"/>
              <a:t>Plan</a:t>
            </a:r>
            <a:endParaRPr lang="en-IN" dirty="0"/>
          </a:p>
        </p:txBody>
      </p:sp>
      <p:sp>
        <p:nvSpPr>
          <p:cNvPr id="8" name="Rectangle 7">
            <a:extLst>
              <a:ext uri="{FF2B5EF4-FFF2-40B4-BE49-F238E27FC236}">
                <a16:creationId xmlns:a16="http://schemas.microsoft.com/office/drawing/2014/main" id="{FDC9EF5A-D7A0-4090-8F29-4136EBD3EFAC}"/>
              </a:ext>
            </a:extLst>
          </p:cNvPr>
          <p:cNvSpPr/>
          <p:nvPr/>
        </p:nvSpPr>
        <p:spPr>
          <a:xfrm>
            <a:off x="4382629" y="568345"/>
            <a:ext cx="3076548" cy="369332"/>
          </a:xfrm>
          <a:prstGeom prst="rect">
            <a:avLst/>
          </a:prstGeom>
        </p:spPr>
        <p:txBody>
          <a:bodyPr wrap="none">
            <a:spAutoFit/>
          </a:bodyPr>
          <a:lstStyle/>
          <a:p>
            <a:r>
              <a:rPr lang="en-US" b="1" i="1" dirty="0"/>
              <a:t>Team role and Responsibilities</a:t>
            </a:r>
            <a:endParaRPr lang="en-IN" dirty="0"/>
          </a:p>
        </p:txBody>
      </p:sp>
      <p:graphicFrame>
        <p:nvGraphicFramePr>
          <p:cNvPr id="9" name="Table 8">
            <a:extLst>
              <a:ext uri="{FF2B5EF4-FFF2-40B4-BE49-F238E27FC236}">
                <a16:creationId xmlns:a16="http://schemas.microsoft.com/office/drawing/2014/main" id="{75B0837D-D38A-4773-A69F-A733331C3CA4}"/>
              </a:ext>
            </a:extLst>
          </p:cNvPr>
          <p:cNvGraphicFramePr>
            <a:graphicFrameLocks noGrp="1"/>
          </p:cNvGraphicFramePr>
          <p:nvPr>
            <p:extLst>
              <p:ext uri="{D42A27DB-BD31-4B8C-83A1-F6EECF244321}">
                <p14:modId xmlns:p14="http://schemas.microsoft.com/office/powerpoint/2010/main" val="1988527648"/>
              </p:ext>
            </p:extLst>
          </p:nvPr>
        </p:nvGraphicFramePr>
        <p:xfrm>
          <a:off x="503249" y="1370672"/>
          <a:ext cx="3658118" cy="4724400"/>
        </p:xfrm>
        <a:graphic>
          <a:graphicData uri="http://schemas.openxmlformats.org/drawingml/2006/table">
            <a:tbl>
              <a:tblPr firstRow="1" bandRow="1">
                <a:tableStyleId>{21E4AEA4-8DFA-4A89-87EB-49C32662AFE0}</a:tableStyleId>
              </a:tblPr>
              <a:tblGrid>
                <a:gridCol w="1495359">
                  <a:extLst>
                    <a:ext uri="{9D8B030D-6E8A-4147-A177-3AD203B41FA5}">
                      <a16:colId xmlns:a16="http://schemas.microsoft.com/office/drawing/2014/main" val="3673654100"/>
                    </a:ext>
                  </a:extLst>
                </a:gridCol>
                <a:gridCol w="2162759">
                  <a:extLst>
                    <a:ext uri="{9D8B030D-6E8A-4147-A177-3AD203B41FA5}">
                      <a16:colId xmlns:a16="http://schemas.microsoft.com/office/drawing/2014/main" val="684473115"/>
                    </a:ext>
                  </a:extLst>
                </a:gridCol>
              </a:tblGrid>
              <a:tr h="393700">
                <a:tc>
                  <a:txBody>
                    <a:bodyPr/>
                    <a:lstStyle/>
                    <a:p>
                      <a:r>
                        <a:rPr lang="en-US" dirty="0"/>
                        <a:t>Scope</a:t>
                      </a:r>
                      <a:endParaRPr lang="en-IN" dirty="0"/>
                    </a:p>
                  </a:txBody>
                  <a:tcPr/>
                </a:tc>
                <a:tc>
                  <a:txBody>
                    <a:bodyPr/>
                    <a:lstStyle/>
                    <a:p>
                      <a:r>
                        <a:rPr lang="en-US" dirty="0"/>
                        <a:t>Cath Lab Kit Preparation</a:t>
                      </a:r>
                      <a:endParaRPr lang="en-IN" dirty="0"/>
                    </a:p>
                  </a:txBody>
                  <a:tcPr/>
                </a:tc>
                <a:extLst>
                  <a:ext uri="{0D108BD9-81ED-4DB2-BD59-A6C34878D82A}">
                    <a16:rowId xmlns:a16="http://schemas.microsoft.com/office/drawing/2014/main" val="1164606873"/>
                  </a:ext>
                </a:extLst>
              </a:tr>
              <a:tr h="393700">
                <a:tc>
                  <a:txBody>
                    <a:bodyPr/>
                    <a:lstStyle/>
                    <a:p>
                      <a:r>
                        <a:rPr lang="en-US" dirty="0"/>
                        <a:t>Location</a:t>
                      </a:r>
                      <a:endParaRPr lang="en-IN" dirty="0"/>
                    </a:p>
                  </a:txBody>
                  <a:tcPr/>
                </a:tc>
                <a:tc>
                  <a:txBody>
                    <a:bodyPr/>
                    <a:lstStyle/>
                    <a:p>
                      <a:r>
                        <a:rPr lang="en-US" dirty="0"/>
                        <a:t>7</a:t>
                      </a:r>
                      <a:r>
                        <a:rPr lang="en-US" baseline="30000" dirty="0"/>
                        <a:t>th </a:t>
                      </a:r>
                      <a:r>
                        <a:rPr lang="en-US" dirty="0"/>
                        <a:t>Floor</a:t>
                      </a:r>
                      <a:endParaRPr lang="en-IN" dirty="0"/>
                    </a:p>
                  </a:txBody>
                  <a:tcPr/>
                </a:tc>
                <a:extLst>
                  <a:ext uri="{0D108BD9-81ED-4DB2-BD59-A6C34878D82A}">
                    <a16:rowId xmlns:a16="http://schemas.microsoft.com/office/drawing/2014/main" val="1666056368"/>
                  </a:ext>
                </a:extLst>
              </a:tr>
              <a:tr h="393700">
                <a:tc>
                  <a:txBody>
                    <a:bodyPr/>
                    <a:lstStyle/>
                    <a:p>
                      <a:r>
                        <a:rPr lang="en-US" dirty="0"/>
                        <a:t>Team</a:t>
                      </a:r>
                      <a:endParaRPr lang="en-IN" dirty="0"/>
                    </a:p>
                  </a:txBody>
                  <a:tcPr/>
                </a:tc>
                <a:tc>
                  <a:txBody>
                    <a:bodyPr/>
                    <a:lstStyle/>
                    <a:p>
                      <a:r>
                        <a:rPr lang="en-US" dirty="0"/>
                        <a:t>Nursing</a:t>
                      </a:r>
                      <a:endParaRPr lang="en-IN" dirty="0"/>
                    </a:p>
                  </a:txBody>
                  <a:tcPr/>
                </a:tc>
                <a:extLst>
                  <a:ext uri="{0D108BD9-81ED-4DB2-BD59-A6C34878D82A}">
                    <a16:rowId xmlns:a16="http://schemas.microsoft.com/office/drawing/2014/main" val="4258546773"/>
                  </a:ext>
                </a:extLst>
              </a:tr>
              <a:tr h="393700">
                <a:tc>
                  <a:txBody>
                    <a:bodyPr/>
                    <a:lstStyle/>
                    <a:p>
                      <a:r>
                        <a:rPr lang="en-US" dirty="0"/>
                        <a:t>Exceptions</a:t>
                      </a:r>
                      <a:endParaRPr lang="en-IN" dirty="0"/>
                    </a:p>
                  </a:txBody>
                  <a:tcPr/>
                </a:tc>
                <a:tc>
                  <a:txBody>
                    <a:bodyPr/>
                    <a:lstStyle/>
                    <a:p>
                      <a:r>
                        <a:rPr lang="en-US" dirty="0"/>
                        <a:t>Emergency, Addons</a:t>
                      </a:r>
                      <a:endParaRPr lang="en-IN" dirty="0"/>
                    </a:p>
                  </a:txBody>
                  <a:tcPr/>
                </a:tc>
                <a:extLst>
                  <a:ext uri="{0D108BD9-81ED-4DB2-BD59-A6C34878D82A}">
                    <a16:rowId xmlns:a16="http://schemas.microsoft.com/office/drawing/2014/main" val="1711830984"/>
                  </a:ext>
                </a:extLst>
              </a:tr>
              <a:tr h="393700">
                <a:tc>
                  <a:txBody>
                    <a:bodyPr/>
                    <a:lstStyle/>
                    <a:p>
                      <a:r>
                        <a:rPr lang="en-US" dirty="0"/>
                        <a:t>Time Period</a:t>
                      </a:r>
                      <a:endParaRPr lang="en-IN" dirty="0"/>
                    </a:p>
                  </a:txBody>
                  <a:tcPr/>
                </a:tc>
                <a:tc>
                  <a:txBody>
                    <a:bodyPr/>
                    <a:lstStyle/>
                    <a:p>
                      <a:r>
                        <a:rPr lang="en-US" dirty="0"/>
                        <a:t>At least 3 months</a:t>
                      </a:r>
                      <a:endParaRPr lang="en-IN" dirty="0"/>
                    </a:p>
                  </a:txBody>
                  <a:tcPr/>
                </a:tc>
                <a:extLst>
                  <a:ext uri="{0D108BD9-81ED-4DB2-BD59-A6C34878D82A}">
                    <a16:rowId xmlns:a16="http://schemas.microsoft.com/office/drawing/2014/main" val="628985889"/>
                  </a:ext>
                </a:extLst>
              </a:tr>
              <a:tr h="393700">
                <a:tc>
                  <a:txBody>
                    <a:bodyPr/>
                    <a:lstStyle/>
                    <a:p>
                      <a:r>
                        <a:rPr lang="en-US" dirty="0"/>
                        <a:t>Initial Target</a:t>
                      </a:r>
                      <a:endParaRPr lang="en-IN" dirty="0"/>
                    </a:p>
                  </a:txBody>
                  <a:tcPr/>
                </a:tc>
                <a:tc>
                  <a:txBody>
                    <a:bodyPr/>
                    <a:lstStyle/>
                    <a:p>
                      <a:r>
                        <a:rPr lang="en-US" dirty="0"/>
                        <a:t>100% Planned cases</a:t>
                      </a:r>
                      <a:endParaRPr lang="en-IN" dirty="0"/>
                    </a:p>
                  </a:txBody>
                  <a:tcPr/>
                </a:tc>
                <a:extLst>
                  <a:ext uri="{0D108BD9-81ED-4DB2-BD59-A6C34878D82A}">
                    <a16:rowId xmlns:a16="http://schemas.microsoft.com/office/drawing/2014/main" val="3135393895"/>
                  </a:ext>
                </a:extLst>
              </a:tr>
              <a:tr h="393700">
                <a:tc>
                  <a:txBody>
                    <a:bodyPr/>
                    <a:lstStyle/>
                    <a:p>
                      <a:r>
                        <a:rPr lang="en-US" dirty="0"/>
                        <a:t>Team Strength</a:t>
                      </a:r>
                      <a:endParaRPr lang="en-IN" dirty="0"/>
                    </a:p>
                  </a:txBody>
                  <a:tcPr/>
                </a:tc>
                <a:tc>
                  <a:txBody>
                    <a:bodyPr/>
                    <a:lstStyle/>
                    <a:p>
                      <a:r>
                        <a:rPr lang="en-US" dirty="0"/>
                        <a:t>10 nurses</a:t>
                      </a:r>
                      <a:endParaRPr lang="en-IN" dirty="0"/>
                    </a:p>
                  </a:txBody>
                  <a:tcPr/>
                </a:tc>
                <a:extLst>
                  <a:ext uri="{0D108BD9-81ED-4DB2-BD59-A6C34878D82A}">
                    <a16:rowId xmlns:a16="http://schemas.microsoft.com/office/drawing/2014/main" val="3847485584"/>
                  </a:ext>
                </a:extLst>
              </a:tr>
              <a:tr h="393700">
                <a:tc>
                  <a:txBody>
                    <a:bodyPr/>
                    <a:lstStyle/>
                    <a:p>
                      <a:r>
                        <a:rPr lang="en-US" dirty="0"/>
                        <a:t>Template Count </a:t>
                      </a:r>
                      <a:endParaRPr lang="en-IN" dirty="0"/>
                    </a:p>
                  </a:txBody>
                  <a:tcPr/>
                </a:tc>
                <a:tc>
                  <a:txBody>
                    <a:bodyPr/>
                    <a:lstStyle/>
                    <a:p>
                      <a:r>
                        <a:rPr lang="en-US" dirty="0"/>
                        <a:t>24</a:t>
                      </a:r>
                      <a:endParaRPr lang="en-IN" dirty="0"/>
                    </a:p>
                  </a:txBody>
                  <a:tcPr/>
                </a:tc>
                <a:extLst>
                  <a:ext uri="{0D108BD9-81ED-4DB2-BD59-A6C34878D82A}">
                    <a16:rowId xmlns:a16="http://schemas.microsoft.com/office/drawing/2014/main" val="286256737"/>
                  </a:ext>
                </a:extLst>
              </a:tr>
              <a:tr h="393700">
                <a:tc>
                  <a:txBody>
                    <a:bodyPr/>
                    <a:lstStyle/>
                    <a:p>
                      <a:r>
                        <a:rPr lang="en-US" dirty="0"/>
                        <a:t>Go Live</a:t>
                      </a:r>
                      <a:endParaRPr lang="en-IN" dirty="0"/>
                    </a:p>
                  </a:txBody>
                  <a:tcPr/>
                </a:tc>
                <a:tc>
                  <a:txBody>
                    <a:bodyPr/>
                    <a:lstStyle/>
                    <a:p>
                      <a:r>
                        <a:rPr lang="en-US" dirty="0"/>
                        <a:t>3 months</a:t>
                      </a:r>
                      <a:endParaRPr lang="en-IN" dirty="0"/>
                    </a:p>
                  </a:txBody>
                  <a:tcPr/>
                </a:tc>
                <a:extLst>
                  <a:ext uri="{0D108BD9-81ED-4DB2-BD59-A6C34878D82A}">
                    <a16:rowId xmlns:a16="http://schemas.microsoft.com/office/drawing/2014/main" val="3829649224"/>
                  </a:ext>
                </a:extLst>
              </a:tr>
              <a:tr h="393700">
                <a:tc>
                  <a:txBody>
                    <a:bodyPr/>
                    <a:lstStyle/>
                    <a:p>
                      <a:r>
                        <a:rPr lang="en-US" dirty="0"/>
                        <a:t>Staff Training</a:t>
                      </a:r>
                      <a:endParaRPr lang="en-IN" dirty="0"/>
                    </a:p>
                  </a:txBody>
                  <a:tcPr/>
                </a:tc>
                <a:tc>
                  <a:txBody>
                    <a:bodyPr/>
                    <a:lstStyle/>
                    <a:p>
                      <a:r>
                        <a:rPr lang="en-US" dirty="0"/>
                        <a:t>IT</a:t>
                      </a:r>
                      <a:endParaRPr lang="en-IN" dirty="0"/>
                    </a:p>
                  </a:txBody>
                  <a:tcPr/>
                </a:tc>
                <a:extLst>
                  <a:ext uri="{0D108BD9-81ED-4DB2-BD59-A6C34878D82A}">
                    <a16:rowId xmlns:a16="http://schemas.microsoft.com/office/drawing/2014/main" val="3292547942"/>
                  </a:ext>
                </a:extLst>
              </a:tr>
              <a:tr h="393700">
                <a:tc>
                  <a:txBody>
                    <a:bodyPr/>
                    <a:lstStyle/>
                    <a:p>
                      <a:r>
                        <a:rPr lang="en-US" dirty="0"/>
                        <a:t>On site Support</a:t>
                      </a:r>
                      <a:endParaRPr lang="en-IN" dirty="0"/>
                    </a:p>
                  </a:txBody>
                  <a:tcPr/>
                </a:tc>
                <a:tc>
                  <a:txBody>
                    <a:bodyPr/>
                    <a:lstStyle/>
                    <a:p>
                      <a:r>
                        <a:rPr lang="en-US" dirty="0"/>
                        <a:t>IT</a:t>
                      </a:r>
                      <a:endParaRPr lang="en-IN" dirty="0"/>
                    </a:p>
                  </a:txBody>
                  <a:tcPr/>
                </a:tc>
                <a:extLst>
                  <a:ext uri="{0D108BD9-81ED-4DB2-BD59-A6C34878D82A}">
                    <a16:rowId xmlns:a16="http://schemas.microsoft.com/office/drawing/2014/main" val="2976549440"/>
                  </a:ext>
                </a:extLst>
              </a:tr>
              <a:tr h="393700">
                <a:tc>
                  <a:txBody>
                    <a:bodyPr/>
                    <a:lstStyle/>
                    <a:p>
                      <a:r>
                        <a:rPr lang="en-US" dirty="0"/>
                        <a:t>Process</a:t>
                      </a:r>
                      <a:endParaRPr lang="en-IN" b="1" i="1" dirty="0">
                        <a:solidFill>
                          <a:srgbClr val="FF0000"/>
                        </a:solidFill>
                      </a:endParaRPr>
                    </a:p>
                  </a:txBody>
                  <a:tcPr/>
                </a:tc>
                <a:tc>
                  <a:txBody>
                    <a:bodyPr/>
                    <a:lstStyle/>
                    <a:p>
                      <a:r>
                        <a:rPr lang="en-US" dirty="0"/>
                        <a:t>Via Procedure Templates</a:t>
                      </a:r>
                      <a:endParaRPr lang="en-IN" b="1" i="1" dirty="0">
                        <a:solidFill>
                          <a:srgbClr val="FF0000"/>
                        </a:solidFill>
                      </a:endParaRPr>
                    </a:p>
                  </a:txBody>
                  <a:tcPr/>
                </a:tc>
                <a:extLst>
                  <a:ext uri="{0D108BD9-81ED-4DB2-BD59-A6C34878D82A}">
                    <a16:rowId xmlns:a16="http://schemas.microsoft.com/office/drawing/2014/main" val="2684428875"/>
                  </a:ext>
                </a:extLst>
              </a:tr>
            </a:tbl>
          </a:graphicData>
        </a:graphic>
      </p:graphicFrame>
      <p:graphicFrame>
        <p:nvGraphicFramePr>
          <p:cNvPr id="10" name="Content Placeholder 4">
            <a:extLst>
              <a:ext uri="{FF2B5EF4-FFF2-40B4-BE49-F238E27FC236}">
                <a16:creationId xmlns:a16="http://schemas.microsoft.com/office/drawing/2014/main" id="{AEFA8BD1-6DF4-4DB0-8869-4DDA7F0815FB}"/>
              </a:ext>
            </a:extLst>
          </p:cNvPr>
          <p:cNvGraphicFramePr>
            <a:graphicFrameLocks noGrp="1"/>
          </p:cNvGraphicFramePr>
          <p:nvPr>
            <p:ph sz="half" idx="1"/>
            <p:extLst>
              <p:ext uri="{D42A27DB-BD31-4B8C-83A1-F6EECF244321}">
                <p14:modId xmlns:p14="http://schemas.microsoft.com/office/powerpoint/2010/main" val="403120147"/>
              </p:ext>
            </p:extLst>
          </p:nvPr>
        </p:nvGraphicFramePr>
        <p:xfrm>
          <a:off x="4382630" y="1370672"/>
          <a:ext cx="4448104" cy="4724400"/>
        </p:xfrm>
        <a:graphic>
          <a:graphicData uri="http://schemas.openxmlformats.org/drawingml/2006/table">
            <a:tbl>
              <a:tblPr firstRow="1" bandRow="1">
                <a:tableStyleId>{93296810-A885-4BE3-A3E7-6D5BEEA58F35}</a:tableStyleId>
              </a:tblPr>
              <a:tblGrid>
                <a:gridCol w="1766012">
                  <a:extLst>
                    <a:ext uri="{9D8B030D-6E8A-4147-A177-3AD203B41FA5}">
                      <a16:colId xmlns:a16="http://schemas.microsoft.com/office/drawing/2014/main" val="92083852"/>
                    </a:ext>
                  </a:extLst>
                </a:gridCol>
                <a:gridCol w="2682092">
                  <a:extLst>
                    <a:ext uri="{9D8B030D-6E8A-4147-A177-3AD203B41FA5}">
                      <a16:colId xmlns:a16="http://schemas.microsoft.com/office/drawing/2014/main" val="4245766264"/>
                    </a:ext>
                  </a:extLst>
                </a:gridCol>
              </a:tblGrid>
              <a:tr h="281082">
                <a:tc>
                  <a:txBody>
                    <a:bodyPr/>
                    <a:lstStyle/>
                    <a:p>
                      <a:r>
                        <a:rPr lang="en-US" sz="1400" dirty="0"/>
                        <a:t>Designation</a:t>
                      </a:r>
                      <a:endParaRPr lang="en-IN" sz="1400" dirty="0">
                        <a:latin typeface="Trebuchet MS" panose="020B0603020202020204" pitchFamily="34" charset="0"/>
                      </a:endParaRPr>
                    </a:p>
                  </a:txBody>
                  <a:tcPr/>
                </a:tc>
                <a:tc>
                  <a:txBody>
                    <a:bodyPr/>
                    <a:lstStyle/>
                    <a:p>
                      <a:r>
                        <a:rPr lang="en-US" sz="1400" dirty="0"/>
                        <a:t>Roles</a:t>
                      </a:r>
                      <a:endParaRPr lang="en-IN" sz="1400" dirty="0">
                        <a:latin typeface="Trebuchet MS" panose="020B0603020202020204" pitchFamily="34" charset="0"/>
                      </a:endParaRPr>
                    </a:p>
                  </a:txBody>
                  <a:tcPr/>
                </a:tc>
                <a:extLst>
                  <a:ext uri="{0D108BD9-81ED-4DB2-BD59-A6C34878D82A}">
                    <a16:rowId xmlns:a16="http://schemas.microsoft.com/office/drawing/2014/main" val="1650676559"/>
                  </a:ext>
                </a:extLst>
              </a:tr>
              <a:tr h="1094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t>Assistant Manager Pharmacy</a:t>
                      </a:r>
                      <a:endParaRPr lang="en-IN" sz="1400" b="0" dirty="0"/>
                    </a:p>
                    <a:p>
                      <a:endParaRPr lang="en-IN" sz="1400" b="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b="0" dirty="0"/>
                        <a:t>Cold Chain Compliance</a:t>
                      </a:r>
                    </a:p>
                    <a:p>
                      <a:pPr marL="285750" indent="-285750">
                        <a:buFont typeface="Arial" panose="020B0604020202020204" pitchFamily="34" charset="0"/>
                        <a:buChar char="•"/>
                      </a:pPr>
                      <a:r>
                        <a:rPr lang="en-US" sz="1400" b="0" dirty="0"/>
                        <a:t>Code Mapping in 24 case template</a:t>
                      </a:r>
                    </a:p>
                    <a:p>
                      <a:pPr marL="285750" indent="-285750">
                        <a:buFont typeface="Arial" panose="020B0604020202020204" pitchFamily="34" charset="0"/>
                        <a:buChar char="•"/>
                      </a:pPr>
                      <a:r>
                        <a:rPr lang="en-US" sz="1400" b="0" dirty="0"/>
                        <a:t>Random Audits</a:t>
                      </a:r>
                    </a:p>
                    <a:p>
                      <a:pPr marL="285750" indent="-285750">
                        <a:buFont typeface="Arial" panose="020B0604020202020204" pitchFamily="34" charset="0"/>
                        <a:buChar char="•"/>
                      </a:pPr>
                      <a:r>
                        <a:rPr lang="en-US" sz="1400" b="0" dirty="0"/>
                        <a:t>Back up kits readiness</a:t>
                      </a:r>
                      <a:endParaRPr lang="en-IN" sz="1400" b="0" dirty="0"/>
                    </a:p>
                  </a:txBody>
                  <a:tcPr/>
                </a:tc>
                <a:extLst>
                  <a:ext uri="{0D108BD9-81ED-4DB2-BD59-A6C34878D82A}">
                    <a16:rowId xmlns:a16="http://schemas.microsoft.com/office/drawing/2014/main" val="4077907921"/>
                  </a:ext>
                </a:extLst>
              </a:tr>
              <a:tr h="821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t>Executive Pharmacist</a:t>
                      </a:r>
                      <a:endParaRPr lang="en-IN" sz="1400" b="0" dirty="0"/>
                    </a:p>
                    <a:p>
                      <a:endParaRPr lang="en-IN" sz="1400" b="0" dirty="0">
                        <a:latin typeface="Trebuchet MS" panose="020B0603020202020204" pitchFamily="34" charset="0"/>
                      </a:endParaRPr>
                    </a:p>
                  </a:txBody>
                  <a:tcPr/>
                </a:tc>
                <a:tc>
                  <a:txBody>
                    <a:bodyPr/>
                    <a:lstStyle/>
                    <a:p>
                      <a:pPr marL="171450" indent="-171450">
                        <a:buFont typeface="Arial" panose="020B0604020202020204" pitchFamily="34" charset="0"/>
                        <a:buChar char="•"/>
                      </a:pPr>
                      <a:r>
                        <a:rPr lang="en-US" sz="1400" b="0" dirty="0"/>
                        <a:t>Material replenishment</a:t>
                      </a:r>
                    </a:p>
                    <a:p>
                      <a:pPr marL="171450" indent="-171450">
                        <a:buFont typeface="Arial" panose="020B0604020202020204" pitchFamily="34" charset="0"/>
                        <a:buChar char="•"/>
                      </a:pPr>
                      <a:r>
                        <a:rPr lang="en-US" sz="1400" b="0" dirty="0"/>
                        <a:t>Pilot case support</a:t>
                      </a:r>
                    </a:p>
                    <a:p>
                      <a:pPr marL="171450" indent="-171450">
                        <a:buFont typeface="Arial" panose="020B0604020202020204" pitchFamily="34" charset="0"/>
                        <a:buChar char="•"/>
                      </a:pPr>
                      <a:r>
                        <a:rPr lang="en-US" sz="1400" b="0" dirty="0"/>
                        <a:t>Kit preparation and handover</a:t>
                      </a:r>
                    </a:p>
                    <a:p>
                      <a:pPr marL="171450" indent="-171450">
                        <a:buFont typeface="Arial" panose="020B0604020202020204" pitchFamily="34" charset="0"/>
                        <a:buChar char="•"/>
                      </a:pPr>
                      <a:r>
                        <a:rPr lang="en-US" sz="1400" b="0" dirty="0"/>
                        <a:t>Storage Compliance</a:t>
                      </a:r>
                    </a:p>
                  </a:txBody>
                  <a:tcPr/>
                </a:tc>
                <a:extLst>
                  <a:ext uri="{0D108BD9-81ED-4DB2-BD59-A6C34878D82A}">
                    <a16:rowId xmlns:a16="http://schemas.microsoft.com/office/drawing/2014/main" val="2910819683"/>
                  </a:ext>
                </a:extLst>
              </a:tr>
              <a:tr h="1037187">
                <a:tc>
                  <a:txBody>
                    <a:bodyPr/>
                    <a:lstStyle/>
                    <a:p>
                      <a:r>
                        <a:rPr lang="en-US" sz="1400" b="0" dirty="0"/>
                        <a:t>Manager-Nursing</a:t>
                      </a:r>
                      <a:endParaRPr lang="en-IN" sz="1400" b="0" dirty="0">
                        <a:latin typeface="Trebuchet MS" panose="020B0603020202020204" pitchFamily="34" charset="0"/>
                      </a:endParaRPr>
                    </a:p>
                  </a:txBody>
                  <a:tcPr/>
                </a:tc>
                <a:tc>
                  <a:txBody>
                    <a:bodyPr/>
                    <a:lstStyle/>
                    <a:p>
                      <a:pPr marL="171450" indent="-171450">
                        <a:buFont typeface="Arial" panose="020B0604020202020204" pitchFamily="34" charset="0"/>
                        <a:buChar char="•"/>
                      </a:pPr>
                      <a:r>
                        <a:rPr lang="en-US" sz="1400" b="0" dirty="0"/>
                        <a:t>Alignment of Refrigerator</a:t>
                      </a:r>
                    </a:p>
                    <a:p>
                      <a:pPr marL="171450" indent="-171450">
                        <a:buFont typeface="Arial" panose="020B0604020202020204" pitchFamily="34" charset="0"/>
                        <a:buChar char="•"/>
                      </a:pPr>
                      <a:r>
                        <a:rPr lang="en-US" sz="1400" b="0" dirty="0"/>
                        <a:t>Finalizing the kit requirements</a:t>
                      </a:r>
                    </a:p>
                    <a:p>
                      <a:pPr marL="171450" indent="-171450">
                        <a:buFont typeface="Arial" panose="020B0604020202020204" pitchFamily="34" charset="0"/>
                        <a:buChar char="•"/>
                      </a:pPr>
                      <a:r>
                        <a:rPr lang="en-US" sz="1400" b="0" dirty="0"/>
                        <a:t>Fixing responsibilities </a:t>
                      </a:r>
                    </a:p>
                    <a:p>
                      <a:pPr marL="171450" indent="-171450">
                        <a:buFont typeface="Arial" panose="020B0604020202020204" pitchFamily="34" charset="0"/>
                        <a:buChar char="•"/>
                      </a:pPr>
                      <a:r>
                        <a:rPr lang="en-US" sz="1400" b="0" dirty="0"/>
                        <a:t>Alignment of Manpower</a:t>
                      </a:r>
                    </a:p>
                    <a:p>
                      <a:pPr marL="171450" indent="-171450">
                        <a:buFont typeface="Arial" panose="020B0604020202020204" pitchFamily="34" charset="0"/>
                        <a:buChar char="•"/>
                      </a:pPr>
                      <a:r>
                        <a:rPr lang="en-US" sz="1400" b="0" dirty="0"/>
                        <a:t>Arranging Resources</a:t>
                      </a:r>
                    </a:p>
                  </a:txBody>
                  <a:tcPr/>
                </a:tc>
                <a:extLst>
                  <a:ext uri="{0D108BD9-81ED-4DB2-BD59-A6C34878D82A}">
                    <a16:rowId xmlns:a16="http://schemas.microsoft.com/office/drawing/2014/main" val="2104488428"/>
                  </a:ext>
                </a:extLst>
              </a:tr>
              <a:tr h="10309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t>Team IT –Two Members</a:t>
                      </a:r>
                      <a:endParaRPr lang="en-IN" sz="1400" b="0" dirty="0">
                        <a:latin typeface="Trebuchet MS" panose="020B0603020202020204" pitchFamily="34" charset="0"/>
                      </a:endParaRPr>
                    </a:p>
                    <a:p>
                      <a:endParaRPr lang="en-IN" sz="1400" b="0" dirty="0">
                        <a:latin typeface="Trebuchet MS" panose="020B0603020202020204" pitchFamily="34" charset="0"/>
                      </a:endParaRPr>
                    </a:p>
                  </a:txBody>
                  <a:tcPr/>
                </a:tc>
                <a:tc>
                  <a:txBody>
                    <a:bodyPr/>
                    <a:lstStyle/>
                    <a:p>
                      <a:pPr marL="171450" indent="-171450">
                        <a:buFont typeface="Arial" panose="020B0604020202020204" pitchFamily="34" charset="0"/>
                        <a:buChar char="•"/>
                      </a:pPr>
                      <a:r>
                        <a:rPr lang="en-US" sz="1400" b="0" dirty="0"/>
                        <a:t>Team Training</a:t>
                      </a:r>
                    </a:p>
                    <a:p>
                      <a:pPr marL="171450" indent="-171450">
                        <a:buFont typeface="Arial" panose="020B0604020202020204" pitchFamily="34" charset="0"/>
                        <a:buChar char="•"/>
                      </a:pPr>
                      <a:r>
                        <a:rPr lang="en-US" sz="1400" b="0" dirty="0"/>
                        <a:t>Template mapping in application</a:t>
                      </a:r>
                    </a:p>
                    <a:p>
                      <a:pPr marL="171450" indent="-171450">
                        <a:buFont typeface="Arial" panose="020B0604020202020204" pitchFamily="34" charset="0"/>
                        <a:buChar char="•"/>
                      </a:pPr>
                      <a:r>
                        <a:rPr lang="en-US" sz="1400" b="0" dirty="0"/>
                        <a:t>Pilot case support</a:t>
                      </a:r>
                    </a:p>
                    <a:p>
                      <a:pPr marL="171450" indent="-171450">
                        <a:buFont typeface="Arial" panose="020B0604020202020204" pitchFamily="34" charset="0"/>
                        <a:buChar char="•"/>
                      </a:pPr>
                      <a:r>
                        <a:rPr lang="en-US" sz="1400" b="0" dirty="0"/>
                        <a:t>Solving Go-Live queries</a:t>
                      </a:r>
                      <a:endParaRPr lang="en-IN" sz="1400" b="0" dirty="0">
                        <a:latin typeface="Trebuchet MS" panose="020B0603020202020204" pitchFamily="34" charset="0"/>
                      </a:endParaRPr>
                    </a:p>
                  </a:txBody>
                  <a:tcPr/>
                </a:tc>
                <a:extLst>
                  <a:ext uri="{0D108BD9-81ED-4DB2-BD59-A6C34878D82A}">
                    <a16:rowId xmlns:a16="http://schemas.microsoft.com/office/drawing/2014/main" val="2778712581"/>
                  </a:ext>
                </a:extLst>
              </a:tr>
            </a:tbl>
          </a:graphicData>
        </a:graphic>
      </p:graphicFrame>
    </p:spTree>
    <p:extLst>
      <p:ext uri="{BB962C8B-B14F-4D97-AF65-F5344CB8AC3E}">
        <p14:creationId xmlns:p14="http://schemas.microsoft.com/office/powerpoint/2010/main" val="1043888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2FA2443-DCDE-409A-BE85-3B04C0D12F66}"/>
              </a:ext>
            </a:extLst>
          </p:cNvPr>
          <p:cNvSpPr/>
          <p:nvPr/>
        </p:nvSpPr>
        <p:spPr>
          <a:xfrm>
            <a:off x="734246" y="484200"/>
            <a:ext cx="1274708" cy="369332"/>
          </a:xfrm>
          <a:prstGeom prst="rect">
            <a:avLst/>
          </a:prstGeom>
        </p:spPr>
        <p:txBody>
          <a:bodyPr wrap="none">
            <a:spAutoFit/>
          </a:bodyPr>
          <a:lstStyle/>
          <a:p>
            <a:r>
              <a:rPr lang="en-US" b="1" i="1" dirty="0"/>
              <a:t>Action Plan</a:t>
            </a:r>
            <a:endParaRPr lang="en-IN" dirty="0"/>
          </a:p>
        </p:txBody>
      </p:sp>
      <p:graphicFrame>
        <p:nvGraphicFramePr>
          <p:cNvPr id="4" name="Table 3">
            <a:extLst>
              <a:ext uri="{FF2B5EF4-FFF2-40B4-BE49-F238E27FC236}">
                <a16:creationId xmlns:a16="http://schemas.microsoft.com/office/drawing/2014/main" id="{D1480DC0-429A-4E5F-B8FE-13604731D93A}"/>
              </a:ext>
            </a:extLst>
          </p:cNvPr>
          <p:cNvGraphicFramePr>
            <a:graphicFrameLocks noGrp="1"/>
          </p:cNvGraphicFramePr>
          <p:nvPr>
            <p:extLst>
              <p:ext uri="{D42A27DB-BD31-4B8C-83A1-F6EECF244321}">
                <p14:modId xmlns:p14="http://schemas.microsoft.com/office/powerpoint/2010/main" val="3760977020"/>
              </p:ext>
            </p:extLst>
          </p:nvPr>
        </p:nvGraphicFramePr>
        <p:xfrm>
          <a:off x="159203" y="1232225"/>
          <a:ext cx="8870496" cy="5319421"/>
        </p:xfrm>
        <a:graphic>
          <a:graphicData uri="http://schemas.openxmlformats.org/drawingml/2006/table">
            <a:tbl>
              <a:tblPr firstRow="1" bandRow="1">
                <a:tableStyleId>{21E4AEA4-8DFA-4A89-87EB-49C32662AFE0}</a:tableStyleId>
              </a:tblPr>
              <a:tblGrid>
                <a:gridCol w="290869">
                  <a:extLst>
                    <a:ext uri="{9D8B030D-6E8A-4147-A177-3AD203B41FA5}">
                      <a16:colId xmlns:a16="http://schemas.microsoft.com/office/drawing/2014/main" val="2466996300"/>
                    </a:ext>
                  </a:extLst>
                </a:gridCol>
                <a:gridCol w="1137713">
                  <a:extLst>
                    <a:ext uri="{9D8B030D-6E8A-4147-A177-3AD203B41FA5}">
                      <a16:colId xmlns:a16="http://schemas.microsoft.com/office/drawing/2014/main" val="1791549472"/>
                    </a:ext>
                  </a:extLst>
                </a:gridCol>
                <a:gridCol w="2113285">
                  <a:extLst>
                    <a:ext uri="{9D8B030D-6E8A-4147-A177-3AD203B41FA5}">
                      <a16:colId xmlns:a16="http://schemas.microsoft.com/office/drawing/2014/main" val="1095291179"/>
                    </a:ext>
                  </a:extLst>
                </a:gridCol>
                <a:gridCol w="2380371">
                  <a:extLst>
                    <a:ext uri="{9D8B030D-6E8A-4147-A177-3AD203B41FA5}">
                      <a16:colId xmlns:a16="http://schemas.microsoft.com/office/drawing/2014/main" val="3795106878"/>
                    </a:ext>
                  </a:extLst>
                </a:gridCol>
                <a:gridCol w="929659">
                  <a:extLst>
                    <a:ext uri="{9D8B030D-6E8A-4147-A177-3AD203B41FA5}">
                      <a16:colId xmlns:a16="http://schemas.microsoft.com/office/drawing/2014/main" val="2264381555"/>
                    </a:ext>
                  </a:extLst>
                </a:gridCol>
                <a:gridCol w="2018599">
                  <a:extLst>
                    <a:ext uri="{9D8B030D-6E8A-4147-A177-3AD203B41FA5}">
                      <a16:colId xmlns:a16="http://schemas.microsoft.com/office/drawing/2014/main" val="731987572"/>
                    </a:ext>
                  </a:extLst>
                </a:gridCol>
              </a:tblGrid>
              <a:tr h="497783">
                <a:tc>
                  <a:txBody>
                    <a:bodyPr/>
                    <a:lstStyle/>
                    <a:p>
                      <a:r>
                        <a:rPr lang="en-US" sz="1100" dirty="0">
                          <a:latin typeface="+mj-lt"/>
                        </a:rPr>
                        <a:t>SN</a:t>
                      </a:r>
                      <a:endParaRPr lang="en-IN" sz="1100" dirty="0">
                        <a:latin typeface="+mj-lt"/>
                      </a:endParaRPr>
                    </a:p>
                  </a:txBody>
                  <a:tcPr/>
                </a:tc>
                <a:tc>
                  <a:txBody>
                    <a:bodyPr/>
                    <a:lstStyle/>
                    <a:p>
                      <a:r>
                        <a:rPr lang="en-US" sz="1100" dirty="0">
                          <a:latin typeface="+mj-lt"/>
                        </a:rPr>
                        <a:t>Problem</a:t>
                      </a:r>
                      <a:endParaRPr lang="en-IN" sz="1100" dirty="0">
                        <a:latin typeface="+mj-lt"/>
                      </a:endParaRPr>
                    </a:p>
                  </a:txBody>
                  <a:tcPr/>
                </a:tc>
                <a:tc>
                  <a:txBody>
                    <a:bodyPr/>
                    <a:lstStyle/>
                    <a:p>
                      <a:r>
                        <a:rPr lang="en-US" sz="1100" dirty="0">
                          <a:latin typeface="+mj-lt"/>
                        </a:rPr>
                        <a:t>Solution</a:t>
                      </a:r>
                      <a:endParaRPr lang="en-IN" sz="1100" dirty="0">
                        <a:latin typeface="+mj-lt"/>
                      </a:endParaRPr>
                    </a:p>
                  </a:txBody>
                  <a:tcPr/>
                </a:tc>
                <a:tc>
                  <a:txBody>
                    <a:bodyPr/>
                    <a:lstStyle/>
                    <a:p>
                      <a:r>
                        <a:rPr lang="en-US" sz="1100" dirty="0">
                          <a:latin typeface="+mj-lt"/>
                        </a:rPr>
                        <a:t>Implementation Steps</a:t>
                      </a:r>
                      <a:endParaRPr lang="en-IN" sz="1100" dirty="0">
                        <a:latin typeface="+mj-lt"/>
                      </a:endParaRPr>
                    </a:p>
                  </a:txBody>
                  <a:tcPr/>
                </a:tc>
                <a:tc>
                  <a:txBody>
                    <a:bodyPr/>
                    <a:lstStyle/>
                    <a:p>
                      <a:r>
                        <a:rPr lang="en-US" sz="1100" dirty="0">
                          <a:latin typeface="+mj-lt"/>
                        </a:rPr>
                        <a:t>Timeline</a:t>
                      </a:r>
                      <a:endParaRPr lang="en-IN" sz="1100" dirty="0">
                        <a:latin typeface="+mj-lt"/>
                      </a:endParaRPr>
                    </a:p>
                  </a:txBody>
                  <a:tcPr/>
                </a:tc>
                <a:tc>
                  <a:txBody>
                    <a:bodyPr/>
                    <a:lstStyle/>
                    <a:p>
                      <a:r>
                        <a:rPr lang="en-US" sz="1100" dirty="0">
                          <a:latin typeface="+mj-lt"/>
                        </a:rPr>
                        <a:t>Responsible Person</a:t>
                      </a:r>
                      <a:endParaRPr lang="en-IN" sz="1100" dirty="0">
                        <a:latin typeface="+mj-lt"/>
                      </a:endParaRPr>
                    </a:p>
                  </a:txBody>
                  <a:tcPr/>
                </a:tc>
                <a:extLst>
                  <a:ext uri="{0D108BD9-81ED-4DB2-BD59-A6C34878D82A}">
                    <a16:rowId xmlns:a16="http://schemas.microsoft.com/office/drawing/2014/main" val="3833900959"/>
                  </a:ext>
                </a:extLst>
              </a:tr>
              <a:tr h="716423">
                <a:tc>
                  <a:txBody>
                    <a:bodyPr/>
                    <a:lstStyle/>
                    <a:p>
                      <a:pPr algn="ctr"/>
                      <a:r>
                        <a:rPr lang="en-US" sz="1100" dirty="0">
                          <a:latin typeface="+mj-lt"/>
                        </a:rPr>
                        <a:t>1</a:t>
                      </a:r>
                      <a:endParaRPr lang="en-IN" sz="1100" dirty="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mj-lt"/>
                        </a:rPr>
                        <a:t>No Refrigerator</a:t>
                      </a:r>
                      <a:endParaRPr lang="en-IN" sz="1100" dirty="0">
                        <a:latin typeface="+mj-lt"/>
                      </a:endParaRPr>
                    </a:p>
                  </a:txBody>
                  <a:tcPr/>
                </a:tc>
                <a:tc>
                  <a:txBody>
                    <a:bodyPr/>
                    <a:lstStyle/>
                    <a:p>
                      <a:r>
                        <a:rPr lang="en-US" sz="1100" dirty="0">
                          <a:latin typeface="+mj-lt"/>
                        </a:rPr>
                        <a:t>Either a Refrigerator to be arranged/ existing refrigerator of PACU unit to be used.</a:t>
                      </a:r>
                      <a:endParaRPr lang="en-IN" sz="1100" dirty="0">
                        <a:latin typeface="+mj-lt"/>
                      </a:endParaRPr>
                    </a:p>
                  </a:txBody>
                  <a:tcPr/>
                </a:tc>
                <a:tc>
                  <a:txBody>
                    <a:bodyPr/>
                    <a:lstStyle/>
                    <a:p>
                      <a:r>
                        <a:rPr lang="en-US" sz="1100" b="0" dirty="0">
                          <a:latin typeface="+mj-lt"/>
                        </a:rPr>
                        <a:t>Existing Refrigerator of PACU is utilized</a:t>
                      </a:r>
                      <a:endParaRPr lang="en-IN" sz="1100" b="0" dirty="0">
                        <a:latin typeface="+mj-lt"/>
                      </a:endParaRPr>
                    </a:p>
                  </a:txBody>
                  <a:tcPr/>
                </a:tc>
                <a:tc>
                  <a:txBody>
                    <a:bodyPr/>
                    <a:lstStyle/>
                    <a:p>
                      <a:r>
                        <a:rPr lang="en-US" sz="1100" b="0" dirty="0">
                          <a:latin typeface="+mj-lt"/>
                        </a:rPr>
                        <a:t>25</a:t>
                      </a:r>
                      <a:r>
                        <a:rPr lang="en-US" sz="1100" b="0" baseline="30000" dirty="0">
                          <a:latin typeface="+mj-lt"/>
                        </a:rPr>
                        <a:t>th</a:t>
                      </a:r>
                      <a:r>
                        <a:rPr lang="en-US" sz="1100" b="0" dirty="0">
                          <a:latin typeface="+mj-lt"/>
                        </a:rPr>
                        <a:t> Mar’26</a:t>
                      </a:r>
                      <a:endParaRPr lang="en-IN" sz="1100" b="0" dirty="0">
                        <a:latin typeface="+mj-lt"/>
                      </a:endParaRPr>
                    </a:p>
                  </a:txBody>
                  <a:tcPr/>
                </a:tc>
                <a:tc>
                  <a:txBody>
                    <a:bodyPr/>
                    <a:lstStyle/>
                    <a:p>
                      <a:r>
                        <a:rPr lang="en-US" sz="1100" b="0" dirty="0">
                          <a:latin typeface="+mj-lt"/>
                        </a:rPr>
                        <a:t>Manager Cath Lab</a:t>
                      </a:r>
                      <a:endParaRPr lang="en-IN" sz="1100" b="0" dirty="0">
                        <a:latin typeface="+mj-lt"/>
                      </a:endParaRPr>
                    </a:p>
                  </a:txBody>
                  <a:tcPr/>
                </a:tc>
                <a:extLst>
                  <a:ext uri="{0D108BD9-81ED-4DB2-BD59-A6C34878D82A}">
                    <a16:rowId xmlns:a16="http://schemas.microsoft.com/office/drawing/2014/main" val="2146875923"/>
                  </a:ext>
                </a:extLst>
              </a:tr>
              <a:tr h="1727602">
                <a:tc>
                  <a:txBody>
                    <a:bodyPr/>
                    <a:lstStyle/>
                    <a:p>
                      <a:pPr algn="ctr"/>
                      <a:r>
                        <a:rPr lang="en-US" sz="1100" dirty="0">
                          <a:latin typeface="+mj-lt"/>
                        </a:rPr>
                        <a:t>2</a:t>
                      </a:r>
                      <a:endParaRPr lang="en-IN" sz="1100" dirty="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mj-lt"/>
                        </a:rPr>
                        <a:t>Cut strip practice</a:t>
                      </a:r>
                    </a:p>
                    <a:p>
                      <a:pPr algn="l"/>
                      <a:endParaRPr lang="en-IN" sz="1100" dirty="0">
                        <a:latin typeface="+mj-lt"/>
                      </a:endParaRPr>
                    </a:p>
                  </a:txBody>
                  <a:tcPr/>
                </a:tc>
                <a:tc>
                  <a:txBody>
                    <a:bodyPr/>
                    <a:lstStyle/>
                    <a:p>
                      <a:pPr marL="0" indent="0">
                        <a:buFont typeface="Arial" panose="020B0604020202020204" pitchFamily="34" charset="0"/>
                        <a:buNone/>
                      </a:pPr>
                      <a:r>
                        <a:rPr lang="en-US" sz="1100" dirty="0">
                          <a:latin typeface="+mj-lt"/>
                        </a:rPr>
                        <a:t>Regularly used tablets to be either included as a part of PTCA kit / to be maintained in Cath Lab SLOC and charged to the patient as whole </a:t>
                      </a:r>
                      <a:endParaRPr lang="en-IN" sz="1100" dirty="0">
                        <a:latin typeface="+mj-lt"/>
                      </a:endParaRPr>
                    </a:p>
                  </a:txBody>
                  <a:tcPr/>
                </a:tc>
                <a:tc>
                  <a:txBody>
                    <a:bodyPr/>
                    <a:lstStyle/>
                    <a:p>
                      <a:pPr marL="0" indent="0">
                        <a:buFont typeface="Arial" panose="020B0604020202020204" pitchFamily="34" charset="0"/>
                        <a:buNone/>
                      </a:pPr>
                      <a:r>
                        <a:rPr lang="en-US" sz="1100" b="0" dirty="0">
                          <a:solidFill>
                            <a:schemeClr val="tx1"/>
                          </a:solidFill>
                          <a:latin typeface="+mj-lt"/>
                        </a:rPr>
                        <a:t>Separate template of all ten brands of tablets is created. One template to be maintained in Cath SLOC for emergency use and will be charged from SLOC. Replenishment will be provided by Main Store. Any requirement over an above will be given from OT pharmacy and charged to the patient same time</a:t>
                      </a:r>
                    </a:p>
                  </a:txBody>
                  <a:tcPr/>
                </a:tc>
                <a:tc>
                  <a:txBody>
                    <a:bodyPr/>
                    <a:lstStyle/>
                    <a:p>
                      <a:pPr marL="0" indent="0">
                        <a:buFont typeface="Arial" panose="020B0604020202020204" pitchFamily="34" charset="0"/>
                        <a:buNone/>
                      </a:pPr>
                      <a:r>
                        <a:rPr lang="en-US" sz="1100" b="0" dirty="0">
                          <a:solidFill>
                            <a:schemeClr val="tx1"/>
                          </a:solidFill>
                          <a:latin typeface="+mj-lt"/>
                        </a:rPr>
                        <a:t>7</a:t>
                      </a:r>
                      <a:r>
                        <a:rPr lang="en-US" sz="1100" b="0" baseline="30000" dirty="0">
                          <a:solidFill>
                            <a:schemeClr val="tx1"/>
                          </a:solidFill>
                          <a:latin typeface="+mj-lt"/>
                        </a:rPr>
                        <a:t>th</a:t>
                      </a:r>
                      <a:r>
                        <a:rPr lang="en-US" sz="1100" b="0" dirty="0">
                          <a:solidFill>
                            <a:schemeClr val="tx1"/>
                          </a:solidFill>
                          <a:latin typeface="+mj-lt"/>
                        </a:rPr>
                        <a:t> April’26</a:t>
                      </a:r>
                    </a:p>
                  </a:txBody>
                  <a:tcPr/>
                </a:tc>
                <a:tc>
                  <a:txBody>
                    <a:bodyPr/>
                    <a:lstStyle/>
                    <a:p>
                      <a:pPr marL="0" indent="0">
                        <a:buFont typeface="Arial" panose="020B0604020202020204" pitchFamily="34" charset="0"/>
                        <a:buNone/>
                      </a:pPr>
                      <a:r>
                        <a:rPr lang="en-US" sz="1100" b="0" dirty="0">
                          <a:solidFill>
                            <a:schemeClr val="tx1"/>
                          </a:solidFill>
                          <a:latin typeface="+mj-lt"/>
                        </a:rPr>
                        <a:t>Manager Cath Lab and Pharmacist</a:t>
                      </a:r>
                    </a:p>
                  </a:txBody>
                  <a:tcPr/>
                </a:tc>
                <a:extLst>
                  <a:ext uri="{0D108BD9-81ED-4DB2-BD59-A6C34878D82A}">
                    <a16:rowId xmlns:a16="http://schemas.microsoft.com/office/drawing/2014/main" val="1557761663"/>
                  </a:ext>
                </a:extLst>
              </a:tr>
              <a:tr h="1237899">
                <a:tc>
                  <a:txBody>
                    <a:bodyPr/>
                    <a:lstStyle/>
                    <a:p>
                      <a:pPr algn="ctr"/>
                      <a:r>
                        <a:rPr lang="en-US" sz="1100" dirty="0">
                          <a:latin typeface="+mj-lt"/>
                        </a:rPr>
                        <a:t>3</a:t>
                      </a:r>
                      <a:endParaRPr lang="en-IN" sz="1100" dirty="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mj-lt"/>
                        </a:rPr>
                        <a:t>Single kit used on two patients</a:t>
                      </a:r>
                    </a:p>
                    <a:p>
                      <a:pPr algn="l"/>
                      <a:endParaRPr lang="en-IN" sz="1100" dirty="0">
                        <a:latin typeface="+mj-lt"/>
                      </a:endParaRPr>
                    </a:p>
                  </a:txBody>
                  <a:tcPr/>
                </a:tc>
                <a:tc>
                  <a:txBody>
                    <a:bodyPr/>
                    <a:lstStyle/>
                    <a:p>
                      <a:r>
                        <a:rPr lang="en-US" sz="1100" dirty="0">
                          <a:latin typeface="+mj-lt"/>
                        </a:rPr>
                        <a:t>Team to be briefed to stop the practice of picking medicines from kits inside the OT. </a:t>
                      </a:r>
                    </a:p>
                    <a:p>
                      <a:r>
                        <a:rPr lang="en-US" sz="1100" dirty="0">
                          <a:latin typeface="+mj-lt"/>
                        </a:rPr>
                        <a:t>Anesthesia drug templates maintained inside each lab to be reviewed for additions to avoid dependency on kits.</a:t>
                      </a:r>
                      <a:endParaRPr lang="en-IN" sz="1100" dirty="0">
                        <a:latin typeface="+mj-lt"/>
                      </a:endParaRPr>
                    </a:p>
                  </a:txBody>
                  <a:tcPr/>
                </a:tc>
                <a:tc>
                  <a:txBody>
                    <a:bodyPr/>
                    <a:lstStyle/>
                    <a:p>
                      <a:r>
                        <a:rPr lang="en-US" sz="1100" dirty="0">
                          <a:latin typeface="+mj-lt"/>
                        </a:rPr>
                        <a:t>Team is briefed not to use /pick up drugs randomly from kits for use in case. Real time kit checking and return kits practice to be started at both levels –Cath Lab and OT Pharmacy</a:t>
                      </a:r>
                      <a:endParaRPr lang="en-IN" sz="1100" dirty="0">
                        <a:latin typeface="+mj-lt"/>
                      </a:endParaRPr>
                    </a:p>
                  </a:txBody>
                  <a:tcPr/>
                </a:tc>
                <a:tc>
                  <a:txBody>
                    <a:bodyPr/>
                    <a:lstStyle/>
                    <a:p>
                      <a:r>
                        <a:rPr lang="en-US" sz="1100" dirty="0">
                          <a:latin typeface="+mj-lt"/>
                        </a:rPr>
                        <a:t>31</a:t>
                      </a:r>
                      <a:r>
                        <a:rPr lang="en-US" sz="1100" baseline="30000" dirty="0">
                          <a:latin typeface="+mj-lt"/>
                        </a:rPr>
                        <a:t>st</a:t>
                      </a:r>
                      <a:r>
                        <a:rPr lang="en-US" sz="1100" dirty="0">
                          <a:latin typeface="+mj-lt"/>
                        </a:rPr>
                        <a:t> Mar’26</a:t>
                      </a:r>
                      <a:endParaRPr lang="en-IN" sz="1100" dirty="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j-lt"/>
                        </a:rPr>
                        <a:t>Manager Cath Lab and Pharmacist</a:t>
                      </a:r>
                    </a:p>
                    <a:p>
                      <a:endParaRPr lang="en-US" sz="1100" dirty="0">
                        <a:latin typeface="+mj-lt"/>
                      </a:endParaRPr>
                    </a:p>
                  </a:txBody>
                  <a:tcPr/>
                </a:tc>
                <a:extLst>
                  <a:ext uri="{0D108BD9-81ED-4DB2-BD59-A6C34878D82A}">
                    <a16:rowId xmlns:a16="http://schemas.microsoft.com/office/drawing/2014/main" val="3627262400"/>
                  </a:ext>
                </a:extLst>
              </a:tr>
              <a:tr h="1112693">
                <a:tc>
                  <a:txBody>
                    <a:bodyPr/>
                    <a:lstStyle/>
                    <a:p>
                      <a:pPr algn="ctr"/>
                      <a:r>
                        <a:rPr lang="en-US" sz="1100" dirty="0">
                          <a:latin typeface="+mj-lt"/>
                        </a:rPr>
                        <a:t>4</a:t>
                      </a:r>
                      <a:endParaRPr lang="en-IN" sz="1100" dirty="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mj-lt"/>
                        </a:rPr>
                        <a:t>Medicine duplication in templates</a:t>
                      </a:r>
                    </a:p>
                    <a:p>
                      <a:pPr algn="l"/>
                      <a:endParaRPr lang="en-IN" sz="1100" dirty="0">
                        <a:latin typeface="+mj-lt"/>
                      </a:endParaRPr>
                    </a:p>
                  </a:txBody>
                  <a:tcPr/>
                </a:tc>
                <a:tc>
                  <a:txBody>
                    <a:bodyPr/>
                    <a:lstStyle/>
                    <a:p>
                      <a:r>
                        <a:rPr lang="en-US" sz="1100" dirty="0">
                          <a:latin typeface="+mj-lt"/>
                        </a:rPr>
                        <a:t>Existing Three Templates – Supra Major/ GA Major and Anesthesia side drugs to be reviewed an merged into one single template to be maintained in each lab</a:t>
                      </a:r>
                      <a:endParaRPr lang="en-IN" sz="1100" dirty="0">
                        <a:latin typeface="+mj-lt"/>
                      </a:endParaRPr>
                    </a:p>
                  </a:txBody>
                  <a:tcPr/>
                </a:tc>
                <a:tc>
                  <a:txBody>
                    <a:bodyPr/>
                    <a:lstStyle/>
                    <a:p>
                      <a:r>
                        <a:rPr lang="en-US" sz="1100" dirty="0">
                          <a:latin typeface="+mj-lt"/>
                        </a:rPr>
                        <a:t>One single kit-Anesthesia drugs is finalized containing 125 drugs and consumables. </a:t>
                      </a:r>
                    </a:p>
                    <a:p>
                      <a:r>
                        <a:rPr lang="en-US" sz="1100" dirty="0">
                          <a:latin typeface="+mj-lt"/>
                        </a:rPr>
                        <a:t>Random audit is performed to check physical stocks </a:t>
                      </a:r>
                      <a:endParaRPr lang="en-IN" sz="1100" dirty="0">
                        <a:latin typeface="+mj-lt"/>
                      </a:endParaRPr>
                    </a:p>
                  </a:txBody>
                  <a:tcPr/>
                </a:tc>
                <a:tc>
                  <a:txBody>
                    <a:bodyPr/>
                    <a:lstStyle/>
                    <a:p>
                      <a:r>
                        <a:rPr lang="en-US" sz="1100" dirty="0">
                          <a:latin typeface="+mj-lt"/>
                        </a:rPr>
                        <a:t>1</a:t>
                      </a:r>
                      <a:r>
                        <a:rPr lang="en-US" sz="1100" baseline="30000" dirty="0">
                          <a:latin typeface="+mj-lt"/>
                        </a:rPr>
                        <a:t>st</a:t>
                      </a:r>
                      <a:r>
                        <a:rPr lang="en-US" sz="1100" dirty="0">
                          <a:latin typeface="+mj-lt"/>
                        </a:rPr>
                        <a:t> April’26</a:t>
                      </a:r>
                    </a:p>
                    <a:p>
                      <a:endParaRPr lang="en-US" sz="1100" dirty="0">
                        <a:latin typeface="+mj-lt"/>
                      </a:endParaRPr>
                    </a:p>
                    <a:p>
                      <a:r>
                        <a:rPr lang="en-US" sz="1100" dirty="0">
                          <a:latin typeface="+mj-lt"/>
                        </a:rPr>
                        <a:t>4</a:t>
                      </a:r>
                      <a:r>
                        <a:rPr lang="en-US" sz="1100" baseline="30000" dirty="0">
                          <a:latin typeface="+mj-lt"/>
                        </a:rPr>
                        <a:t>th</a:t>
                      </a:r>
                      <a:r>
                        <a:rPr lang="en-US" sz="1100" dirty="0">
                          <a:latin typeface="+mj-lt"/>
                        </a:rPr>
                        <a:t> April 26 &amp;                       11</a:t>
                      </a:r>
                      <a:r>
                        <a:rPr lang="en-US" sz="1100" baseline="30000" dirty="0">
                          <a:latin typeface="+mj-lt"/>
                        </a:rPr>
                        <a:t>th</a:t>
                      </a:r>
                      <a:r>
                        <a:rPr lang="en-US" sz="1100" dirty="0">
                          <a:latin typeface="+mj-lt"/>
                        </a:rPr>
                        <a:t> April’26</a:t>
                      </a:r>
                      <a:endParaRPr lang="en-IN" sz="1100" dirty="0">
                        <a:latin typeface="+mj-lt"/>
                      </a:endParaRPr>
                    </a:p>
                  </a:txBody>
                  <a:tcPr/>
                </a:tc>
                <a:tc>
                  <a:txBody>
                    <a:bodyPr/>
                    <a:lstStyle/>
                    <a:p>
                      <a:pPr marL="0" indent="0">
                        <a:buFont typeface="Arial" panose="020B0604020202020204" pitchFamily="34" charset="0"/>
                        <a:buNone/>
                      </a:pPr>
                      <a:r>
                        <a:rPr lang="en-US" sz="1100" b="0" dirty="0">
                          <a:solidFill>
                            <a:schemeClr val="tx1"/>
                          </a:solidFill>
                          <a:latin typeface="+mj-lt"/>
                        </a:rPr>
                        <a:t>Manager Cath Lab and Pharmacist</a:t>
                      </a:r>
                    </a:p>
                  </a:txBody>
                  <a:tcPr/>
                </a:tc>
                <a:extLst>
                  <a:ext uri="{0D108BD9-81ED-4DB2-BD59-A6C34878D82A}">
                    <a16:rowId xmlns:a16="http://schemas.microsoft.com/office/drawing/2014/main" val="1769398795"/>
                  </a:ext>
                </a:extLst>
              </a:tr>
            </a:tbl>
          </a:graphicData>
        </a:graphic>
      </p:graphicFrame>
    </p:spTree>
    <p:extLst>
      <p:ext uri="{BB962C8B-B14F-4D97-AF65-F5344CB8AC3E}">
        <p14:creationId xmlns:p14="http://schemas.microsoft.com/office/powerpoint/2010/main" val="4285750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2FA2443-DCDE-409A-BE85-3B04C0D12F66}"/>
              </a:ext>
            </a:extLst>
          </p:cNvPr>
          <p:cNvSpPr/>
          <p:nvPr/>
        </p:nvSpPr>
        <p:spPr>
          <a:xfrm>
            <a:off x="734246" y="484200"/>
            <a:ext cx="1274708" cy="369332"/>
          </a:xfrm>
          <a:prstGeom prst="rect">
            <a:avLst/>
          </a:prstGeom>
        </p:spPr>
        <p:txBody>
          <a:bodyPr wrap="none">
            <a:spAutoFit/>
          </a:bodyPr>
          <a:lstStyle/>
          <a:p>
            <a:r>
              <a:rPr lang="en-US" b="1" i="1" dirty="0"/>
              <a:t>Action Plan</a:t>
            </a:r>
            <a:endParaRPr lang="en-IN" dirty="0"/>
          </a:p>
        </p:txBody>
      </p:sp>
      <p:graphicFrame>
        <p:nvGraphicFramePr>
          <p:cNvPr id="5" name="Table 4">
            <a:extLst>
              <a:ext uri="{FF2B5EF4-FFF2-40B4-BE49-F238E27FC236}">
                <a16:creationId xmlns:a16="http://schemas.microsoft.com/office/drawing/2014/main" id="{059E7026-8019-4E6F-A223-8589C8AC17CA}"/>
              </a:ext>
            </a:extLst>
          </p:cNvPr>
          <p:cNvGraphicFramePr>
            <a:graphicFrameLocks noGrp="1"/>
          </p:cNvGraphicFramePr>
          <p:nvPr>
            <p:extLst>
              <p:ext uri="{D42A27DB-BD31-4B8C-83A1-F6EECF244321}">
                <p14:modId xmlns:p14="http://schemas.microsoft.com/office/powerpoint/2010/main" val="908158718"/>
              </p:ext>
            </p:extLst>
          </p:nvPr>
        </p:nvGraphicFramePr>
        <p:xfrm>
          <a:off x="159203" y="1676400"/>
          <a:ext cx="8756197" cy="4128824"/>
        </p:xfrm>
        <a:graphic>
          <a:graphicData uri="http://schemas.openxmlformats.org/drawingml/2006/table">
            <a:tbl>
              <a:tblPr firstRow="1" bandRow="1">
                <a:tableStyleId>{21E4AEA4-8DFA-4A89-87EB-49C32662AFE0}</a:tableStyleId>
              </a:tblPr>
              <a:tblGrid>
                <a:gridCol w="325553">
                  <a:extLst>
                    <a:ext uri="{9D8B030D-6E8A-4147-A177-3AD203B41FA5}">
                      <a16:colId xmlns:a16="http://schemas.microsoft.com/office/drawing/2014/main" val="2466996300"/>
                    </a:ext>
                  </a:extLst>
                </a:gridCol>
                <a:gridCol w="1273374">
                  <a:extLst>
                    <a:ext uri="{9D8B030D-6E8A-4147-A177-3AD203B41FA5}">
                      <a16:colId xmlns:a16="http://schemas.microsoft.com/office/drawing/2014/main" val="1791549472"/>
                    </a:ext>
                  </a:extLst>
                </a:gridCol>
                <a:gridCol w="2365276">
                  <a:extLst>
                    <a:ext uri="{9D8B030D-6E8A-4147-A177-3AD203B41FA5}">
                      <a16:colId xmlns:a16="http://schemas.microsoft.com/office/drawing/2014/main" val="1095291179"/>
                    </a:ext>
                  </a:extLst>
                </a:gridCol>
                <a:gridCol w="2374687">
                  <a:extLst>
                    <a:ext uri="{9D8B030D-6E8A-4147-A177-3AD203B41FA5}">
                      <a16:colId xmlns:a16="http://schemas.microsoft.com/office/drawing/2014/main" val="3795106878"/>
                    </a:ext>
                  </a:extLst>
                </a:gridCol>
                <a:gridCol w="943116">
                  <a:extLst>
                    <a:ext uri="{9D8B030D-6E8A-4147-A177-3AD203B41FA5}">
                      <a16:colId xmlns:a16="http://schemas.microsoft.com/office/drawing/2014/main" val="2264381555"/>
                    </a:ext>
                  </a:extLst>
                </a:gridCol>
                <a:gridCol w="1474191">
                  <a:extLst>
                    <a:ext uri="{9D8B030D-6E8A-4147-A177-3AD203B41FA5}">
                      <a16:colId xmlns:a16="http://schemas.microsoft.com/office/drawing/2014/main" val="731987572"/>
                    </a:ext>
                  </a:extLst>
                </a:gridCol>
              </a:tblGrid>
              <a:tr h="206956">
                <a:tc>
                  <a:txBody>
                    <a:bodyPr/>
                    <a:lstStyle/>
                    <a:p>
                      <a:r>
                        <a:rPr lang="en-US" sz="1200" dirty="0"/>
                        <a:t>SN</a:t>
                      </a:r>
                      <a:endParaRPr lang="en-IN" sz="1200" dirty="0"/>
                    </a:p>
                  </a:txBody>
                  <a:tcPr/>
                </a:tc>
                <a:tc>
                  <a:txBody>
                    <a:bodyPr/>
                    <a:lstStyle/>
                    <a:p>
                      <a:r>
                        <a:rPr lang="en-US" sz="1200" dirty="0"/>
                        <a:t>Problem</a:t>
                      </a:r>
                      <a:endParaRPr lang="en-IN" sz="1200" dirty="0"/>
                    </a:p>
                  </a:txBody>
                  <a:tcPr/>
                </a:tc>
                <a:tc>
                  <a:txBody>
                    <a:bodyPr/>
                    <a:lstStyle/>
                    <a:p>
                      <a:r>
                        <a:rPr lang="en-US" sz="1200" dirty="0"/>
                        <a:t>Solution</a:t>
                      </a:r>
                      <a:endParaRPr lang="en-IN" sz="1200" dirty="0"/>
                    </a:p>
                  </a:txBody>
                  <a:tcPr/>
                </a:tc>
                <a:tc>
                  <a:txBody>
                    <a:bodyPr/>
                    <a:lstStyle/>
                    <a:p>
                      <a:r>
                        <a:rPr lang="en-US" sz="1200" dirty="0"/>
                        <a:t>Implementation Steps</a:t>
                      </a:r>
                      <a:endParaRPr lang="en-IN" sz="1200" dirty="0"/>
                    </a:p>
                  </a:txBody>
                  <a:tcPr/>
                </a:tc>
                <a:tc>
                  <a:txBody>
                    <a:bodyPr/>
                    <a:lstStyle/>
                    <a:p>
                      <a:r>
                        <a:rPr lang="en-US" sz="1200" dirty="0"/>
                        <a:t>Timeline</a:t>
                      </a:r>
                      <a:endParaRPr lang="en-IN" sz="1200" dirty="0"/>
                    </a:p>
                  </a:txBody>
                  <a:tcPr/>
                </a:tc>
                <a:tc>
                  <a:txBody>
                    <a:bodyPr/>
                    <a:lstStyle/>
                    <a:p>
                      <a:r>
                        <a:rPr lang="en-US" sz="1200" dirty="0"/>
                        <a:t>Responsible Person</a:t>
                      </a:r>
                      <a:endParaRPr lang="en-IN" sz="1200" dirty="0"/>
                    </a:p>
                  </a:txBody>
                  <a:tcPr/>
                </a:tc>
                <a:extLst>
                  <a:ext uri="{0D108BD9-81ED-4DB2-BD59-A6C34878D82A}">
                    <a16:rowId xmlns:a16="http://schemas.microsoft.com/office/drawing/2014/main" val="3833900959"/>
                  </a:ext>
                </a:extLst>
              </a:tr>
              <a:tr h="752580">
                <a:tc>
                  <a:txBody>
                    <a:bodyPr/>
                    <a:lstStyle/>
                    <a:p>
                      <a:pPr algn="ctr"/>
                      <a:r>
                        <a:rPr lang="en-US" sz="1200" dirty="0"/>
                        <a:t>5</a:t>
                      </a:r>
                      <a:endParaRPr lang="en-IN"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 near expiry checks</a:t>
                      </a:r>
                    </a:p>
                  </a:txBody>
                  <a:tcPr/>
                </a:tc>
                <a:tc>
                  <a:txBody>
                    <a:bodyPr/>
                    <a:lstStyle/>
                    <a:p>
                      <a:r>
                        <a:rPr lang="en-US" sz="1200" dirty="0"/>
                        <a:t>To fix a frequency amongst Cath Lab on duty team to check near expiry and isolate stocks.</a:t>
                      </a:r>
                      <a:endParaRPr lang="en-IN" sz="1200" dirty="0"/>
                    </a:p>
                  </a:txBody>
                  <a:tcPr/>
                </a:tc>
                <a:tc>
                  <a:txBody>
                    <a:bodyPr/>
                    <a:lstStyle/>
                    <a:p>
                      <a:r>
                        <a:rPr lang="en-US" sz="1200" dirty="0"/>
                        <a:t>Weekly near expiry check practice is reinforced on the Cath Lab team with a cut off date being month end. Accountability fixed on the on duty Coordinator</a:t>
                      </a:r>
                      <a:endParaRPr lang="en-IN" sz="1200" dirty="0"/>
                    </a:p>
                  </a:txBody>
                  <a:tcPr/>
                </a:tc>
                <a:tc>
                  <a:txBody>
                    <a:bodyPr/>
                    <a:lstStyle/>
                    <a:p>
                      <a:r>
                        <a:rPr lang="en-US" sz="1200" dirty="0"/>
                        <a:t>26</a:t>
                      </a:r>
                      <a:r>
                        <a:rPr lang="en-US" sz="1200" baseline="30000" dirty="0"/>
                        <a:t>th</a:t>
                      </a:r>
                      <a:r>
                        <a:rPr lang="en-US" sz="1200" dirty="0"/>
                        <a:t> Mar’26</a:t>
                      </a:r>
                      <a:endParaRPr lang="en-IN" sz="1200" dirty="0"/>
                    </a:p>
                  </a:txBody>
                  <a:tcPr/>
                </a:tc>
                <a:tc>
                  <a:txBody>
                    <a:bodyPr/>
                    <a:lstStyle/>
                    <a:p>
                      <a:pPr marL="0" indent="0">
                        <a:buFont typeface="Arial" panose="020B0604020202020204" pitchFamily="34" charset="0"/>
                        <a:buNone/>
                      </a:pPr>
                      <a:r>
                        <a:rPr lang="en-US" sz="1200" b="0" dirty="0">
                          <a:solidFill>
                            <a:schemeClr val="tx1"/>
                          </a:solidFill>
                        </a:rPr>
                        <a:t>Manager Cath Lab and Pharmacist</a:t>
                      </a:r>
                    </a:p>
                  </a:txBody>
                  <a:tcPr/>
                </a:tc>
                <a:extLst>
                  <a:ext uri="{0D108BD9-81ED-4DB2-BD59-A6C34878D82A}">
                    <a16:rowId xmlns:a16="http://schemas.microsoft.com/office/drawing/2014/main" val="2146875923"/>
                  </a:ext>
                </a:extLst>
              </a:tr>
              <a:tr h="1111304">
                <a:tc>
                  <a:txBody>
                    <a:bodyPr/>
                    <a:lstStyle/>
                    <a:p>
                      <a:pPr algn="ctr"/>
                      <a:r>
                        <a:rPr lang="en-US" sz="1200" dirty="0"/>
                        <a:t>6</a:t>
                      </a:r>
                      <a:endParaRPr lang="en-IN"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Unaccounted medicines left in labs</a:t>
                      </a:r>
                    </a:p>
                  </a:txBody>
                  <a:tcPr/>
                </a:tc>
                <a:tc>
                  <a:txBody>
                    <a:bodyPr/>
                    <a:lstStyle/>
                    <a:p>
                      <a:r>
                        <a:rPr lang="en-US" sz="1200" dirty="0"/>
                        <a:t>Team to be briefed to discard partly used vials and not leave them scattered on the equipment.</a:t>
                      </a:r>
                    </a:p>
                    <a:p>
                      <a:r>
                        <a:rPr lang="en-US" sz="1200" dirty="0"/>
                        <a:t>Initiation of back up kits in each lab will stop this practice</a:t>
                      </a:r>
                      <a:endParaRPr lang="en-IN" sz="1200" dirty="0"/>
                    </a:p>
                  </a:txBody>
                  <a:tcPr/>
                </a:tc>
                <a:tc>
                  <a:txBody>
                    <a:bodyPr/>
                    <a:lstStyle/>
                    <a:p>
                      <a:r>
                        <a:rPr lang="en-US" sz="1200" dirty="0"/>
                        <a:t>All the stocks lying in Cath Lab are to  be returned back to OT Pharmacy and the revised Anesthesia drug kit will be issued manually for each lab</a:t>
                      </a:r>
                      <a:endParaRPr lang="en-IN" sz="1200" dirty="0"/>
                    </a:p>
                  </a:txBody>
                  <a:tcPr/>
                </a:tc>
                <a:tc>
                  <a:txBody>
                    <a:bodyPr/>
                    <a:lstStyle/>
                    <a:p>
                      <a:r>
                        <a:rPr lang="en-US" sz="1200" dirty="0"/>
                        <a:t>1</a:t>
                      </a:r>
                      <a:r>
                        <a:rPr lang="en-US" sz="1200" baseline="30000" dirty="0"/>
                        <a:t>st</a:t>
                      </a:r>
                      <a:r>
                        <a:rPr lang="en-US" sz="1200" dirty="0"/>
                        <a:t> April’26</a:t>
                      </a:r>
                      <a:endParaRPr lang="en-IN" sz="1200" dirty="0"/>
                    </a:p>
                  </a:txBody>
                  <a:tcPr/>
                </a:tc>
                <a:tc>
                  <a:txBody>
                    <a:bodyPr/>
                    <a:lstStyle/>
                    <a:p>
                      <a:pPr marL="0" indent="0">
                        <a:buFont typeface="Arial" panose="020B0604020202020204" pitchFamily="34" charset="0"/>
                        <a:buNone/>
                      </a:pPr>
                      <a:r>
                        <a:rPr lang="en-US" sz="1200" b="0" dirty="0">
                          <a:solidFill>
                            <a:schemeClr val="tx1"/>
                          </a:solidFill>
                        </a:rPr>
                        <a:t>Manager Cath Lab</a:t>
                      </a:r>
                    </a:p>
                  </a:txBody>
                  <a:tcPr/>
                </a:tc>
                <a:extLst>
                  <a:ext uri="{0D108BD9-81ED-4DB2-BD59-A6C34878D82A}">
                    <a16:rowId xmlns:a16="http://schemas.microsoft.com/office/drawing/2014/main" val="1557761663"/>
                  </a:ext>
                </a:extLst>
              </a:tr>
              <a:tr h="911720">
                <a:tc>
                  <a:txBody>
                    <a:bodyPr/>
                    <a:lstStyle/>
                    <a:p>
                      <a:pPr algn="ctr"/>
                      <a:r>
                        <a:rPr lang="en-US" sz="1200" dirty="0"/>
                        <a:t>7</a:t>
                      </a:r>
                      <a:endParaRPr lang="en-IN"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 kits reconciliation</a:t>
                      </a:r>
                    </a:p>
                  </a:txBody>
                  <a:tcPr/>
                </a:tc>
                <a:tc>
                  <a:txBody>
                    <a:bodyPr/>
                    <a:lstStyle/>
                    <a:p>
                      <a:r>
                        <a:rPr lang="en-US" sz="1200" dirty="0"/>
                        <a:t>Identify Back up kits to be maintained in each lab. Anesthesia side kits to be maintained in each lab for use in case. Planned cases requirements to be raised separately. Replacements of back up kits will be provided by Pharmacy same time.</a:t>
                      </a:r>
                      <a:endParaRPr lang="en-IN" sz="1200" dirty="0"/>
                    </a:p>
                  </a:txBody>
                  <a:tcPr/>
                </a:tc>
                <a:tc>
                  <a:txBody>
                    <a:bodyPr/>
                    <a:lstStyle/>
                    <a:p>
                      <a:r>
                        <a:rPr lang="en-US" sz="1200" b="0" dirty="0"/>
                        <a:t>Real time kit checking to be started in both Cath Lab and OT Pharmacy and discrepancy to be highlighted same time.</a:t>
                      </a:r>
                      <a:endParaRPr lang="en-IN" sz="1200" b="0" dirty="0"/>
                    </a:p>
                  </a:txBody>
                  <a:tcPr/>
                </a:tc>
                <a:tc>
                  <a:txBody>
                    <a:bodyPr/>
                    <a:lstStyle/>
                    <a:p>
                      <a:r>
                        <a:rPr lang="en-US" sz="1200" b="0" dirty="0"/>
                        <a:t>1</a:t>
                      </a:r>
                      <a:r>
                        <a:rPr lang="en-US" sz="1200" b="0" baseline="30000" dirty="0"/>
                        <a:t>st</a:t>
                      </a:r>
                      <a:r>
                        <a:rPr lang="en-US" sz="1200" b="0" dirty="0"/>
                        <a:t> April’26</a:t>
                      </a:r>
                      <a:endParaRPr lang="en-IN" sz="1200" b="0" dirty="0"/>
                    </a:p>
                  </a:txBody>
                  <a:tcPr/>
                </a:tc>
                <a:tc>
                  <a:txBody>
                    <a:bodyPr/>
                    <a:lstStyle/>
                    <a:p>
                      <a:pPr marL="0" indent="0">
                        <a:buFont typeface="Arial" panose="020B0604020202020204" pitchFamily="34" charset="0"/>
                        <a:buNone/>
                      </a:pPr>
                      <a:r>
                        <a:rPr lang="en-US" sz="1200" b="0" dirty="0">
                          <a:solidFill>
                            <a:schemeClr val="tx1"/>
                          </a:solidFill>
                        </a:rPr>
                        <a:t>Manager Cath Lab and Pharmacist</a:t>
                      </a:r>
                    </a:p>
                  </a:txBody>
                  <a:tcPr/>
                </a:tc>
                <a:extLst>
                  <a:ext uri="{0D108BD9-81ED-4DB2-BD59-A6C34878D82A}">
                    <a16:rowId xmlns:a16="http://schemas.microsoft.com/office/drawing/2014/main" val="3627262400"/>
                  </a:ext>
                </a:extLst>
              </a:tr>
            </a:tbl>
          </a:graphicData>
        </a:graphic>
      </p:graphicFrame>
    </p:spTree>
    <p:extLst>
      <p:ext uri="{BB962C8B-B14F-4D97-AF65-F5344CB8AC3E}">
        <p14:creationId xmlns:p14="http://schemas.microsoft.com/office/powerpoint/2010/main" val="426557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2FA2443-DCDE-409A-BE85-3B04C0D12F66}"/>
              </a:ext>
            </a:extLst>
          </p:cNvPr>
          <p:cNvSpPr/>
          <p:nvPr/>
        </p:nvSpPr>
        <p:spPr>
          <a:xfrm>
            <a:off x="734246" y="484200"/>
            <a:ext cx="1274708" cy="369332"/>
          </a:xfrm>
          <a:prstGeom prst="rect">
            <a:avLst/>
          </a:prstGeom>
        </p:spPr>
        <p:txBody>
          <a:bodyPr wrap="none">
            <a:spAutoFit/>
          </a:bodyPr>
          <a:lstStyle/>
          <a:p>
            <a:r>
              <a:rPr lang="en-US" b="1" i="1" dirty="0"/>
              <a:t>Action Plan</a:t>
            </a:r>
            <a:endParaRPr lang="en-IN" dirty="0"/>
          </a:p>
        </p:txBody>
      </p:sp>
      <p:graphicFrame>
        <p:nvGraphicFramePr>
          <p:cNvPr id="4" name="Table 3">
            <a:extLst>
              <a:ext uri="{FF2B5EF4-FFF2-40B4-BE49-F238E27FC236}">
                <a16:creationId xmlns:a16="http://schemas.microsoft.com/office/drawing/2014/main" id="{6632DF79-CE0F-4D1B-AD38-D791263CC05E}"/>
              </a:ext>
            </a:extLst>
          </p:cNvPr>
          <p:cNvGraphicFramePr>
            <a:graphicFrameLocks noGrp="1"/>
          </p:cNvGraphicFramePr>
          <p:nvPr>
            <p:extLst>
              <p:ext uri="{D42A27DB-BD31-4B8C-83A1-F6EECF244321}">
                <p14:modId xmlns:p14="http://schemas.microsoft.com/office/powerpoint/2010/main" val="2823467208"/>
              </p:ext>
            </p:extLst>
          </p:nvPr>
        </p:nvGraphicFramePr>
        <p:xfrm>
          <a:off x="58996" y="1203650"/>
          <a:ext cx="9026007" cy="5250046"/>
        </p:xfrm>
        <a:graphic>
          <a:graphicData uri="http://schemas.openxmlformats.org/drawingml/2006/table">
            <a:tbl>
              <a:tblPr firstRow="1" bandRow="1">
                <a:tableStyleId>{21E4AEA4-8DFA-4A89-87EB-49C32662AFE0}</a:tableStyleId>
              </a:tblPr>
              <a:tblGrid>
                <a:gridCol w="397053">
                  <a:extLst>
                    <a:ext uri="{9D8B030D-6E8A-4147-A177-3AD203B41FA5}">
                      <a16:colId xmlns:a16="http://schemas.microsoft.com/office/drawing/2014/main" val="2466996300"/>
                    </a:ext>
                  </a:extLst>
                </a:gridCol>
                <a:gridCol w="1852379">
                  <a:extLst>
                    <a:ext uri="{9D8B030D-6E8A-4147-A177-3AD203B41FA5}">
                      <a16:colId xmlns:a16="http://schemas.microsoft.com/office/drawing/2014/main" val="1791549472"/>
                    </a:ext>
                  </a:extLst>
                </a:gridCol>
                <a:gridCol w="1786314">
                  <a:extLst>
                    <a:ext uri="{9D8B030D-6E8A-4147-A177-3AD203B41FA5}">
                      <a16:colId xmlns:a16="http://schemas.microsoft.com/office/drawing/2014/main" val="1095291179"/>
                    </a:ext>
                  </a:extLst>
                </a:gridCol>
                <a:gridCol w="1949256">
                  <a:extLst>
                    <a:ext uri="{9D8B030D-6E8A-4147-A177-3AD203B41FA5}">
                      <a16:colId xmlns:a16="http://schemas.microsoft.com/office/drawing/2014/main" val="3795106878"/>
                    </a:ext>
                  </a:extLst>
                </a:gridCol>
                <a:gridCol w="1166427">
                  <a:extLst>
                    <a:ext uri="{9D8B030D-6E8A-4147-A177-3AD203B41FA5}">
                      <a16:colId xmlns:a16="http://schemas.microsoft.com/office/drawing/2014/main" val="2373178825"/>
                    </a:ext>
                  </a:extLst>
                </a:gridCol>
                <a:gridCol w="1874578">
                  <a:extLst>
                    <a:ext uri="{9D8B030D-6E8A-4147-A177-3AD203B41FA5}">
                      <a16:colId xmlns:a16="http://schemas.microsoft.com/office/drawing/2014/main" val="2026840406"/>
                    </a:ext>
                  </a:extLst>
                </a:gridCol>
              </a:tblGrid>
              <a:tr h="352064">
                <a:tc>
                  <a:txBody>
                    <a:bodyPr/>
                    <a:lstStyle/>
                    <a:p>
                      <a:r>
                        <a:rPr lang="en-US" sz="1100" dirty="0"/>
                        <a:t>SN</a:t>
                      </a:r>
                      <a:endParaRPr lang="en-IN" sz="1100" dirty="0"/>
                    </a:p>
                  </a:txBody>
                  <a:tcPr/>
                </a:tc>
                <a:tc>
                  <a:txBody>
                    <a:bodyPr/>
                    <a:lstStyle/>
                    <a:p>
                      <a:r>
                        <a:rPr lang="en-US" sz="1100" dirty="0"/>
                        <a:t>Problem</a:t>
                      </a:r>
                      <a:endParaRPr lang="en-IN" sz="1100" dirty="0"/>
                    </a:p>
                  </a:txBody>
                  <a:tcPr/>
                </a:tc>
                <a:tc>
                  <a:txBody>
                    <a:bodyPr/>
                    <a:lstStyle/>
                    <a:p>
                      <a:r>
                        <a:rPr lang="en-US" sz="1100" dirty="0"/>
                        <a:t>Solution</a:t>
                      </a:r>
                      <a:endParaRPr lang="en-IN" sz="1100" dirty="0"/>
                    </a:p>
                  </a:txBody>
                  <a:tcPr/>
                </a:tc>
                <a:tc>
                  <a:txBody>
                    <a:bodyPr/>
                    <a:lstStyle/>
                    <a:p>
                      <a:r>
                        <a:rPr lang="en-US" sz="1100" dirty="0"/>
                        <a:t>Implementation Steps</a:t>
                      </a:r>
                      <a:endParaRPr lang="en-IN" sz="1100" dirty="0"/>
                    </a:p>
                  </a:txBody>
                  <a:tcPr/>
                </a:tc>
                <a:tc>
                  <a:txBody>
                    <a:bodyPr/>
                    <a:lstStyle/>
                    <a:p>
                      <a:r>
                        <a:rPr lang="en-US" sz="1100" dirty="0"/>
                        <a:t>Timeline</a:t>
                      </a:r>
                      <a:endParaRPr lang="en-IN" sz="1100" dirty="0"/>
                    </a:p>
                  </a:txBody>
                  <a:tcPr/>
                </a:tc>
                <a:tc>
                  <a:txBody>
                    <a:bodyPr/>
                    <a:lstStyle/>
                    <a:p>
                      <a:r>
                        <a:rPr lang="en-US" sz="1100" dirty="0"/>
                        <a:t>Responsible Person</a:t>
                      </a:r>
                      <a:endParaRPr lang="en-IN" sz="1100" dirty="0"/>
                    </a:p>
                  </a:txBody>
                  <a:tcPr/>
                </a:tc>
                <a:extLst>
                  <a:ext uri="{0D108BD9-81ED-4DB2-BD59-A6C34878D82A}">
                    <a16:rowId xmlns:a16="http://schemas.microsoft.com/office/drawing/2014/main" val="3833900959"/>
                  </a:ext>
                </a:extLst>
              </a:tr>
              <a:tr h="602506">
                <a:tc>
                  <a:txBody>
                    <a:bodyPr/>
                    <a:lstStyle/>
                    <a:p>
                      <a:pPr algn="ctr"/>
                      <a:r>
                        <a:rPr lang="en-US" sz="1100" dirty="0">
                          <a:latin typeface="Trebuchet MS" panose="020B0603020202020204" pitchFamily="34" charset="0"/>
                        </a:rPr>
                        <a:t>8</a:t>
                      </a:r>
                      <a:endParaRPr lang="en-IN" sz="1100" dirty="0">
                        <a:latin typeface="Trebuchet MS" panose="020B0603020202020204" pitchFamily="34" charset="0"/>
                      </a:endParaRPr>
                    </a:p>
                  </a:txBody>
                  <a:tcPr/>
                </a:tc>
                <a:tc>
                  <a:txBody>
                    <a:bodyPr/>
                    <a:lstStyle/>
                    <a:p>
                      <a:r>
                        <a:rPr lang="en-US" sz="1100" dirty="0"/>
                        <a:t>Manual preparation of kits</a:t>
                      </a:r>
                      <a:endParaRPr lang="en-IN" sz="1100" dirty="0"/>
                    </a:p>
                  </a:txBody>
                  <a:tcPr/>
                </a:tc>
                <a:tc rowSpan="3">
                  <a:txBody>
                    <a:bodyPr/>
                    <a:lstStyle/>
                    <a:p>
                      <a:endParaRPr lang="en-US" sz="1100" dirty="0"/>
                    </a:p>
                    <a:p>
                      <a:endParaRPr lang="en-US" sz="1100" dirty="0"/>
                    </a:p>
                    <a:p>
                      <a:r>
                        <a:rPr lang="en-US" sz="1100" dirty="0" err="1"/>
                        <a:t>Anytrac</a:t>
                      </a:r>
                      <a:r>
                        <a:rPr lang="en-US" sz="1100" dirty="0"/>
                        <a:t> Application use to be explored to fasten up the process.</a:t>
                      </a:r>
                      <a:endParaRPr lang="en-IN" sz="1100" dirty="0"/>
                    </a:p>
                  </a:txBody>
                  <a:tcPr/>
                </a:tc>
                <a:tc rowSpan="3">
                  <a:txBody>
                    <a:bodyPr/>
                    <a:lstStyle/>
                    <a:p>
                      <a:pPr marL="0" indent="0">
                        <a:buFont typeface="Arial" panose="020B0604020202020204" pitchFamily="34" charset="0"/>
                        <a:buNone/>
                      </a:pPr>
                      <a:r>
                        <a:rPr lang="en-US" sz="1100" b="0" dirty="0">
                          <a:solidFill>
                            <a:schemeClr val="tx1"/>
                          </a:solidFill>
                        </a:rPr>
                        <a:t>1. Material code to be mapped in 24 templates</a:t>
                      </a:r>
                    </a:p>
                    <a:p>
                      <a:pPr marL="0" indent="0">
                        <a:buFont typeface="Arial" panose="020B0604020202020204" pitchFamily="34" charset="0"/>
                        <a:buNone/>
                      </a:pPr>
                      <a:endParaRPr lang="en-US" sz="1100" b="0" dirty="0">
                        <a:solidFill>
                          <a:schemeClr val="tx1"/>
                        </a:solidFill>
                      </a:endParaRPr>
                    </a:p>
                    <a:p>
                      <a:pPr marL="0" indent="0">
                        <a:buFont typeface="Arial" panose="020B0604020202020204" pitchFamily="34" charset="0"/>
                        <a:buNone/>
                      </a:pPr>
                      <a:r>
                        <a:rPr lang="en-US" sz="1100" b="0" dirty="0">
                          <a:solidFill>
                            <a:schemeClr val="tx1"/>
                          </a:solidFill>
                        </a:rPr>
                        <a:t>2. Staff Training</a:t>
                      </a:r>
                    </a:p>
                    <a:p>
                      <a:pPr marL="0" indent="0">
                        <a:buFont typeface="Arial" panose="020B0604020202020204" pitchFamily="34" charset="0"/>
                        <a:buNone/>
                      </a:pPr>
                      <a:r>
                        <a:rPr lang="en-US" sz="1100" b="0" dirty="0">
                          <a:solidFill>
                            <a:schemeClr val="tx1"/>
                          </a:solidFill>
                        </a:rPr>
                        <a:t>3. Pilot case </a:t>
                      </a:r>
                    </a:p>
                  </a:txBody>
                  <a:tcPr/>
                </a:tc>
                <a:tc rowSpan="3">
                  <a:txBody>
                    <a:bodyPr/>
                    <a:lstStyle/>
                    <a:p>
                      <a:pPr marL="0" indent="0">
                        <a:buFont typeface="Arial" panose="020B0604020202020204" pitchFamily="34" charset="0"/>
                        <a:buNone/>
                      </a:pPr>
                      <a:r>
                        <a:rPr lang="en-US" sz="1100" b="0" dirty="0">
                          <a:solidFill>
                            <a:schemeClr val="tx1"/>
                          </a:solidFill>
                        </a:rPr>
                        <a:t>25</a:t>
                      </a:r>
                      <a:r>
                        <a:rPr lang="en-US" sz="1100" b="0" baseline="30000" dirty="0">
                          <a:solidFill>
                            <a:schemeClr val="tx1"/>
                          </a:solidFill>
                        </a:rPr>
                        <a:t>th</a:t>
                      </a:r>
                      <a:r>
                        <a:rPr lang="en-US" sz="1100" b="0" dirty="0">
                          <a:solidFill>
                            <a:schemeClr val="tx1"/>
                          </a:solidFill>
                        </a:rPr>
                        <a:t> April’26</a:t>
                      </a:r>
                    </a:p>
                    <a:p>
                      <a:pPr marL="0" indent="0">
                        <a:buFont typeface="Arial" panose="020B0604020202020204" pitchFamily="34" charset="0"/>
                        <a:buNone/>
                      </a:pPr>
                      <a:endParaRPr lang="en-US" sz="1100" b="0" dirty="0">
                        <a:solidFill>
                          <a:schemeClr val="tx1"/>
                        </a:solidFill>
                      </a:endParaRPr>
                    </a:p>
                    <a:p>
                      <a:pPr marL="0" indent="0">
                        <a:buFont typeface="Arial" panose="020B0604020202020204" pitchFamily="34" charset="0"/>
                        <a:buNone/>
                      </a:pPr>
                      <a:endParaRPr lang="en-US" sz="1100" b="0" dirty="0">
                        <a:solidFill>
                          <a:schemeClr val="tx1"/>
                        </a:solidFill>
                      </a:endParaRPr>
                    </a:p>
                    <a:p>
                      <a:pPr marL="0" indent="0">
                        <a:buFont typeface="Arial" panose="020B0604020202020204" pitchFamily="34" charset="0"/>
                        <a:buNone/>
                      </a:pPr>
                      <a:r>
                        <a:rPr lang="en-US" sz="1100" b="0" dirty="0">
                          <a:solidFill>
                            <a:schemeClr val="tx1"/>
                          </a:solidFill>
                        </a:rPr>
                        <a:t>6th May’26</a:t>
                      </a:r>
                    </a:p>
                    <a:p>
                      <a:pPr marL="0" indent="0">
                        <a:buFont typeface="Arial" panose="020B0604020202020204" pitchFamily="34" charset="0"/>
                        <a:buNone/>
                      </a:pPr>
                      <a:r>
                        <a:rPr lang="en-US" sz="1100" b="0" dirty="0">
                          <a:solidFill>
                            <a:schemeClr val="tx1"/>
                          </a:solidFill>
                        </a:rPr>
                        <a:t>6th May’26</a:t>
                      </a:r>
                    </a:p>
                  </a:txBody>
                  <a:tcPr/>
                </a:tc>
                <a:tc rowSpan="3">
                  <a:txBody>
                    <a:bodyPr/>
                    <a:lstStyle/>
                    <a:p>
                      <a:pPr marL="0" indent="0">
                        <a:buFont typeface="Arial" panose="020B0604020202020204" pitchFamily="34" charset="0"/>
                        <a:buNone/>
                      </a:pPr>
                      <a:r>
                        <a:rPr lang="en-US" sz="1100" b="0" dirty="0">
                          <a:solidFill>
                            <a:schemeClr val="tx1"/>
                          </a:solidFill>
                        </a:rPr>
                        <a:t>Pharmacist</a:t>
                      </a:r>
                    </a:p>
                    <a:p>
                      <a:pPr marL="0" indent="0">
                        <a:buFont typeface="Arial" panose="020B0604020202020204" pitchFamily="34" charset="0"/>
                        <a:buNone/>
                      </a:pPr>
                      <a:r>
                        <a:rPr lang="en-US" sz="1100" b="0" dirty="0">
                          <a:solidFill>
                            <a:schemeClr val="tx1"/>
                          </a:solidFill>
                        </a:rPr>
                        <a:t>IT Team</a:t>
                      </a:r>
                    </a:p>
                    <a:p>
                      <a:pPr marL="0" indent="0">
                        <a:buFont typeface="Arial" panose="020B0604020202020204" pitchFamily="34" charset="0"/>
                        <a:buNone/>
                      </a:pPr>
                      <a:endParaRPr lang="en-US" sz="1100" b="0" dirty="0">
                        <a:solidFill>
                          <a:schemeClr val="tx1"/>
                        </a:solidFill>
                      </a:endParaRPr>
                    </a:p>
                    <a:p>
                      <a:pPr marL="0" indent="0">
                        <a:buFont typeface="Arial" panose="020B0604020202020204" pitchFamily="34" charset="0"/>
                        <a:buNone/>
                      </a:pPr>
                      <a:r>
                        <a:rPr lang="en-US" sz="1100" b="0" dirty="0">
                          <a:solidFill>
                            <a:schemeClr val="tx1"/>
                          </a:solidFill>
                        </a:rPr>
                        <a:t>Manager Cath Lab ,Pharmacist and Team IT</a:t>
                      </a:r>
                    </a:p>
                  </a:txBody>
                  <a:tcPr/>
                </a:tc>
                <a:extLst>
                  <a:ext uri="{0D108BD9-81ED-4DB2-BD59-A6C34878D82A}">
                    <a16:rowId xmlns:a16="http://schemas.microsoft.com/office/drawing/2014/main" val="1557761663"/>
                  </a:ext>
                </a:extLst>
              </a:tr>
              <a:tr h="487480">
                <a:tc>
                  <a:txBody>
                    <a:bodyPr/>
                    <a:lstStyle/>
                    <a:p>
                      <a:pPr algn="ctr"/>
                      <a:r>
                        <a:rPr lang="en-US" sz="1100" dirty="0">
                          <a:latin typeface="Trebuchet MS" panose="020B0603020202020204" pitchFamily="34" charset="0"/>
                        </a:rPr>
                        <a:t>9</a:t>
                      </a:r>
                      <a:endParaRPr lang="en-IN" sz="1100" dirty="0">
                        <a:latin typeface="Trebuchet MS" panose="020B0603020202020204" pitchFamily="34" charset="0"/>
                      </a:endParaRPr>
                    </a:p>
                  </a:txBody>
                  <a:tcPr/>
                </a:tc>
                <a:tc>
                  <a:txBody>
                    <a:bodyPr/>
                    <a:lstStyle/>
                    <a:p>
                      <a:pPr algn="l"/>
                      <a:r>
                        <a:rPr lang="en-US" sz="1100" dirty="0"/>
                        <a:t>No Maker Checker Process</a:t>
                      </a:r>
                      <a:endParaRPr lang="en-IN" sz="1100" dirty="0"/>
                    </a:p>
                  </a:txBody>
                  <a:tcPr/>
                </a:tc>
                <a:tc vMerge="1">
                  <a:txBody>
                    <a:bodyPr/>
                    <a:lstStyle/>
                    <a:p>
                      <a:pPr marL="0" indent="0">
                        <a:buFont typeface="Arial" panose="020B0604020202020204" pitchFamily="34" charset="0"/>
                        <a:buNone/>
                      </a:pPr>
                      <a:endParaRPr lang="en-IN" sz="1400" dirty="0"/>
                    </a:p>
                  </a:txBody>
                  <a:tcPr/>
                </a:tc>
                <a:tc vMerge="1">
                  <a:txBody>
                    <a:bodyPr/>
                    <a:lstStyle/>
                    <a:p>
                      <a:endParaRPr lang="en-IN" sz="1400" dirty="0"/>
                    </a:p>
                  </a:txBody>
                  <a:tcPr/>
                </a:tc>
                <a:tc vMerge="1">
                  <a:txBody>
                    <a:bodyPr/>
                    <a:lstStyle/>
                    <a:p>
                      <a:endParaRPr lang="en-IN" sz="1400" dirty="0"/>
                    </a:p>
                  </a:txBody>
                  <a:tcPr/>
                </a:tc>
                <a:tc vMerge="1">
                  <a:txBody>
                    <a:bodyPr/>
                    <a:lstStyle/>
                    <a:p>
                      <a:endParaRPr lang="en-IN"/>
                    </a:p>
                  </a:txBody>
                  <a:tcPr/>
                </a:tc>
                <a:extLst>
                  <a:ext uri="{0D108BD9-81ED-4DB2-BD59-A6C34878D82A}">
                    <a16:rowId xmlns:a16="http://schemas.microsoft.com/office/drawing/2014/main" val="3627262400"/>
                  </a:ext>
                </a:extLst>
              </a:tr>
              <a:tr h="516156">
                <a:tc>
                  <a:txBody>
                    <a:bodyPr/>
                    <a:lstStyle/>
                    <a:p>
                      <a:pPr algn="ctr"/>
                      <a:r>
                        <a:rPr lang="en-US" sz="1100" dirty="0">
                          <a:latin typeface="Trebuchet MS" panose="020B0603020202020204" pitchFamily="34" charset="0"/>
                        </a:rPr>
                        <a:t>10</a:t>
                      </a:r>
                      <a:endParaRPr lang="en-IN" sz="1100" dirty="0">
                        <a:latin typeface="Trebuchet MS" panose="020B0603020202020204" pitchFamily="34" charset="0"/>
                      </a:endParaRPr>
                    </a:p>
                  </a:txBody>
                  <a:tcPr/>
                </a:tc>
                <a:tc>
                  <a:txBody>
                    <a:bodyPr/>
                    <a:lstStyle/>
                    <a:p>
                      <a:pPr algn="l"/>
                      <a:r>
                        <a:rPr lang="en-US" sz="1100" dirty="0"/>
                        <a:t>Incomplete kits</a:t>
                      </a:r>
                      <a:endParaRPr lang="en-IN" sz="1100"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400" dirty="0"/>
                    </a:p>
                  </a:txBody>
                  <a:tcPr/>
                </a:tc>
                <a:tc vMerge="1">
                  <a:txBody>
                    <a:bodyPr/>
                    <a:lstStyle/>
                    <a:p>
                      <a:endParaRPr lang="en-IN" dirty="0"/>
                    </a:p>
                  </a:txBody>
                  <a:tcPr/>
                </a:tc>
                <a:tc vMerge="1">
                  <a:txBody>
                    <a:bodyPr/>
                    <a:lstStyle/>
                    <a:p>
                      <a:endParaRPr lang="en-IN" dirty="0"/>
                    </a:p>
                  </a:txBody>
                  <a:tcPr/>
                </a:tc>
                <a:tc vMerge="1">
                  <a:txBody>
                    <a:bodyPr/>
                    <a:lstStyle/>
                    <a:p>
                      <a:endParaRPr lang="en-IN"/>
                    </a:p>
                  </a:txBody>
                  <a:tcPr/>
                </a:tc>
                <a:extLst>
                  <a:ext uri="{0D108BD9-81ED-4DB2-BD59-A6C34878D82A}">
                    <a16:rowId xmlns:a16="http://schemas.microsoft.com/office/drawing/2014/main" val="1769398795"/>
                  </a:ext>
                </a:extLst>
              </a:tr>
              <a:tr h="780606">
                <a:tc>
                  <a:txBody>
                    <a:bodyPr/>
                    <a:lstStyle/>
                    <a:p>
                      <a:r>
                        <a:rPr lang="en-US" sz="1100" dirty="0">
                          <a:latin typeface="Trebuchet MS" panose="020B0603020202020204" pitchFamily="34" charset="0"/>
                        </a:rPr>
                        <a:t>11</a:t>
                      </a:r>
                      <a:endParaRPr lang="en-IN" sz="1100" dirty="0">
                        <a:latin typeface="Trebuchet MS" panose="020B0603020202020204" pitchFamily="34" charset="0"/>
                      </a:endParaRPr>
                    </a:p>
                  </a:txBody>
                  <a:tcPr/>
                </a:tc>
                <a:tc>
                  <a:txBody>
                    <a:bodyPr/>
                    <a:lstStyle/>
                    <a:p>
                      <a:pPr algn="l"/>
                      <a:r>
                        <a:rPr lang="en-US" sz="1100" dirty="0"/>
                        <a:t>No back up kits</a:t>
                      </a:r>
                      <a:endParaRPr lang="en-IN" sz="1100" dirty="0"/>
                    </a:p>
                  </a:txBody>
                  <a:tcPr/>
                </a:tc>
                <a:tc>
                  <a:txBody>
                    <a:bodyPr/>
                    <a:lstStyle/>
                    <a:p>
                      <a:r>
                        <a:rPr lang="en-US" sz="1100" dirty="0"/>
                        <a:t>Define the count and procedures to be maintained in Cath lab and OT Pharmacy</a:t>
                      </a:r>
                      <a:endParaRPr lang="en-IN" sz="1100" dirty="0"/>
                    </a:p>
                  </a:txBody>
                  <a:tcPr/>
                </a:tc>
                <a:tc>
                  <a:txBody>
                    <a:bodyPr/>
                    <a:lstStyle/>
                    <a:p>
                      <a:r>
                        <a:rPr lang="en-US" sz="1100" dirty="0"/>
                        <a:t>Three PTCA kits to be maintained in Cath lab.</a:t>
                      </a:r>
                    </a:p>
                    <a:p>
                      <a:r>
                        <a:rPr lang="en-US" sz="1100" dirty="0"/>
                        <a:t>One Embolization and Mechanical Thrombectomy kit to be maintained as Emergency kit in OT Pharmacy</a:t>
                      </a:r>
                      <a:endParaRPr lang="en-IN" sz="1100" dirty="0"/>
                    </a:p>
                  </a:txBody>
                  <a:tcPr/>
                </a:tc>
                <a:tc>
                  <a:txBody>
                    <a:bodyPr/>
                    <a:lstStyle/>
                    <a:p>
                      <a:r>
                        <a:rPr lang="en-US" sz="1100" dirty="0"/>
                        <a:t>7th April ’26</a:t>
                      </a:r>
                      <a:endParaRPr lang="en-IN" sz="1100" dirty="0"/>
                    </a:p>
                  </a:txBody>
                  <a:tcPr/>
                </a:tc>
                <a:tc>
                  <a:txBody>
                    <a:bodyPr/>
                    <a:lstStyle/>
                    <a:p>
                      <a:pPr marL="0" indent="0">
                        <a:buFont typeface="Arial" panose="020B0604020202020204" pitchFamily="34" charset="0"/>
                        <a:buNone/>
                      </a:pPr>
                      <a:r>
                        <a:rPr lang="en-US" sz="1100" b="0" dirty="0">
                          <a:solidFill>
                            <a:schemeClr val="tx1"/>
                          </a:solidFill>
                        </a:rPr>
                        <a:t>Manager Cath Lab and Pharmacist</a:t>
                      </a:r>
                    </a:p>
                  </a:txBody>
                  <a:tcPr/>
                </a:tc>
                <a:extLst>
                  <a:ext uri="{0D108BD9-81ED-4DB2-BD59-A6C34878D82A}">
                    <a16:rowId xmlns:a16="http://schemas.microsoft.com/office/drawing/2014/main" val="2603809807"/>
                  </a:ext>
                </a:extLst>
              </a:tr>
              <a:tr h="780606">
                <a:tc>
                  <a:txBody>
                    <a:bodyPr/>
                    <a:lstStyle/>
                    <a:p>
                      <a:pPr algn="ctr"/>
                      <a:r>
                        <a:rPr lang="en-US" sz="1100" dirty="0">
                          <a:latin typeface="Trebuchet MS" panose="020B0603020202020204" pitchFamily="34" charset="0"/>
                        </a:rPr>
                        <a:t>12</a:t>
                      </a:r>
                      <a:endParaRPr lang="en-IN" sz="1100" dirty="0">
                        <a:latin typeface="Trebuchet MS" panose="020B0603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No fixed location for storing planned cases</a:t>
                      </a:r>
                      <a:endParaRPr lang="en-IN" sz="1100" dirty="0"/>
                    </a:p>
                  </a:txBody>
                  <a:tcPr/>
                </a:tc>
                <a:tc>
                  <a:txBody>
                    <a:bodyPr/>
                    <a:lstStyle/>
                    <a:p>
                      <a:r>
                        <a:rPr lang="en-US" sz="1100" dirty="0"/>
                        <a:t>Location to be defined to maintain back up kits, Anesthesia side drugs.</a:t>
                      </a:r>
                    </a:p>
                    <a:p>
                      <a:r>
                        <a:rPr lang="en-US" sz="1100" dirty="0"/>
                        <a:t>Planned drug kits to be maintained separately to avoid mix up.</a:t>
                      </a:r>
                      <a:endParaRPr lang="en-IN" sz="1100" dirty="0"/>
                    </a:p>
                  </a:txBody>
                  <a:tcPr/>
                </a:tc>
                <a:tc>
                  <a:txBody>
                    <a:bodyPr/>
                    <a:lstStyle/>
                    <a:p>
                      <a:r>
                        <a:rPr lang="en-US" sz="1100" dirty="0"/>
                        <a:t>Team is briefed to keep two PTCA kits in Lab 1 and one PTCA in Lab 2.</a:t>
                      </a:r>
                    </a:p>
                    <a:p>
                      <a:r>
                        <a:rPr lang="en-US" sz="1100" dirty="0"/>
                        <a:t>Planned case templates to be stored in CU Store area only. Upon usage </a:t>
                      </a:r>
                      <a:endParaRPr lang="en-IN" sz="1100" dirty="0"/>
                    </a:p>
                  </a:txBody>
                  <a:tcPr/>
                </a:tc>
                <a:tc>
                  <a:txBody>
                    <a:bodyPr/>
                    <a:lstStyle/>
                    <a:p>
                      <a:r>
                        <a:rPr lang="en-US" sz="1100" dirty="0"/>
                        <a:t>28</a:t>
                      </a:r>
                      <a:r>
                        <a:rPr lang="en-US" sz="1100" baseline="30000" dirty="0"/>
                        <a:t>th</a:t>
                      </a:r>
                      <a:r>
                        <a:rPr lang="en-US" sz="1100" dirty="0"/>
                        <a:t> April’26</a:t>
                      </a:r>
                      <a:endParaRPr lang="en-IN" sz="1100" dirty="0"/>
                    </a:p>
                  </a:txBody>
                  <a:tcPr/>
                </a:tc>
                <a:tc>
                  <a:txBody>
                    <a:bodyPr/>
                    <a:lstStyle/>
                    <a:p>
                      <a:pPr marL="0" indent="0">
                        <a:buFont typeface="Arial" panose="020B0604020202020204" pitchFamily="34" charset="0"/>
                        <a:buNone/>
                      </a:pPr>
                      <a:r>
                        <a:rPr lang="en-US" sz="1100" b="0" dirty="0">
                          <a:solidFill>
                            <a:schemeClr val="tx1"/>
                          </a:solidFill>
                        </a:rPr>
                        <a:t>Manager Cath Lab</a:t>
                      </a:r>
                    </a:p>
                  </a:txBody>
                  <a:tcPr/>
                </a:tc>
                <a:extLst>
                  <a:ext uri="{0D108BD9-81ED-4DB2-BD59-A6C34878D82A}">
                    <a16:rowId xmlns:a16="http://schemas.microsoft.com/office/drawing/2014/main" val="945766679"/>
                  </a:ext>
                </a:extLst>
              </a:tr>
              <a:tr h="839533">
                <a:tc>
                  <a:txBody>
                    <a:bodyPr/>
                    <a:lstStyle/>
                    <a:p>
                      <a:pPr algn="ctr"/>
                      <a:r>
                        <a:rPr lang="en-US" sz="1100" dirty="0">
                          <a:latin typeface="Trebuchet MS" panose="020B0603020202020204" pitchFamily="34" charset="0"/>
                        </a:rPr>
                        <a:t>13</a:t>
                      </a:r>
                      <a:endParaRPr lang="en-IN" sz="1100" dirty="0">
                        <a:latin typeface="Trebuchet MS" panose="020B0603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Lack of secure storage of high cost medicines</a:t>
                      </a:r>
                      <a:endParaRPr lang="en-IN" sz="1100" dirty="0"/>
                    </a:p>
                  </a:txBody>
                  <a:tcPr/>
                </a:tc>
                <a:tc>
                  <a:txBody>
                    <a:bodyPr/>
                    <a:lstStyle/>
                    <a:p>
                      <a:r>
                        <a:rPr lang="en-US" sz="1100" dirty="0"/>
                        <a:t>Lockers to be made/pedestal to be placed under the camera surveillance.</a:t>
                      </a:r>
                      <a:endParaRPr lang="en-IN" sz="1100" dirty="0"/>
                    </a:p>
                  </a:txBody>
                  <a:tcPr/>
                </a:tc>
                <a:tc>
                  <a:txBody>
                    <a:bodyPr/>
                    <a:lstStyle/>
                    <a:p>
                      <a:r>
                        <a:rPr lang="en-US" sz="1100" dirty="0"/>
                        <a:t>Oral tablets to be maintained in the pedestal- access to be given to the coordinator and a register to be initiated to record usage and replenishment details.</a:t>
                      </a:r>
                      <a:endParaRPr lang="en-IN" sz="1100" dirty="0"/>
                    </a:p>
                  </a:txBody>
                  <a:tcPr/>
                </a:tc>
                <a:tc>
                  <a:txBody>
                    <a:bodyPr/>
                    <a:lstStyle/>
                    <a:p>
                      <a:r>
                        <a:rPr lang="en-US" sz="1100" dirty="0"/>
                        <a:t>5</a:t>
                      </a:r>
                      <a:r>
                        <a:rPr lang="en-US" sz="1100" baseline="30000" dirty="0"/>
                        <a:t>th</a:t>
                      </a:r>
                      <a:r>
                        <a:rPr lang="en-US" sz="1100" dirty="0"/>
                        <a:t> April’26</a:t>
                      </a:r>
                      <a:endParaRPr lang="en-IN" sz="1100" dirty="0"/>
                    </a:p>
                  </a:txBody>
                  <a:tcPr/>
                </a:tc>
                <a:tc>
                  <a:txBody>
                    <a:bodyPr/>
                    <a:lstStyle/>
                    <a:p>
                      <a:pPr marL="0" indent="0">
                        <a:buFont typeface="Arial" panose="020B0604020202020204" pitchFamily="34" charset="0"/>
                        <a:buNone/>
                      </a:pPr>
                      <a:r>
                        <a:rPr lang="en-US" sz="1100" b="0" dirty="0">
                          <a:solidFill>
                            <a:schemeClr val="tx1"/>
                          </a:solidFill>
                        </a:rPr>
                        <a:t>Manager Cath Lab and Pharmacist</a:t>
                      </a:r>
                    </a:p>
                  </a:txBody>
                  <a:tcPr/>
                </a:tc>
                <a:extLst>
                  <a:ext uri="{0D108BD9-81ED-4DB2-BD59-A6C34878D82A}">
                    <a16:rowId xmlns:a16="http://schemas.microsoft.com/office/drawing/2014/main" val="3781673765"/>
                  </a:ext>
                </a:extLst>
              </a:tr>
            </a:tbl>
          </a:graphicData>
        </a:graphic>
      </p:graphicFrame>
    </p:spTree>
    <p:extLst>
      <p:ext uri="{BB962C8B-B14F-4D97-AF65-F5344CB8AC3E}">
        <p14:creationId xmlns:p14="http://schemas.microsoft.com/office/powerpoint/2010/main" val="556431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05" y="328155"/>
            <a:ext cx="6926363" cy="740245"/>
          </a:xfrm>
        </p:spPr>
        <p:txBody>
          <a:bodyPr>
            <a:normAutofit fontScale="90000"/>
          </a:bodyPr>
          <a:lstStyle/>
          <a:p>
            <a:r>
              <a:rPr lang="en-US" sz="2400" b="1" dirty="0">
                <a:latin typeface="Trebuchet MS" panose="020B0603020202020204" pitchFamily="34" charset="0"/>
              </a:rPr>
              <a:t>Operational Efficiency</a:t>
            </a:r>
            <a:br>
              <a:rPr lang="en-IN" sz="2400" b="1" dirty="0">
                <a:latin typeface="Trebuchet MS" panose="020B0603020202020204" pitchFamily="34" charset="0"/>
              </a:rPr>
            </a:br>
            <a:endParaRPr lang="en-IN" sz="2400" b="1" dirty="0">
              <a:latin typeface="+mn-lt"/>
            </a:endParaRPr>
          </a:p>
        </p:txBody>
      </p:sp>
      <p:graphicFrame>
        <p:nvGraphicFramePr>
          <p:cNvPr id="6" name="Content Placeholder 4">
            <a:extLst>
              <a:ext uri="{FF2B5EF4-FFF2-40B4-BE49-F238E27FC236}">
                <a16:creationId xmlns:a16="http://schemas.microsoft.com/office/drawing/2014/main" id="{A2D0904F-B2B5-4955-A3D3-E6FEFC7AAB83}"/>
              </a:ext>
            </a:extLst>
          </p:cNvPr>
          <p:cNvGraphicFramePr>
            <a:graphicFrameLocks/>
          </p:cNvGraphicFramePr>
          <p:nvPr>
            <p:extLst>
              <p:ext uri="{D42A27DB-BD31-4B8C-83A1-F6EECF244321}">
                <p14:modId xmlns:p14="http://schemas.microsoft.com/office/powerpoint/2010/main" val="3817152563"/>
              </p:ext>
            </p:extLst>
          </p:nvPr>
        </p:nvGraphicFramePr>
        <p:xfrm>
          <a:off x="316816" y="1527227"/>
          <a:ext cx="8285318" cy="4118976"/>
        </p:xfrm>
        <a:graphic>
          <a:graphicData uri="http://schemas.openxmlformats.org/drawingml/2006/table">
            <a:tbl>
              <a:tblPr firstRow="1" bandRow="1">
                <a:tableStyleId>{5A111915-BE36-4E01-A7E5-04B1672EAD32}</a:tableStyleId>
              </a:tblPr>
              <a:tblGrid>
                <a:gridCol w="385055">
                  <a:extLst>
                    <a:ext uri="{9D8B030D-6E8A-4147-A177-3AD203B41FA5}">
                      <a16:colId xmlns:a16="http://schemas.microsoft.com/office/drawing/2014/main" val="3355858834"/>
                    </a:ext>
                  </a:extLst>
                </a:gridCol>
                <a:gridCol w="1692054">
                  <a:extLst>
                    <a:ext uri="{9D8B030D-6E8A-4147-A177-3AD203B41FA5}">
                      <a16:colId xmlns:a16="http://schemas.microsoft.com/office/drawing/2014/main" val="3979708822"/>
                    </a:ext>
                  </a:extLst>
                </a:gridCol>
                <a:gridCol w="1705848">
                  <a:extLst>
                    <a:ext uri="{9D8B030D-6E8A-4147-A177-3AD203B41FA5}">
                      <a16:colId xmlns:a16="http://schemas.microsoft.com/office/drawing/2014/main" val="2827828683"/>
                    </a:ext>
                  </a:extLst>
                </a:gridCol>
                <a:gridCol w="4502361">
                  <a:extLst>
                    <a:ext uri="{9D8B030D-6E8A-4147-A177-3AD203B41FA5}">
                      <a16:colId xmlns:a16="http://schemas.microsoft.com/office/drawing/2014/main" val="1944355390"/>
                    </a:ext>
                  </a:extLst>
                </a:gridCol>
              </a:tblGrid>
              <a:tr h="469908">
                <a:tc>
                  <a:txBody>
                    <a:bodyPr/>
                    <a:lstStyle/>
                    <a:p>
                      <a:r>
                        <a:rPr lang="en-US" sz="1100" dirty="0"/>
                        <a:t>SN</a:t>
                      </a:r>
                      <a:endParaRPr lang="en-IN" sz="1100" dirty="0"/>
                    </a:p>
                  </a:txBody>
                  <a:tcPr/>
                </a:tc>
                <a:tc>
                  <a:txBody>
                    <a:bodyPr/>
                    <a:lstStyle/>
                    <a:p>
                      <a:r>
                        <a:rPr lang="en-US" sz="1100" dirty="0"/>
                        <a:t>Impact</a:t>
                      </a:r>
                      <a:endParaRPr lang="en-IN" sz="1100" dirty="0"/>
                    </a:p>
                  </a:txBody>
                  <a:tcPr/>
                </a:tc>
                <a:tc>
                  <a:txBody>
                    <a:bodyPr/>
                    <a:lstStyle/>
                    <a:p>
                      <a:r>
                        <a:rPr lang="en-US" sz="1100" dirty="0"/>
                        <a:t>Pre Digitalization</a:t>
                      </a:r>
                      <a:endParaRPr lang="en-IN" sz="1100" dirty="0"/>
                    </a:p>
                  </a:txBody>
                  <a:tcPr/>
                </a:tc>
                <a:tc>
                  <a:txBody>
                    <a:bodyPr/>
                    <a:lstStyle/>
                    <a:p>
                      <a:r>
                        <a:rPr lang="en-US" sz="1100" dirty="0"/>
                        <a:t>Post Digitalized</a:t>
                      </a:r>
                      <a:endParaRPr lang="en-IN" sz="1100" dirty="0"/>
                    </a:p>
                  </a:txBody>
                  <a:tcPr/>
                </a:tc>
                <a:extLst>
                  <a:ext uri="{0D108BD9-81ED-4DB2-BD59-A6C34878D82A}">
                    <a16:rowId xmlns:a16="http://schemas.microsoft.com/office/drawing/2014/main" val="3447428491"/>
                  </a:ext>
                </a:extLst>
              </a:tr>
              <a:tr h="277644">
                <a:tc>
                  <a:txBody>
                    <a:bodyPr/>
                    <a:lstStyle/>
                    <a:p>
                      <a:pPr algn="ctr"/>
                      <a:r>
                        <a:rPr lang="en-US" sz="1100" dirty="0"/>
                        <a:t>1</a:t>
                      </a:r>
                      <a:endParaRPr lang="en-IN" sz="1100" dirty="0"/>
                    </a:p>
                  </a:txBody>
                  <a:tcPr/>
                </a:tc>
                <a:tc>
                  <a:txBody>
                    <a:bodyPr/>
                    <a:lstStyle/>
                    <a:p>
                      <a:r>
                        <a:rPr lang="en-US" sz="1100" dirty="0"/>
                        <a:t>Daily Planned cases</a:t>
                      </a:r>
                      <a:endParaRPr lang="en-IN" sz="1100" dirty="0"/>
                    </a:p>
                  </a:txBody>
                  <a:tcPr/>
                </a:tc>
                <a:tc>
                  <a:txBody>
                    <a:bodyPr/>
                    <a:lstStyle/>
                    <a:p>
                      <a:r>
                        <a:rPr lang="en-US" sz="1100" dirty="0"/>
                        <a:t>Manually </a:t>
                      </a:r>
                      <a:endParaRPr lang="en-IN" sz="1100" dirty="0"/>
                    </a:p>
                  </a:txBody>
                  <a:tcPr/>
                </a:tc>
                <a:tc>
                  <a:txBody>
                    <a:bodyPr/>
                    <a:lstStyle/>
                    <a:p>
                      <a:r>
                        <a:rPr lang="en-US" sz="1100" dirty="0"/>
                        <a:t>100 % planned cases</a:t>
                      </a:r>
                      <a:endParaRPr lang="en-IN" sz="1100" dirty="0"/>
                    </a:p>
                  </a:txBody>
                  <a:tcPr/>
                </a:tc>
                <a:extLst>
                  <a:ext uri="{0D108BD9-81ED-4DB2-BD59-A6C34878D82A}">
                    <a16:rowId xmlns:a16="http://schemas.microsoft.com/office/drawing/2014/main" val="1281373896"/>
                  </a:ext>
                </a:extLst>
              </a:tr>
              <a:tr h="1243874">
                <a:tc>
                  <a:txBody>
                    <a:bodyPr/>
                    <a:lstStyle/>
                    <a:p>
                      <a:pPr algn="ctr"/>
                      <a:r>
                        <a:rPr lang="en-US" sz="1100" dirty="0"/>
                        <a:t>2</a:t>
                      </a:r>
                      <a:endParaRPr lang="en-IN" sz="1100" dirty="0"/>
                    </a:p>
                  </a:txBody>
                  <a:tcPr/>
                </a:tc>
                <a:tc>
                  <a:txBody>
                    <a:bodyPr/>
                    <a:lstStyle/>
                    <a:p>
                      <a:r>
                        <a:rPr lang="en-US" sz="1100" dirty="0"/>
                        <a:t>Kit Handover TAT</a:t>
                      </a:r>
                      <a:endParaRPr lang="en-IN" sz="1100" dirty="0"/>
                    </a:p>
                  </a:txBody>
                  <a:tcPr/>
                </a:tc>
                <a:tc>
                  <a:txBody>
                    <a:bodyPr/>
                    <a:lstStyle/>
                    <a:p>
                      <a:r>
                        <a:rPr lang="en-US" sz="1100" dirty="0"/>
                        <a:t>24 hours</a:t>
                      </a:r>
                    </a:p>
                  </a:txBody>
                  <a:tcPr/>
                </a:tc>
                <a:tc>
                  <a:txBody>
                    <a:bodyPr/>
                    <a:lstStyle/>
                    <a:p>
                      <a:r>
                        <a:rPr lang="en-US" sz="1100" dirty="0"/>
                        <a:t>8 hours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Kit Preparation Time shifted from Night to Day Shift.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On duty Pharmacists and Cath Lab can</a:t>
                      </a:r>
                      <a:endParaRPr lang="en-IN" sz="1100" dirty="0"/>
                    </a:p>
                    <a:p>
                      <a:r>
                        <a:rPr lang="en-US" sz="1100" dirty="0"/>
                        <a:t>work efficiently in department related tasks and other activities.</a:t>
                      </a:r>
                      <a:endParaRPr lang="en-IN" sz="1100" dirty="0"/>
                    </a:p>
                  </a:txBody>
                  <a:tcPr/>
                </a:tc>
                <a:extLst>
                  <a:ext uri="{0D108BD9-81ED-4DB2-BD59-A6C34878D82A}">
                    <a16:rowId xmlns:a16="http://schemas.microsoft.com/office/drawing/2014/main" val="3492716816"/>
                  </a:ext>
                </a:extLst>
              </a:tr>
              <a:tr h="469908">
                <a:tc>
                  <a:txBody>
                    <a:bodyPr/>
                    <a:lstStyle/>
                    <a:p>
                      <a:pPr algn="ctr"/>
                      <a:r>
                        <a:rPr lang="en-US" sz="1100" dirty="0"/>
                        <a:t>3</a:t>
                      </a:r>
                      <a:endParaRPr lang="en-IN" sz="1100" dirty="0"/>
                    </a:p>
                  </a:txBody>
                  <a:tcPr/>
                </a:tc>
                <a:tc>
                  <a:txBody>
                    <a:bodyPr/>
                    <a:lstStyle/>
                    <a:p>
                      <a:r>
                        <a:rPr lang="en-US" sz="1100" dirty="0"/>
                        <a:t>Inventory Batch Mismatch</a:t>
                      </a:r>
                      <a:endParaRPr lang="en-IN" sz="1100" dirty="0"/>
                    </a:p>
                  </a:txBody>
                  <a:tcPr/>
                </a:tc>
                <a:tc>
                  <a:txBody>
                    <a:bodyPr/>
                    <a:lstStyle/>
                    <a:p>
                      <a:r>
                        <a:rPr lang="en-US" sz="1100" dirty="0"/>
                        <a:t>All mismatch</a:t>
                      </a:r>
                      <a:endParaRPr lang="en-IN" sz="1100" dirty="0"/>
                    </a:p>
                  </a:txBody>
                  <a:tcPr/>
                </a:tc>
                <a:tc>
                  <a:txBody>
                    <a:bodyPr/>
                    <a:lstStyle/>
                    <a:p>
                      <a:r>
                        <a:rPr lang="en-US" sz="1100" dirty="0"/>
                        <a:t>100% match</a:t>
                      </a:r>
                      <a:endParaRPr lang="en-IN" sz="1100" dirty="0"/>
                    </a:p>
                  </a:txBody>
                  <a:tcPr/>
                </a:tc>
                <a:extLst>
                  <a:ext uri="{0D108BD9-81ED-4DB2-BD59-A6C34878D82A}">
                    <a16:rowId xmlns:a16="http://schemas.microsoft.com/office/drawing/2014/main" val="2507275342"/>
                  </a:ext>
                </a:extLst>
              </a:tr>
              <a:tr h="277644">
                <a:tc>
                  <a:txBody>
                    <a:bodyPr/>
                    <a:lstStyle/>
                    <a:p>
                      <a:pPr algn="ctr"/>
                      <a:r>
                        <a:rPr lang="en-US" sz="1100" dirty="0"/>
                        <a:t>4</a:t>
                      </a:r>
                      <a:endParaRPr lang="en-IN" sz="1100" dirty="0"/>
                    </a:p>
                  </a:txBody>
                  <a:tcPr/>
                </a:tc>
                <a:tc>
                  <a:txBody>
                    <a:bodyPr/>
                    <a:lstStyle/>
                    <a:p>
                      <a:r>
                        <a:rPr lang="en-US" sz="1100" dirty="0"/>
                        <a:t>Output/Month</a:t>
                      </a:r>
                      <a:endParaRPr lang="en-IN" sz="1100" dirty="0"/>
                    </a:p>
                  </a:txBody>
                  <a:tcPr/>
                </a:tc>
                <a:tc>
                  <a:txBody>
                    <a:bodyPr/>
                    <a:lstStyle/>
                    <a:p>
                      <a:r>
                        <a:rPr lang="en-US" sz="1100" dirty="0"/>
                        <a:t>Manually</a:t>
                      </a:r>
                      <a:endParaRPr lang="en-IN" sz="1100" dirty="0"/>
                    </a:p>
                  </a:txBody>
                  <a:tcPr/>
                </a:tc>
                <a:tc>
                  <a:txBody>
                    <a:bodyPr/>
                    <a:lstStyle/>
                    <a:p>
                      <a:r>
                        <a:rPr lang="en-US" sz="1100" dirty="0"/>
                        <a:t>279 medicines/350 Quantity/60 cases</a:t>
                      </a:r>
                      <a:endParaRPr lang="en-IN" sz="1100" dirty="0"/>
                    </a:p>
                  </a:txBody>
                  <a:tcPr/>
                </a:tc>
                <a:extLst>
                  <a:ext uri="{0D108BD9-81ED-4DB2-BD59-A6C34878D82A}">
                    <a16:rowId xmlns:a16="http://schemas.microsoft.com/office/drawing/2014/main" val="1262918463"/>
                  </a:ext>
                </a:extLst>
              </a:tr>
              <a:tr h="387942">
                <a:tc>
                  <a:txBody>
                    <a:bodyPr/>
                    <a:lstStyle/>
                    <a:p>
                      <a:pPr algn="ctr"/>
                      <a:r>
                        <a:rPr lang="en-US" sz="1100" dirty="0"/>
                        <a:t>5</a:t>
                      </a:r>
                      <a:endParaRPr lang="en-IN" sz="1100" dirty="0"/>
                    </a:p>
                  </a:txBody>
                  <a:tcPr/>
                </a:tc>
                <a:tc>
                  <a:txBody>
                    <a:bodyPr/>
                    <a:lstStyle/>
                    <a:p>
                      <a:r>
                        <a:rPr lang="en-US" sz="1100" dirty="0"/>
                        <a:t>Inventory/ Work Duplication/Transaction Duplication</a:t>
                      </a:r>
                      <a:endParaRPr lang="en-IN" sz="1100" dirty="0"/>
                    </a:p>
                  </a:txBody>
                  <a:tcPr/>
                </a:tc>
                <a:tc>
                  <a:txBody>
                    <a:bodyPr/>
                    <a:lstStyle/>
                    <a:p>
                      <a:r>
                        <a:rPr lang="en-US" sz="1100" dirty="0"/>
                        <a:t>Three Templates contain 107 medicines.</a:t>
                      </a:r>
                    </a:p>
                  </a:txBody>
                  <a:tcPr/>
                </a:tc>
                <a:tc>
                  <a:txBody>
                    <a:bodyPr/>
                    <a:lstStyle/>
                    <a:p>
                      <a:r>
                        <a:rPr lang="en-US" sz="1100" dirty="0"/>
                        <a:t>Reduced to 70% due to template uniqueness.</a:t>
                      </a:r>
                    </a:p>
                    <a:p>
                      <a:r>
                        <a:rPr lang="en-US" sz="1100" dirty="0"/>
                        <a:t>merged to a single template -76 medicines</a:t>
                      </a:r>
                    </a:p>
                  </a:txBody>
                  <a:tcPr/>
                </a:tc>
                <a:extLst>
                  <a:ext uri="{0D108BD9-81ED-4DB2-BD59-A6C34878D82A}">
                    <a16:rowId xmlns:a16="http://schemas.microsoft.com/office/drawing/2014/main" val="3104448112"/>
                  </a:ext>
                </a:extLst>
              </a:tr>
              <a:tr h="785638">
                <a:tc>
                  <a:txBody>
                    <a:bodyPr/>
                    <a:lstStyle/>
                    <a:p>
                      <a:pPr algn="ctr"/>
                      <a:r>
                        <a:rPr lang="en-US" sz="1100" dirty="0"/>
                        <a:t>6</a:t>
                      </a:r>
                      <a:endParaRPr lang="en-IN" sz="1100" dirty="0"/>
                    </a:p>
                  </a:txBody>
                  <a:tcPr/>
                </a:tc>
                <a:tc>
                  <a:txBody>
                    <a:bodyPr/>
                    <a:lstStyle/>
                    <a:p>
                      <a:r>
                        <a:rPr lang="en-US" sz="1100" dirty="0"/>
                        <a:t>Incomplete kits/day</a:t>
                      </a:r>
                      <a:endParaRPr lang="en-IN" sz="1100" dirty="0"/>
                    </a:p>
                  </a:txBody>
                  <a:tcPr/>
                </a:tc>
                <a:tc>
                  <a:txBody>
                    <a:bodyPr/>
                    <a:lstStyle/>
                    <a:p>
                      <a:r>
                        <a:rPr lang="en-US" sz="1100" dirty="0"/>
                        <a:t>3-4 cases</a:t>
                      </a:r>
                      <a:endParaRPr lang="en-IN" sz="1100" dirty="0"/>
                    </a:p>
                  </a:txBody>
                  <a:tcPr/>
                </a:tc>
                <a:tc>
                  <a:txBody>
                    <a:bodyPr/>
                    <a:lstStyle/>
                    <a:p>
                      <a:r>
                        <a:rPr lang="en-US" sz="1100" dirty="0">
                          <a:sym typeface="Wingdings" panose="05000000000000000000" pitchFamily="2" charset="2"/>
                        </a:rPr>
                        <a:t>Zero.</a:t>
                      </a:r>
                    </a:p>
                    <a:p>
                      <a:r>
                        <a:rPr lang="en-US" sz="1100" dirty="0">
                          <a:sym typeface="Wingdings" panose="05000000000000000000" pitchFamily="2" charset="2"/>
                        </a:rPr>
                        <a:t>Staff moving steps reduced in day shift during peak hours.</a:t>
                      </a:r>
                      <a:endParaRPr lang="en-IN" sz="1100" dirty="0"/>
                    </a:p>
                  </a:txBody>
                  <a:tcPr/>
                </a:tc>
                <a:extLst>
                  <a:ext uri="{0D108BD9-81ED-4DB2-BD59-A6C34878D82A}">
                    <a16:rowId xmlns:a16="http://schemas.microsoft.com/office/drawing/2014/main" val="2589451185"/>
                  </a:ext>
                </a:extLst>
              </a:tr>
            </a:tbl>
          </a:graphicData>
        </a:graphic>
      </p:graphicFrame>
      <p:graphicFrame>
        <p:nvGraphicFramePr>
          <p:cNvPr id="7" name="Table 6">
            <a:extLst>
              <a:ext uri="{FF2B5EF4-FFF2-40B4-BE49-F238E27FC236}">
                <a16:creationId xmlns:a16="http://schemas.microsoft.com/office/drawing/2014/main" id="{48CDEB30-AD4D-45F0-900C-5878B3A5EAFF}"/>
              </a:ext>
            </a:extLst>
          </p:cNvPr>
          <p:cNvGraphicFramePr>
            <a:graphicFrameLocks noGrp="1"/>
          </p:cNvGraphicFramePr>
          <p:nvPr>
            <p:extLst>
              <p:ext uri="{D42A27DB-BD31-4B8C-83A1-F6EECF244321}">
                <p14:modId xmlns:p14="http://schemas.microsoft.com/office/powerpoint/2010/main" val="2386950674"/>
              </p:ext>
            </p:extLst>
          </p:nvPr>
        </p:nvGraphicFramePr>
        <p:xfrm>
          <a:off x="1894419" y="5884050"/>
          <a:ext cx="5147649" cy="441960"/>
        </p:xfrm>
        <a:graphic>
          <a:graphicData uri="http://schemas.openxmlformats.org/drawingml/2006/table">
            <a:tbl>
              <a:tblPr>
                <a:tableStyleId>{9D7B26C5-4107-4FEC-AEDC-1716B250A1EF}</a:tableStyleId>
              </a:tblPr>
              <a:tblGrid>
                <a:gridCol w="743996">
                  <a:extLst>
                    <a:ext uri="{9D8B030D-6E8A-4147-A177-3AD203B41FA5}">
                      <a16:colId xmlns:a16="http://schemas.microsoft.com/office/drawing/2014/main" val="632745424"/>
                    </a:ext>
                  </a:extLst>
                </a:gridCol>
                <a:gridCol w="804320">
                  <a:extLst>
                    <a:ext uri="{9D8B030D-6E8A-4147-A177-3AD203B41FA5}">
                      <a16:colId xmlns:a16="http://schemas.microsoft.com/office/drawing/2014/main" val="3801171672"/>
                    </a:ext>
                  </a:extLst>
                </a:gridCol>
                <a:gridCol w="824427">
                  <a:extLst>
                    <a:ext uri="{9D8B030D-6E8A-4147-A177-3AD203B41FA5}">
                      <a16:colId xmlns:a16="http://schemas.microsoft.com/office/drawing/2014/main" val="781318009"/>
                    </a:ext>
                  </a:extLst>
                </a:gridCol>
                <a:gridCol w="1487993">
                  <a:extLst>
                    <a:ext uri="{9D8B030D-6E8A-4147-A177-3AD203B41FA5}">
                      <a16:colId xmlns:a16="http://schemas.microsoft.com/office/drawing/2014/main" val="1236966965"/>
                    </a:ext>
                  </a:extLst>
                </a:gridCol>
                <a:gridCol w="1286913">
                  <a:extLst>
                    <a:ext uri="{9D8B030D-6E8A-4147-A177-3AD203B41FA5}">
                      <a16:colId xmlns:a16="http://schemas.microsoft.com/office/drawing/2014/main" val="2873378110"/>
                    </a:ext>
                  </a:extLst>
                </a:gridCol>
              </a:tblGrid>
              <a:tr h="209314">
                <a:tc>
                  <a:txBody>
                    <a:bodyPr/>
                    <a:lstStyle/>
                    <a:p>
                      <a:pPr algn="ctr" fontAlgn="t"/>
                      <a:r>
                        <a:rPr lang="en-IN" sz="1400" u="none" strike="noStrike" dirty="0">
                          <a:effectLst/>
                        </a:rPr>
                        <a:t>Month</a:t>
                      </a:r>
                      <a:endParaRPr lang="en-IN" sz="1400" b="0" i="0" u="none" strike="noStrike" dirty="0">
                        <a:effectLst/>
                        <a:latin typeface="Arial" panose="020B0604020202020204" pitchFamily="34" charset="0"/>
                      </a:endParaRPr>
                    </a:p>
                  </a:txBody>
                  <a:tcPr marL="7620" marR="7620" marT="7620" marB="0"/>
                </a:tc>
                <a:tc>
                  <a:txBody>
                    <a:bodyPr/>
                    <a:lstStyle/>
                    <a:p>
                      <a:pPr algn="ctr" fontAlgn="t"/>
                      <a:r>
                        <a:rPr lang="en-IN" sz="1400" u="none" strike="noStrike">
                          <a:effectLst/>
                        </a:rPr>
                        <a:t>SKUs</a:t>
                      </a:r>
                      <a:endParaRPr lang="en-IN" sz="1400" b="0" i="0" u="none" strike="noStrike">
                        <a:effectLst/>
                        <a:latin typeface="Arial" panose="020B0604020202020204" pitchFamily="34" charset="0"/>
                      </a:endParaRPr>
                    </a:p>
                  </a:txBody>
                  <a:tcPr marL="7620" marR="7620" marT="7620" marB="0"/>
                </a:tc>
                <a:tc>
                  <a:txBody>
                    <a:bodyPr/>
                    <a:lstStyle/>
                    <a:p>
                      <a:pPr algn="ctr" fontAlgn="t"/>
                      <a:r>
                        <a:rPr lang="en-IN" sz="1400" u="none" strike="noStrike" dirty="0">
                          <a:effectLst/>
                        </a:rPr>
                        <a:t>Quantity</a:t>
                      </a:r>
                      <a:endParaRPr lang="en-IN" sz="1400" b="0" i="0" u="none" strike="noStrike" dirty="0">
                        <a:effectLst/>
                        <a:latin typeface="Arial" panose="020B0604020202020204" pitchFamily="34" charset="0"/>
                      </a:endParaRPr>
                    </a:p>
                  </a:txBody>
                  <a:tcPr marL="7620" marR="7620" marT="7620" marB="0"/>
                </a:tc>
                <a:tc>
                  <a:txBody>
                    <a:bodyPr/>
                    <a:lstStyle/>
                    <a:p>
                      <a:pPr algn="ctr" fontAlgn="t"/>
                      <a:r>
                        <a:rPr lang="en-IN" sz="1400" u="none" strike="noStrike" dirty="0">
                          <a:effectLst/>
                        </a:rPr>
                        <a:t>Amount( Rs.)</a:t>
                      </a:r>
                      <a:endParaRPr lang="en-IN" sz="1400" b="0" i="0" u="none" strike="noStrike" dirty="0">
                        <a:effectLst/>
                        <a:latin typeface="Arial" panose="020B0604020202020204" pitchFamily="34" charset="0"/>
                      </a:endParaRPr>
                    </a:p>
                  </a:txBody>
                  <a:tcPr marL="7620" marR="7620" marT="7620" marB="0"/>
                </a:tc>
                <a:tc>
                  <a:txBody>
                    <a:bodyPr/>
                    <a:lstStyle/>
                    <a:p>
                      <a:pPr algn="ctr" fontAlgn="t"/>
                      <a:r>
                        <a:rPr lang="en-IN" sz="1400" u="none" strike="noStrike">
                          <a:effectLst/>
                        </a:rPr>
                        <a:t>Patient Count</a:t>
                      </a:r>
                      <a:endParaRPr lang="en-IN" sz="1400" b="0" i="0" u="none" strike="noStrike">
                        <a:effectLst/>
                        <a:latin typeface="Arial" panose="020B0604020202020204" pitchFamily="34" charset="0"/>
                      </a:endParaRPr>
                    </a:p>
                  </a:txBody>
                  <a:tcPr marL="7620" marR="7620" marT="7620" marB="0"/>
                </a:tc>
                <a:extLst>
                  <a:ext uri="{0D108BD9-81ED-4DB2-BD59-A6C34878D82A}">
                    <a16:rowId xmlns:a16="http://schemas.microsoft.com/office/drawing/2014/main" val="3623324276"/>
                  </a:ext>
                </a:extLst>
              </a:tr>
              <a:tr h="209314">
                <a:tc>
                  <a:txBody>
                    <a:bodyPr/>
                    <a:lstStyle/>
                    <a:p>
                      <a:pPr algn="ctr" fontAlgn="t"/>
                      <a:r>
                        <a:rPr lang="en-IN" sz="1400" u="none" strike="noStrike">
                          <a:effectLst/>
                        </a:rPr>
                        <a:t>May'26</a:t>
                      </a:r>
                      <a:endParaRPr lang="en-IN" sz="1400" b="0" i="0" u="none" strike="noStrike">
                        <a:effectLst/>
                        <a:latin typeface="Arial" panose="020B0604020202020204" pitchFamily="34" charset="0"/>
                      </a:endParaRPr>
                    </a:p>
                  </a:txBody>
                  <a:tcPr marL="7620" marR="7620" marT="7620" marB="0"/>
                </a:tc>
                <a:tc>
                  <a:txBody>
                    <a:bodyPr/>
                    <a:lstStyle/>
                    <a:p>
                      <a:pPr algn="ctr" fontAlgn="t"/>
                      <a:r>
                        <a:rPr lang="en-IN" sz="1400" u="none" strike="noStrike" dirty="0">
                          <a:effectLst/>
                        </a:rPr>
                        <a:t>279</a:t>
                      </a:r>
                      <a:endParaRPr lang="en-IN" sz="1400" b="0" i="0" u="none" strike="noStrike" dirty="0">
                        <a:effectLst/>
                        <a:latin typeface="Arial" panose="020B0604020202020204" pitchFamily="34" charset="0"/>
                      </a:endParaRPr>
                    </a:p>
                  </a:txBody>
                  <a:tcPr marL="7620" marR="7620" marT="7620" marB="0"/>
                </a:tc>
                <a:tc>
                  <a:txBody>
                    <a:bodyPr/>
                    <a:lstStyle/>
                    <a:p>
                      <a:pPr algn="ctr" fontAlgn="t"/>
                      <a:r>
                        <a:rPr lang="en-IN" sz="1400" u="none" strike="noStrike">
                          <a:effectLst/>
                        </a:rPr>
                        <a:t>349</a:t>
                      </a:r>
                      <a:endParaRPr lang="en-IN" sz="1400" b="0" i="0" u="none" strike="noStrike">
                        <a:effectLst/>
                        <a:latin typeface="Arial" panose="020B0604020202020204" pitchFamily="34" charset="0"/>
                      </a:endParaRPr>
                    </a:p>
                  </a:txBody>
                  <a:tcPr marL="7620" marR="7620" marT="7620" marB="0"/>
                </a:tc>
                <a:tc>
                  <a:txBody>
                    <a:bodyPr/>
                    <a:lstStyle/>
                    <a:p>
                      <a:pPr algn="ctr" fontAlgn="t"/>
                      <a:r>
                        <a:rPr lang="en-IN" sz="1400" u="none" strike="noStrike" dirty="0">
                          <a:effectLst/>
                        </a:rPr>
                        <a:t>16,000</a:t>
                      </a:r>
                      <a:endParaRPr lang="en-IN" sz="1400" b="0" i="0" u="none" strike="noStrike" dirty="0">
                        <a:effectLst/>
                        <a:latin typeface="Arial" panose="020B0604020202020204" pitchFamily="34" charset="0"/>
                      </a:endParaRPr>
                    </a:p>
                  </a:txBody>
                  <a:tcPr marL="7620" marR="7620" marT="7620" marB="0"/>
                </a:tc>
                <a:tc>
                  <a:txBody>
                    <a:bodyPr/>
                    <a:lstStyle/>
                    <a:p>
                      <a:pPr algn="ctr" fontAlgn="t"/>
                      <a:r>
                        <a:rPr lang="en-IN" sz="1400" u="none" strike="noStrike" dirty="0">
                          <a:effectLst/>
                        </a:rPr>
                        <a:t>59</a:t>
                      </a:r>
                      <a:endParaRPr lang="en-IN" sz="1400" b="0" i="0" u="none" strike="noStrike" dirty="0">
                        <a:effectLst/>
                        <a:latin typeface="Arial" panose="020B0604020202020204" pitchFamily="34" charset="0"/>
                      </a:endParaRPr>
                    </a:p>
                  </a:txBody>
                  <a:tcPr marL="7620" marR="7620" marT="7620" marB="0"/>
                </a:tc>
                <a:extLst>
                  <a:ext uri="{0D108BD9-81ED-4DB2-BD59-A6C34878D82A}">
                    <a16:rowId xmlns:a16="http://schemas.microsoft.com/office/drawing/2014/main" val="1507096086"/>
                  </a:ext>
                </a:extLst>
              </a:tr>
            </a:tbl>
          </a:graphicData>
        </a:graphic>
      </p:graphicFrame>
    </p:spTree>
    <p:extLst>
      <p:ext uri="{BB962C8B-B14F-4D97-AF65-F5344CB8AC3E}">
        <p14:creationId xmlns:p14="http://schemas.microsoft.com/office/powerpoint/2010/main" val="3569261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F3D15E5-CCD7-4EE0-B251-C3EE2F49D2A9}"/>
              </a:ext>
            </a:extLst>
          </p:cNvPr>
          <p:cNvSpPr>
            <a:spLocks noGrp="1"/>
          </p:cNvSpPr>
          <p:nvPr>
            <p:ph type="ctrTitle"/>
          </p:nvPr>
        </p:nvSpPr>
        <p:spPr>
          <a:xfrm>
            <a:off x="685800" y="2847975"/>
            <a:ext cx="7772400" cy="661988"/>
          </a:xfrm>
        </p:spPr>
        <p:txBody>
          <a:bodyPr>
            <a:noAutofit/>
          </a:bodyPr>
          <a:lstStyle/>
          <a:p>
            <a:r>
              <a:rPr lang="en-US" sz="3600" b="1" i="1" dirty="0">
                <a:solidFill>
                  <a:schemeClr val="accent4">
                    <a:lumMod val="75000"/>
                  </a:schemeClr>
                </a:solidFill>
                <a:sym typeface="Wingdings" panose="05000000000000000000" pitchFamily="2" charset="2"/>
              </a:rPr>
              <a:t>Scale up Floor 12</a:t>
            </a:r>
            <a:r>
              <a:rPr lang="en-US" sz="3600" b="1" i="1" baseline="30000" dirty="0">
                <a:solidFill>
                  <a:schemeClr val="accent4">
                    <a:lumMod val="75000"/>
                  </a:schemeClr>
                </a:solidFill>
                <a:sym typeface="Wingdings" panose="05000000000000000000" pitchFamily="2" charset="2"/>
              </a:rPr>
              <a:t>th</a:t>
            </a:r>
            <a:r>
              <a:rPr lang="en-US" sz="3600" b="1" i="1" dirty="0">
                <a:solidFill>
                  <a:schemeClr val="accent4">
                    <a:lumMod val="75000"/>
                  </a:schemeClr>
                </a:solidFill>
                <a:sym typeface="Wingdings" panose="05000000000000000000" pitchFamily="2" charset="2"/>
              </a:rPr>
              <a:t> LR OT</a:t>
            </a:r>
            <a:br>
              <a:rPr lang="en-US" sz="3600" b="1" i="1" dirty="0">
                <a:solidFill>
                  <a:schemeClr val="accent4">
                    <a:lumMod val="75000"/>
                  </a:schemeClr>
                </a:solidFill>
                <a:sym typeface="Wingdings" panose="05000000000000000000" pitchFamily="2" charset="2"/>
              </a:rPr>
            </a:br>
            <a:r>
              <a:rPr lang="en-US" sz="3600" b="1" i="1" dirty="0">
                <a:solidFill>
                  <a:schemeClr val="accent4">
                    <a:lumMod val="75000"/>
                  </a:schemeClr>
                </a:solidFill>
                <a:sym typeface="Wingdings" panose="05000000000000000000" pitchFamily="2" charset="2"/>
              </a:rPr>
              <a:t>Start Month: June’26</a:t>
            </a:r>
            <a:br>
              <a:rPr lang="en-US" sz="3600" b="1" i="1" dirty="0">
                <a:solidFill>
                  <a:schemeClr val="accent4">
                    <a:lumMod val="75000"/>
                  </a:schemeClr>
                </a:solidFill>
                <a:sym typeface="Wingdings" panose="05000000000000000000" pitchFamily="2" charset="2"/>
              </a:rPr>
            </a:br>
            <a:r>
              <a:rPr lang="en-US" sz="3600" b="1" i="1" dirty="0">
                <a:solidFill>
                  <a:schemeClr val="accent4">
                    <a:lumMod val="75000"/>
                  </a:schemeClr>
                </a:solidFill>
                <a:sym typeface="Wingdings" panose="05000000000000000000" pitchFamily="2" charset="2"/>
              </a:rPr>
              <a:t>Ongoing</a:t>
            </a:r>
            <a:endParaRPr lang="en-IN" sz="3600" b="1" i="1" dirty="0">
              <a:solidFill>
                <a:schemeClr val="accent4">
                  <a:lumMod val="75000"/>
                </a:schemeClr>
              </a:solidFill>
            </a:endParaRPr>
          </a:p>
        </p:txBody>
      </p:sp>
    </p:spTree>
    <p:extLst>
      <p:ext uri="{BB962C8B-B14F-4D97-AF65-F5344CB8AC3E}">
        <p14:creationId xmlns:p14="http://schemas.microsoft.com/office/powerpoint/2010/main" val="608115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0607-C9F0-49D1-9FD0-FB392CFB4BA7}"/>
              </a:ext>
            </a:extLst>
          </p:cNvPr>
          <p:cNvSpPr>
            <a:spLocks noGrp="1"/>
          </p:cNvSpPr>
          <p:nvPr>
            <p:ph type="title"/>
          </p:nvPr>
        </p:nvSpPr>
        <p:spPr>
          <a:xfrm>
            <a:off x="434594" y="524888"/>
            <a:ext cx="7886700" cy="501706"/>
          </a:xfrm>
        </p:spPr>
        <p:txBody>
          <a:bodyPr>
            <a:normAutofit fontScale="90000"/>
          </a:bodyPr>
          <a:lstStyle/>
          <a:p>
            <a:r>
              <a:rPr lang="en-US" b="1" i="1" dirty="0"/>
              <a:t>Gap Analysis</a:t>
            </a:r>
            <a:endParaRPr lang="en-IN" b="1" i="1" dirty="0"/>
          </a:p>
        </p:txBody>
      </p:sp>
      <p:sp>
        <p:nvSpPr>
          <p:cNvPr id="7" name="Right Arrow 3">
            <a:extLst>
              <a:ext uri="{FF2B5EF4-FFF2-40B4-BE49-F238E27FC236}">
                <a16:creationId xmlns:a16="http://schemas.microsoft.com/office/drawing/2014/main" id="{B0FBB525-69D6-4935-84C9-D676833A99A7}"/>
              </a:ext>
            </a:extLst>
          </p:cNvPr>
          <p:cNvSpPr/>
          <p:nvPr/>
        </p:nvSpPr>
        <p:spPr>
          <a:xfrm>
            <a:off x="1518799" y="3065088"/>
            <a:ext cx="5951615" cy="542287"/>
          </a:xfrm>
          <a:prstGeom prst="rightArrow">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0" name="Chevron 16">
            <a:extLst>
              <a:ext uri="{FF2B5EF4-FFF2-40B4-BE49-F238E27FC236}">
                <a16:creationId xmlns:a16="http://schemas.microsoft.com/office/drawing/2014/main" id="{16E4D0B5-033F-4A5B-9E15-E8E9624AC338}"/>
              </a:ext>
            </a:extLst>
          </p:cNvPr>
          <p:cNvSpPr/>
          <p:nvPr/>
        </p:nvSpPr>
        <p:spPr>
          <a:xfrm>
            <a:off x="4551485" y="5425667"/>
            <a:ext cx="1092969" cy="301239"/>
          </a:xfrm>
          <a:prstGeom prst="chevron">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solidFill>
                  <a:schemeClr val="tx1"/>
                </a:solidFill>
              </a:rPr>
              <a:t>People</a:t>
            </a:r>
          </a:p>
        </p:txBody>
      </p:sp>
      <p:sp>
        <p:nvSpPr>
          <p:cNvPr id="12" name="Chevron 5">
            <a:extLst>
              <a:ext uri="{FF2B5EF4-FFF2-40B4-BE49-F238E27FC236}">
                <a16:creationId xmlns:a16="http://schemas.microsoft.com/office/drawing/2014/main" id="{A8C295AE-0D7B-4EE1-819C-7D7399D8CFED}"/>
              </a:ext>
            </a:extLst>
          </p:cNvPr>
          <p:cNvSpPr/>
          <p:nvPr/>
        </p:nvSpPr>
        <p:spPr>
          <a:xfrm>
            <a:off x="1450952" y="5440900"/>
            <a:ext cx="1092970" cy="3012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75" dirty="0">
                <a:solidFill>
                  <a:schemeClr val="tx1"/>
                </a:solidFill>
              </a:rPr>
              <a:t>Process</a:t>
            </a:r>
          </a:p>
        </p:txBody>
      </p:sp>
      <p:cxnSp>
        <p:nvCxnSpPr>
          <p:cNvPr id="13" name="Straight Arrow Connector 12">
            <a:extLst>
              <a:ext uri="{FF2B5EF4-FFF2-40B4-BE49-F238E27FC236}">
                <a16:creationId xmlns:a16="http://schemas.microsoft.com/office/drawing/2014/main" id="{BC04A93B-6E70-4B25-B790-33CEA3722466}"/>
              </a:ext>
            </a:extLst>
          </p:cNvPr>
          <p:cNvCxnSpPr>
            <a:cxnSpLocks/>
          </p:cNvCxnSpPr>
          <p:nvPr/>
        </p:nvCxnSpPr>
        <p:spPr>
          <a:xfrm flipH="1">
            <a:off x="5681909" y="3459096"/>
            <a:ext cx="1345931" cy="2145184"/>
          </a:xfrm>
          <a:prstGeom prst="straightConnector1">
            <a:avLst/>
          </a:prstGeom>
          <a:ln w="19050">
            <a:solidFill>
              <a:schemeClr val="tx1">
                <a:lumMod val="60000"/>
                <a:lumOff val="40000"/>
              </a:schemeClr>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37BE849-79EA-47BF-9598-841A3A58B064}"/>
              </a:ext>
            </a:extLst>
          </p:cNvPr>
          <p:cNvCxnSpPr>
            <a:cxnSpLocks/>
            <a:endCxn id="12" idx="3"/>
          </p:cNvCxnSpPr>
          <p:nvPr/>
        </p:nvCxnSpPr>
        <p:spPr>
          <a:xfrm flipH="1">
            <a:off x="2543922" y="3504643"/>
            <a:ext cx="1861901" cy="2086877"/>
          </a:xfrm>
          <a:prstGeom prst="straightConnector1">
            <a:avLst/>
          </a:prstGeom>
          <a:ln w="19050">
            <a:solidFill>
              <a:schemeClr val="tx1">
                <a:lumMod val="60000"/>
                <a:lumOff val="40000"/>
              </a:schemeClr>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5DCCF1D-795B-42FB-8A88-02FF0D395DE5}"/>
              </a:ext>
            </a:extLst>
          </p:cNvPr>
          <p:cNvSpPr txBox="1"/>
          <p:nvPr/>
        </p:nvSpPr>
        <p:spPr>
          <a:xfrm>
            <a:off x="7401102" y="3083362"/>
            <a:ext cx="956361" cy="507831"/>
          </a:xfrm>
          <a:prstGeom prst="rect">
            <a:avLst/>
          </a:prstGeom>
          <a:noFill/>
        </p:spPr>
        <p:txBody>
          <a:bodyPr wrap="square" rtlCol="0">
            <a:spAutoFit/>
          </a:bodyPr>
          <a:lstStyle/>
          <a:p>
            <a:pPr algn="ctr"/>
            <a:r>
              <a:rPr lang="en-US" sz="1350" b="1" dirty="0"/>
              <a:t>Patient Safety</a:t>
            </a:r>
            <a:endParaRPr lang="id-ID" sz="1350" b="1" dirty="0"/>
          </a:p>
        </p:txBody>
      </p:sp>
      <p:sp>
        <p:nvSpPr>
          <p:cNvPr id="24" name="TextBox 23">
            <a:extLst>
              <a:ext uri="{FF2B5EF4-FFF2-40B4-BE49-F238E27FC236}">
                <a16:creationId xmlns:a16="http://schemas.microsoft.com/office/drawing/2014/main" id="{EB9EEC43-A1A9-4904-8203-424BFE413F11}"/>
              </a:ext>
            </a:extLst>
          </p:cNvPr>
          <p:cNvSpPr txBox="1"/>
          <p:nvPr/>
        </p:nvSpPr>
        <p:spPr>
          <a:xfrm>
            <a:off x="1154887" y="3581468"/>
            <a:ext cx="2925512" cy="300082"/>
          </a:xfrm>
          <a:prstGeom prst="rect">
            <a:avLst/>
          </a:prstGeom>
          <a:noFill/>
        </p:spPr>
        <p:txBody>
          <a:bodyPr wrap="square" rtlCol="0">
            <a:spAutoFit/>
          </a:bodyPr>
          <a:lstStyle/>
          <a:p>
            <a:pPr algn="ctr"/>
            <a:r>
              <a:rPr lang="en-US" sz="1350" dirty="0"/>
              <a:t>Manual preparation of kits</a:t>
            </a:r>
            <a:endParaRPr lang="id-ID" sz="1350" dirty="0"/>
          </a:p>
        </p:txBody>
      </p:sp>
      <p:sp>
        <p:nvSpPr>
          <p:cNvPr id="25" name="TextBox 24">
            <a:extLst>
              <a:ext uri="{FF2B5EF4-FFF2-40B4-BE49-F238E27FC236}">
                <a16:creationId xmlns:a16="http://schemas.microsoft.com/office/drawing/2014/main" id="{1AB17B8A-FED5-4836-9E44-B527C9DFFECB}"/>
              </a:ext>
            </a:extLst>
          </p:cNvPr>
          <p:cNvSpPr txBox="1"/>
          <p:nvPr/>
        </p:nvSpPr>
        <p:spPr>
          <a:xfrm>
            <a:off x="760759" y="3943622"/>
            <a:ext cx="3056273" cy="300082"/>
          </a:xfrm>
          <a:prstGeom prst="rect">
            <a:avLst/>
          </a:prstGeom>
          <a:noFill/>
        </p:spPr>
        <p:txBody>
          <a:bodyPr wrap="square" rtlCol="0">
            <a:spAutoFit/>
          </a:bodyPr>
          <a:lstStyle/>
          <a:p>
            <a:pPr algn="ctr"/>
            <a:r>
              <a:rPr lang="en-US" sz="1350" dirty="0"/>
              <a:t>No Maker Checker Process</a:t>
            </a:r>
            <a:endParaRPr lang="id-ID" sz="1350" dirty="0"/>
          </a:p>
        </p:txBody>
      </p:sp>
      <p:cxnSp>
        <p:nvCxnSpPr>
          <p:cNvPr id="31" name="Straight Arrow Connector 30">
            <a:extLst>
              <a:ext uri="{FF2B5EF4-FFF2-40B4-BE49-F238E27FC236}">
                <a16:creationId xmlns:a16="http://schemas.microsoft.com/office/drawing/2014/main" id="{A126A6AE-D642-40E6-8D1B-29D226625879}"/>
              </a:ext>
            </a:extLst>
          </p:cNvPr>
          <p:cNvCxnSpPr>
            <a:cxnSpLocks/>
          </p:cNvCxnSpPr>
          <p:nvPr/>
        </p:nvCxnSpPr>
        <p:spPr>
          <a:xfrm flipV="1">
            <a:off x="3247272" y="4073407"/>
            <a:ext cx="611404" cy="12668"/>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60516F49-D048-4B04-ABFC-2FAEB5C31657}"/>
              </a:ext>
            </a:extLst>
          </p:cNvPr>
          <p:cNvCxnSpPr>
            <a:cxnSpLocks/>
          </p:cNvCxnSpPr>
          <p:nvPr/>
        </p:nvCxnSpPr>
        <p:spPr>
          <a:xfrm>
            <a:off x="3613529" y="3718058"/>
            <a:ext cx="520386"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715A7E6-DC82-4311-84E5-310C8A85DAB3}"/>
              </a:ext>
            </a:extLst>
          </p:cNvPr>
          <p:cNvCxnSpPr>
            <a:cxnSpLocks/>
          </p:cNvCxnSpPr>
          <p:nvPr/>
        </p:nvCxnSpPr>
        <p:spPr>
          <a:xfrm>
            <a:off x="5983255" y="4220621"/>
            <a:ext cx="532020"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7" name="Chevron 5">
            <a:extLst>
              <a:ext uri="{FF2B5EF4-FFF2-40B4-BE49-F238E27FC236}">
                <a16:creationId xmlns:a16="http://schemas.microsoft.com/office/drawing/2014/main" id="{6EDBD51D-A944-4A0C-8A60-8D963CC47A84}"/>
              </a:ext>
            </a:extLst>
          </p:cNvPr>
          <p:cNvSpPr/>
          <p:nvPr/>
        </p:nvSpPr>
        <p:spPr>
          <a:xfrm>
            <a:off x="3106570" y="1981172"/>
            <a:ext cx="1092970" cy="3012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Material</a:t>
            </a:r>
            <a:endParaRPr lang="en-US" sz="975" dirty="0">
              <a:solidFill>
                <a:schemeClr val="tx1"/>
              </a:solidFill>
            </a:endParaRPr>
          </a:p>
        </p:txBody>
      </p:sp>
      <p:cxnSp>
        <p:nvCxnSpPr>
          <p:cNvPr id="38" name="Straight Arrow Connector 37">
            <a:extLst>
              <a:ext uri="{FF2B5EF4-FFF2-40B4-BE49-F238E27FC236}">
                <a16:creationId xmlns:a16="http://schemas.microsoft.com/office/drawing/2014/main" id="{D3C69467-A291-44B9-AAA3-8B1D4B34768D}"/>
              </a:ext>
            </a:extLst>
          </p:cNvPr>
          <p:cNvCxnSpPr>
            <a:cxnSpLocks/>
          </p:cNvCxnSpPr>
          <p:nvPr/>
        </p:nvCxnSpPr>
        <p:spPr>
          <a:xfrm>
            <a:off x="4199540" y="2125464"/>
            <a:ext cx="1084570" cy="1060420"/>
          </a:xfrm>
          <a:prstGeom prst="straightConnector1">
            <a:avLst/>
          </a:prstGeom>
          <a:ln w="19050">
            <a:solidFill>
              <a:schemeClr val="tx1">
                <a:lumMod val="60000"/>
                <a:lumOff val="4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D488848-07BC-4647-9415-AD55B7B7386E}"/>
              </a:ext>
            </a:extLst>
          </p:cNvPr>
          <p:cNvCxnSpPr>
            <a:cxnSpLocks/>
          </p:cNvCxnSpPr>
          <p:nvPr/>
        </p:nvCxnSpPr>
        <p:spPr>
          <a:xfrm>
            <a:off x="4327276" y="2671900"/>
            <a:ext cx="414548"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2D1D91FE-8E96-4D82-AD6F-2A2A4ADD1107}"/>
              </a:ext>
            </a:extLst>
          </p:cNvPr>
          <p:cNvCxnSpPr>
            <a:cxnSpLocks/>
          </p:cNvCxnSpPr>
          <p:nvPr/>
        </p:nvCxnSpPr>
        <p:spPr>
          <a:xfrm>
            <a:off x="3015978" y="4517318"/>
            <a:ext cx="414548"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3BACB82E-D191-4405-88DA-DD2EEC6B1252}"/>
              </a:ext>
            </a:extLst>
          </p:cNvPr>
          <p:cNvCxnSpPr>
            <a:cxnSpLocks/>
          </p:cNvCxnSpPr>
          <p:nvPr/>
        </p:nvCxnSpPr>
        <p:spPr>
          <a:xfrm>
            <a:off x="2617644" y="4949325"/>
            <a:ext cx="414548" cy="0"/>
          </a:xfrm>
          <a:prstGeom prst="straightConnector1">
            <a:avLst/>
          </a:prstGeom>
          <a:ln w="12700">
            <a:solidFill>
              <a:schemeClr val="tx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B10DBC6F-ED25-4412-B61B-4ADC5D79C9A2}"/>
              </a:ext>
            </a:extLst>
          </p:cNvPr>
          <p:cNvSpPr txBox="1"/>
          <p:nvPr/>
        </p:nvSpPr>
        <p:spPr>
          <a:xfrm>
            <a:off x="455824" y="4683238"/>
            <a:ext cx="2463239" cy="507831"/>
          </a:xfrm>
          <a:prstGeom prst="rect">
            <a:avLst/>
          </a:prstGeom>
          <a:noFill/>
        </p:spPr>
        <p:txBody>
          <a:bodyPr wrap="square" rtlCol="0">
            <a:spAutoFit/>
          </a:bodyPr>
          <a:lstStyle/>
          <a:p>
            <a:pPr algn="ctr"/>
            <a:r>
              <a:rPr lang="en-US" sz="1350" dirty="0"/>
              <a:t>Batch mismatch due to manual charging</a:t>
            </a:r>
            <a:endParaRPr lang="id-ID" sz="1350" dirty="0"/>
          </a:p>
        </p:txBody>
      </p:sp>
      <p:sp>
        <p:nvSpPr>
          <p:cNvPr id="39" name="Rectangle 38">
            <a:extLst>
              <a:ext uri="{FF2B5EF4-FFF2-40B4-BE49-F238E27FC236}">
                <a16:creationId xmlns:a16="http://schemas.microsoft.com/office/drawing/2014/main" id="{698CDDE9-DE35-40CE-A9A2-26004F2DD5B5}"/>
              </a:ext>
            </a:extLst>
          </p:cNvPr>
          <p:cNvSpPr/>
          <p:nvPr/>
        </p:nvSpPr>
        <p:spPr>
          <a:xfrm>
            <a:off x="4377944" y="4031792"/>
            <a:ext cx="1722783" cy="715581"/>
          </a:xfrm>
          <a:prstGeom prst="rect">
            <a:avLst/>
          </a:prstGeom>
        </p:spPr>
        <p:txBody>
          <a:bodyPr wrap="square">
            <a:spAutoFit/>
          </a:bodyPr>
          <a:lstStyle/>
          <a:p>
            <a:r>
              <a:rPr lang="en-US" sz="1350" dirty="0"/>
              <a:t>Technician side medicines being used from kits/ward stocks</a:t>
            </a:r>
          </a:p>
        </p:txBody>
      </p:sp>
      <p:sp>
        <p:nvSpPr>
          <p:cNvPr id="43" name="TextBox 42">
            <a:extLst>
              <a:ext uri="{FF2B5EF4-FFF2-40B4-BE49-F238E27FC236}">
                <a16:creationId xmlns:a16="http://schemas.microsoft.com/office/drawing/2014/main" id="{224BE4F5-AC85-4B06-A613-17DEA4FB3B4B}"/>
              </a:ext>
            </a:extLst>
          </p:cNvPr>
          <p:cNvSpPr txBox="1"/>
          <p:nvPr/>
        </p:nvSpPr>
        <p:spPr>
          <a:xfrm>
            <a:off x="439187" y="4357072"/>
            <a:ext cx="3056273" cy="300082"/>
          </a:xfrm>
          <a:prstGeom prst="rect">
            <a:avLst/>
          </a:prstGeom>
          <a:noFill/>
        </p:spPr>
        <p:txBody>
          <a:bodyPr wrap="square" rtlCol="0">
            <a:spAutoFit/>
          </a:bodyPr>
          <a:lstStyle/>
          <a:p>
            <a:pPr algn="ctr"/>
            <a:r>
              <a:rPr lang="en-US" sz="1350" dirty="0"/>
              <a:t>Excess and Shortages in kit stock</a:t>
            </a:r>
            <a:endParaRPr lang="id-ID" sz="1350" dirty="0"/>
          </a:p>
        </p:txBody>
      </p:sp>
      <p:sp>
        <p:nvSpPr>
          <p:cNvPr id="44" name="TextBox 43">
            <a:extLst>
              <a:ext uri="{FF2B5EF4-FFF2-40B4-BE49-F238E27FC236}">
                <a16:creationId xmlns:a16="http://schemas.microsoft.com/office/drawing/2014/main" id="{B77EE0E7-1F4C-4F92-B128-05499A2449C4}"/>
              </a:ext>
            </a:extLst>
          </p:cNvPr>
          <p:cNvSpPr txBox="1"/>
          <p:nvPr/>
        </p:nvSpPr>
        <p:spPr>
          <a:xfrm>
            <a:off x="1942584" y="2521793"/>
            <a:ext cx="2463239" cy="300082"/>
          </a:xfrm>
          <a:prstGeom prst="rect">
            <a:avLst/>
          </a:prstGeom>
          <a:noFill/>
        </p:spPr>
        <p:txBody>
          <a:bodyPr wrap="square" rtlCol="0">
            <a:spAutoFit/>
          </a:bodyPr>
          <a:lstStyle/>
          <a:p>
            <a:pPr algn="ctr"/>
            <a:r>
              <a:rPr lang="en-US" sz="1350" dirty="0"/>
              <a:t>Insufficient/ Excess Ward stocks</a:t>
            </a:r>
            <a:endParaRPr lang="id-ID" sz="1350" dirty="0"/>
          </a:p>
        </p:txBody>
      </p:sp>
    </p:spTree>
    <p:extLst>
      <p:ext uri="{BB962C8B-B14F-4D97-AF65-F5344CB8AC3E}">
        <p14:creationId xmlns:p14="http://schemas.microsoft.com/office/powerpoint/2010/main" val="1931601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DA10B3-9D13-40AA-BCDD-F8D6EDF9FF56}"/>
              </a:ext>
            </a:extLst>
          </p:cNvPr>
          <p:cNvSpPr/>
          <p:nvPr/>
        </p:nvSpPr>
        <p:spPr>
          <a:xfrm>
            <a:off x="1817229" y="572039"/>
            <a:ext cx="607859" cy="369332"/>
          </a:xfrm>
          <a:prstGeom prst="rect">
            <a:avLst/>
          </a:prstGeom>
        </p:spPr>
        <p:txBody>
          <a:bodyPr wrap="none">
            <a:spAutoFit/>
          </a:bodyPr>
          <a:lstStyle/>
          <a:p>
            <a:r>
              <a:rPr lang="en-US" b="1" i="1" dirty="0"/>
              <a:t>Plan</a:t>
            </a:r>
            <a:endParaRPr lang="en-IN" dirty="0"/>
          </a:p>
        </p:txBody>
      </p:sp>
      <p:sp>
        <p:nvSpPr>
          <p:cNvPr id="8" name="Rectangle 7">
            <a:extLst>
              <a:ext uri="{FF2B5EF4-FFF2-40B4-BE49-F238E27FC236}">
                <a16:creationId xmlns:a16="http://schemas.microsoft.com/office/drawing/2014/main" id="{FDC9EF5A-D7A0-4090-8F29-4136EBD3EFAC}"/>
              </a:ext>
            </a:extLst>
          </p:cNvPr>
          <p:cNvSpPr/>
          <p:nvPr/>
        </p:nvSpPr>
        <p:spPr>
          <a:xfrm>
            <a:off x="4382629" y="568345"/>
            <a:ext cx="3076548" cy="369332"/>
          </a:xfrm>
          <a:prstGeom prst="rect">
            <a:avLst/>
          </a:prstGeom>
        </p:spPr>
        <p:txBody>
          <a:bodyPr wrap="none">
            <a:spAutoFit/>
          </a:bodyPr>
          <a:lstStyle/>
          <a:p>
            <a:r>
              <a:rPr lang="en-US" b="1" i="1" dirty="0"/>
              <a:t>Team role and Responsibilities</a:t>
            </a:r>
            <a:endParaRPr lang="en-IN" dirty="0"/>
          </a:p>
        </p:txBody>
      </p:sp>
      <p:sp>
        <p:nvSpPr>
          <p:cNvPr id="3" name="Content Placeholder 2">
            <a:extLst>
              <a:ext uri="{FF2B5EF4-FFF2-40B4-BE49-F238E27FC236}">
                <a16:creationId xmlns:a16="http://schemas.microsoft.com/office/drawing/2014/main" id="{C805CEFA-B1AF-45B9-AB4A-416CBA0AC2CC}"/>
              </a:ext>
            </a:extLst>
          </p:cNvPr>
          <p:cNvSpPr>
            <a:spLocks noGrp="1"/>
          </p:cNvSpPr>
          <p:nvPr>
            <p:ph idx="1"/>
          </p:nvPr>
        </p:nvSpPr>
        <p:spPr/>
        <p:txBody>
          <a:bodyPr>
            <a:normAutofit fontScale="47500" lnSpcReduction="20000"/>
          </a:bodyPr>
          <a:lstStyle/>
          <a:p>
            <a:pPr fontAlgn="t"/>
            <a:r>
              <a:rPr lang="en-US" b="1" dirty="0"/>
              <a:t>Designation</a:t>
            </a:r>
            <a:endParaRPr lang="en-IN" dirty="0"/>
          </a:p>
          <a:p>
            <a:pPr fontAlgn="t"/>
            <a:r>
              <a:rPr lang="en-US" b="1" dirty="0"/>
              <a:t>Roles</a:t>
            </a:r>
            <a:endParaRPr lang="en-IN" dirty="0"/>
          </a:p>
          <a:p>
            <a:r>
              <a:rPr lang="en-US" dirty="0"/>
              <a:t>Senior Pharmacist</a:t>
            </a:r>
            <a:endParaRPr lang="en-IN" dirty="0"/>
          </a:p>
          <a:p>
            <a:pPr fontAlgn="t"/>
            <a:r>
              <a:rPr lang="en-US" dirty="0"/>
              <a:t>ZMRP</a:t>
            </a:r>
            <a:endParaRPr lang="en-IN" dirty="0"/>
          </a:p>
          <a:p>
            <a:pPr fontAlgn="t"/>
            <a:r>
              <a:rPr lang="en-US" dirty="0"/>
              <a:t>Inventory Isolation</a:t>
            </a:r>
            <a:endParaRPr lang="en-IN" dirty="0"/>
          </a:p>
          <a:p>
            <a:r>
              <a:rPr lang="en-US" dirty="0"/>
              <a:t>Junior Pharmacist</a:t>
            </a:r>
            <a:endParaRPr lang="en-IN" dirty="0"/>
          </a:p>
          <a:p>
            <a:pPr fontAlgn="t"/>
            <a:r>
              <a:rPr lang="en-US" dirty="0"/>
              <a:t>Re-Engineering layout</a:t>
            </a:r>
            <a:endParaRPr lang="en-IN" dirty="0"/>
          </a:p>
          <a:p>
            <a:pPr fontAlgn="t"/>
            <a:r>
              <a:rPr lang="en-US" dirty="0"/>
              <a:t>Color Coded crates</a:t>
            </a:r>
            <a:endParaRPr lang="en-IN" dirty="0"/>
          </a:p>
          <a:p>
            <a:pPr fontAlgn="t"/>
            <a:r>
              <a:rPr lang="en-US" dirty="0"/>
              <a:t>Executive Pharmacist</a:t>
            </a:r>
            <a:endParaRPr lang="en-IN" dirty="0"/>
          </a:p>
          <a:p>
            <a:pPr fontAlgn="t"/>
            <a:r>
              <a:rPr lang="en-US" dirty="0"/>
              <a:t>Commercial Fridge</a:t>
            </a:r>
            <a:endParaRPr lang="en-IN" dirty="0"/>
          </a:p>
          <a:p>
            <a:r>
              <a:rPr lang="en-US" dirty="0"/>
              <a:t>Steel Stand </a:t>
            </a:r>
            <a:endParaRPr lang="en-IN" dirty="0"/>
          </a:p>
          <a:p>
            <a:pPr fontAlgn="t"/>
            <a:r>
              <a:rPr lang="en-US" dirty="0"/>
              <a:t>Assistant Manager Pharmacy</a:t>
            </a:r>
            <a:endParaRPr lang="en-IN" dirty="0"/>
          </a:p>
          <a:p>
            <a:r>
              <a:rPr lang="en-US" dirty="0"/>
              <a:t>Cold Chain Compliance</a:t>
            </a:r>
            <a:endParaRPr lang="en-IN" dirty="0"/>
          </a:p>
          <a:p>
            <a:r>
              <a:rPr lang="en-US" dirty="0"/>
              <a:t>Group ID Creation</a:t>
            </a:r>
            <a:endParaRPr lang="en-IN" dirty="0"/>
          </a:p>
          <a:p>
            <a:pPr fontAlgn="t"/>
            <a:r>
              <a:rPr lang="en-US" dirty="0"/>
              <a:t>SPOC Senior Manager-Pharmacy</a:t>
            </a:r>
            <a:endParaRPr lang="en-IN" dirty="0"/>
          </a:p>
          <a:p>
            <a:pPr fontAlgn="t"/>
            <a:r>
              <a:rPr lang="en-US" dirty="0"/>
              <a:t>Template Separation</a:t>
            </a:r>
            <a:endParaRPr lang="en-IN" dirty="0"/>
          </a:p>
          <a:p>
            <a:pPr fontAlgn="t"/>
            <a:r>
              <a:rPr lang="en-US" dirty="0"/>
              <a:t>Training MIS</a:t>
            </a:r>
            <a:endParaRPr lang="en-IN" dirty="0"/>
          </a:p>
          <a:p>
            <a:pPr fontAlgn="t"/>
            <a:r>
              <a:rPr lang="en-US" dirty="0"/>
              <a:t>SPOC Nursing Manager</a:t>
            </a:r>
            <a:endParaRPr lang="en-IN" dirty="0"/>
          </a:p>
          <a:p>
            <a:pPr fontAlgn="t"/>
            <a:r>
              <a:rPr lang="en-US" dirty="0"/>
              <a:t>Team Alignment</a:t>
            </a:r>
            <a:endParaRPr lang="en-IN" dirty="0"/>
          </a:p>
          <a:p>
            <a:pPr fontAlgn="t"/>
            <a:r>
              <a:rPr lang="en-US" dirty="0"/>
              <a:t>Ground level Implementation </a:t>
            </a:r>
            <a:endParaRPr lang="en-IN" dirty="0"/>
          </a:p>
          <a:p>
            <a:endParaRPr lang="en-IN" dirty="0"/>
          </a:p>
        </p:txBody>
      </p:sp>
      <p:graphicFrame>
        <p:nvGraphicFramePr>
          <p:cNvPr id="11" name="Table 10">
            <a:extLst>
              <a:ext uri="{FF2B5EF4-FFF2-40B4-BE49-F238E27FC236}">
                <a16:creationId xmlns:a16="http://schemas.microsoft.com/office/drawing/2014/main" id="{4B9CC656-AEE5-4904-B201-13CF9D8539B9}"/>
              </a:ext>
            </a:extLst>
          </p:cNvPr>
          <p:cNvGraphicFramePr>
            <a:graphicFrameLocks noGrp="1"/>
          </p:cNvGraphicFramePr>
          <p:nvPr>
            <p:extLst>
              <p:ext uri="{D42A27DB-BD31-4B8C-83A1-F6EECF244321}">
                <p14:modId xmlns:p14="http://schemas.microsoft.com/office/powerpoint/2010/main" val="3681961385"/>
              </p:ext>
            </p:extLst>
          </p:nvPr>
        </p:nvGraphicFramePr>
        <p:xfrm>
          <a:off x="282648" y="1431429"/>
          <a:ext cx="3677020" cy="4557689"/>
        </p:xfrm>
        <a:graphic>
          <a:graphicData uri="http://schemas.openxmlformats.org/drawingml/2006/table">
            <a:tbl>
              <a:tblPr firstRow="1" bandRow="1">
                <a:tableStyleId>{21E4AEA4-8DFA-4A89-87EB-49C32662AFE0}</a:tableStyleId>
              </a:tblPr>
              <a:tblGrid>
                <a:gridCol w="1838510">
                  <a:extLst>
                    <a:ext uri="{9D8B030D-6E8A-4147-A177-3AD203B41FA5}">
                      <a16:colId xmlns:a16="http://schemas.microsoft.com/office/drawing/2014/main" val="3673654100"/>
                    </a:ext>
                  </a:extLst>
                </a:gridCol>
                <a:gridCol w="1838510">
                  <a:extLst>
                    <a:ext uri="{9D8B030D-6E8A-4147-A177-3AD203B41FA5}">
                      <a16:colId xmlns:a16="http://schemas.microsoft.com/office/drawing/2014/main" val="684473115"/>
                    </a:ext>
                  </a:extLst>
                </a:gridCol>
              </a:tblGrid>
              <a:tr h="375917">
                <a:tc>
                  <a:txBody>
                    <a:bodyPr/>
                    <a:lstStyle/>
                    <a:p>
                      <a:r>
                        <a:rPr lang="en-US" dirty="0"/>
                        <a:t>Scope</a:t>
                      </a:r>
                      <a:endParaRPr lang="en-IN" dirty="0"/>
                    </a:p>
                  </a:txBody>
                  <a:tcPr/>
                </a:tc>
                <a:tc>
                  <a:txBody>
                    <a:bodyPr/>
                    <a:lstStyle/>
                    <a:p>
                      <a:r>
                        <a:rPr lang="en-US" sz="1400" dirty="0" err="1"/>
                        <a:t>Labour</a:t>
                      </a:r>
                      <a:r>
                        <a:rPr lang="en-US" sz="1400" dirty="0"/>
                        <a:t> OT </a:t>
                      </a:r>
                      <a:endParaRPr lang="en-IN" sz="1400" dirty="0"/>
                    </a:p>
                  </a:txBody>
                  <a:tcPr/>
                </a:tc>
                <a:extLst>
                  <a:ext uri="{0D108BD9-81ED-4DB2-BD59-A6C34878D82A}">
                    <a16:rowId xmlns:a16="http://schemas.microsoft.com/office/drawing/2014/main" val="1164606873"/>
                  </a:ext>
                </a:extLst>
              </a:tr>
              <a:tr h="348481">
                <a:tc>
                  <a:txBody>
                    <a:bodyPr/>
                    <a:lstStyle/>
                    <a:p>
                      <a:r>
                        <a:rPr lang="en-US" dirty="0"/>
                        <a:t>Location</a:t>
                      </a:r>
                      <a:endParaRPr lang="en-IN" dirty="0"/>
                    </a:p>
                  </a:txBody>
                  <a:tcPr/>
                </a:tc>
                <a:tc>
                  <a:txBody>
                    <a:bodyPr/>
                    <a:lstStyle/>
                    <a:p>
                      <a:r>
                        <a:rPr lang="en-US" dirty="0"/>
                        <a:t>12</a:t>
                      </a:r>
                      <a:r>
                        <a:rPr lang="en-US" baseline="30000" dirty="0"/>
                        <a:t>th</a:t>
                      </a:r>
                      <a:r>
                        <a:rPr lang="en-US" dirty="0"/>
                        <a:t> Floor Floor</a:t>
                      </a:r>
                      <a:endParaRPr lang="en-IN" dirty="0"/>
                    </a:p>
                  </a:txBody>
                  <a:tcPr/>
                </a:tc>
                <a:extLst>
                  <a:ext uri="{0D108BD9-81ED-4DB2-BD59-A6C34878D82A}">
                    <a16:rowId xmlns:a16="http://schemas.microsoft.com/office/drawing/2014/main" val="1666056368"/>
                  </a:ext>
                </a:extLst>
              </a:tr>
              <a:tr h="348481">
                <a:tc>
                  <a:txBody>
                    <a:bodyPr/>
                    <a:lstStyle/>
                    <a:p>
                      <a:r>
                        <a:rPr lang="en-US" dirty="0"/>
                        <a:t>Team</a:t>
                      </a:r>
                      <a:endParaRPr lang="en-IN" dirty="0"/>
                    </a:p>
                  </a:txBody>
                  <a:tcPr/>
                </a:tc>
                <a:tc>
                  <a:txBody>
                    <a:bodyPr/>
                    <a:lstStyle/>
                    <a:p>
                      <a:r>
                        <a:rPr lang="en-US" dirty="0"/>
                        <a:t>Nursing</a:t>
                      </a:r>
                      <a:endParaRPr lang="en-IN" dirty="0"/>
                    </a:p>
                  </a:txBody>
                  <a:tcPr/>
                </a:tc>
                <a:extLst>
                  <a:ext uri="{0D108BD9-81ED-4DB2-BD59-A6C34878D82A}">
                    <a16:rowId xmlns:a16="http://schemas.microsoft.com/office/drawing/2014/main" val="4258546773"/>
                  </a:ext>
                </a:extLst>
              </a:tr>
              <a:tr h="348481">
                <a:tc>
                  <a:txBody>
                    <a:bodyPr/>
                    <a:lstStyle/>
                    <a:p>
                      <a:r>
                        <a:rPr lang="en-US" dirty="0"/>
                        <a:t>Exceptions</a:t>
                      </a:r>
                      <a:endParaRPr lang="en-IN" dirty="0"/>
                    </a:p>
                  </a:txBody>
                  <a:tcPr/>
                </a:tc>
                <a:tc>
                  <a:txBody>
                    <a:bodyPr/>
                    <a:lstStyle/>
                    <a:p>
                      <a:r>
                        <a:rPr lang="en-US" dirty="0"/>
                        <a:t>Emergency, Addons</a:t>
                      </a:r>
                      <a:endParaRPr lang="en-IN" dirty="0"/>
                    </a:p>
                  </a:txBody>
                  <a:tcPr/>
                </a:tc>
                <a:extLst>
                  <a:ext uri="{0D108BD9-81ED-4DB2-BD59-A6C34878D82A}">
                    <a16:rowId xmlns:a16="http://schemas.microsoft.com/office/drawing/2014/main" val="1711830984"/>
                  </a:ext>
                </a:extLst>
              </a:tr>
              <a:tr h="348481">
                <a:tc>
                  <a:txBody>
                    <a:bodyPr/>
                    <a:lstStyle/>
                    <a:p>
                      <a:r>
                        <a:rPr lang="en-US" dirty="0"/>
                        <a:t>Time Period</a:t>
                      </a:r>
                      <a:endParaRPr lang="en-IN" dirty="0"/>
                    </a:p>
                  </a:txBody>
                  <a:tcPr/>
                </a:tc>
                <a:tc>
                  <a:txBody>
                    <a:bodyPr/>
                    <a:lstStyle/>
                    <a:p>
                      <a:r>
                        <a:rPr lang="en-US" dirty="0"/>
                        <a:t>One month</a:t>
                      </a:r>
                      <a:endParaRPr lang="en-IN" dirty="0"/>
                    </a:p>
                  </a:txBody>
                  <a:tcPr/>
                </a:tc>
                <a:extLst>
                  <a:ext uri="{0D108BD9-81ED-4DB2-BD59-A6C34878D82A}">
                    <a16:rowId xmlns:a16="http://schemas.microsoft.com/office/drawing/2014/main" val="628985889"/>
                  </a:ext>
                </a:extLst>
              </a:tr>
              <a:tr h="348481">
                <a:tc>
                  <a:txBody>
                    <a:bodyPr/>
                    <a:lstStyle/>
                    <a:p>
                      <a:r>
                        <a:rPr lang="en-US" dirty="0"/>
                        <a:t>Initial Target</a:t>
                      </a:r>
                      <a:endParaRPr lang="en-IN" dirty="0"/>
                    </a:p>
                  </a:txBody>
                  <a:tcPr/>
                </a:tc>
                <a:tc>
                  <a:txBody>
                    <a:bodyPr/>
                    <a:lstStyle/>
                    <a:p>
                      <a:r>
                        <a:rPr lang="en-US" dirty="0"/>
                        <a:t>Planned cases</a:t>
                      </a:r>
                      <a:endParaRPr lang="en-IN" dirty="0"/>
                    </a:p>
                  </a:txBody>
                  <a:tcPr/>
                </a:tc>
                <a:extLst>
                  <a:ext uri="{0D108BD9-81ED-4DB2-BD59-A6C34878D82A}">
                    <a16:rowId xmlns:a16="http://schemas.microsoft.com/office/drawing/2014/main" val="3135393895"/>
                  </a:ext>
                </a:extLst>
              </a:tr>
              <a:tr h="348481">
                <a:tc>
                  <a:txBody>
                    <a:bodyPr/>
                    <a:lstStyle/>
                    <a:p>
                      <a:r>
                        <a:rPr lang="en-US" dirty="0"/>
                        <a:t>Team Strength</a:t>
                      </a:r>
                      <a:endParaRPr lang="en-IN" dirty="0"/>
                    </a:p>
                  </a:txBody>
                  <a:tcPr/>
                </a:tc>
                <a:tc>
                  <a:txBody>
                    <a:bodyPr/>
                    <a:lstStyle/>
                    <a:p>
                      <a:r>
                        <a:rPr lang="en-US" dirty="0"/>
                        <a:t>10 nurses.</a:t>
                      </a:r>
                      <a:endParaRPr lang="en-IN" dirty="0"/>
                    </a:p>
                  </a:txBody>
                  <a:tcPr/>
                </a:tc>
                <a:extLst>
                  <a:ext uri="{0D108BD9-81ED-4DB2-BD59-A6C34878D82A}">
                    <a16:rowId xmlns:a16="http://schemas.microsoft.com/office/drawing/2014/main" val="3847485584"/>
                  </a:ext>
                </a:extLst>
              </a:tr>
              <a:tr h="348481">
                <a:tc>
                  <a:txBody>
                    <a:bodyPr/>
                    <a:lstStyle/>
                    <a:p>
                      <a:r>
                        <a:rPr lang="en-US" dirty="0"/>
                        <a:t>Template Count </a:t>
                      </a:r>
                      <a:endParaRPr lang="en-IN" dirty="0"/>
                    </a:p>
                  </a:txBody>
                  <a:tcPr/>
                </a:tc>
                <a:tc>
                  <a:txBody>
                    <a:bodyPr/>
                    <a:lstStyle/>
                    <a:p>
                      <a:r>
                        <a:rPr lang="en-US" dirty="0"/>
                        <a:t>5</a:t>
                      </a:r>
                      <a:endParaRPr lang="en-IN" dirty="0"/>
                    </a:p>
                  </a:txBody>
                  <a:tcPr/>
                </a:tc>
                <a:extLst>
                  <a:ext uri="{0D108BD9-81ED-4DB2-BD59-A6C34878D82A}">
                    <a16:rowId xmlns:a16="http://schemas.microsoft.com/office/drawing/2014/main" val="286256737"/>
                  </a:ext>
                </a:extLst>
              </a:tr>
              <a:tr h="348481">
                <a:tc>
                  <a:txBody>
                    <a:bodyPr/>
                    <a:lstStyle/>
                    <a:p>
                      <a:r>
                        <a:rPr lang="en-US" dirty="0"/>
                        <a:t>Go Live</a:t>
                      </a:r>
                      <a:endParaRPr lang="en-IN" dirty="0"/>
                    </a:p>
                  </a:txBody>
                  <a:tcPr/>
                </a:tc>
                <a:tc>
                  <a:txBody>
                    <a:bodyPr/>
                    <a:lstStyle/>
                    <a:p>
                      <a:r>
                        <a:rPr lang="en-US" dirty="0"/>
                        <a:t>One month</a:t>
                      </a:r>
                      <a:endParaRPr lang="en-IN" dirty="0"/>
                    </a:p>
                  </a:txBody>
                  <a:tcPr/>
                </a:tc>
                <a:extLst>
                  <a:ext uri="{0D108BD9-81ED-4DB2-BD59-A6C34878D82A}">
                    <a16:rowId xmlns:a16="http://schemas.microsoft.com/office/drawing/2014/main" val="705054785"/>
                  </a:ext>
                </a:extLst>
              </a:tr>
              <a:tr h="348481">
                <a:tc>
                  <a:txBody>
                    <a:bodyPr/>
                    <a:lstStyle/>
                    <a:p>
                      <a:r>
                        <a:rPr lang="en-US" dirty="0"/>
                        <a:t>Staff Training</a:t>
                      </a:r>
                      <a:endParaRPr lang="en-IN" dirty="0"/>
                    </a:p>
                  </a:txBody>
                  <a:tcPr/>
                </a:tc>
                <a:tc>
                  <a:txBody>
                    <a:bodyPr/>
                    <a:lstStyle/>
                    <a:p>
                      <a:r>
                        <a:rPr lang="en-US" dirty="0"/>
                        <a:t>All nurses</a:t>
                      </a:r>
                      <a:endParaRPr lang="en-IN" dirty="0"/>
                    </a:p>
                  </a:txBody>
                  <a:tcPr/>
                </a:tc>
                <a:extLst>
                  <a:ext uri="{0D108BD9-81ED-4DB2-BD59-A6C34878D82A}">
                    <a16:rowId xmlns:a16="http://schemas.microsoft.com/office/drawing/2014/main" val="3630015934"/>
                  </a:ext>
                </a:extLst>
              </a:tr>
              <a:tr h="348481">
                <a:tc>
                  <a:txBody>
                    <a:bodyPr/>
                    <a:lstStyle/>
                    <a:p>
                      <a:r>
                        <a:rPr lang="en-US" dirty="0"/>
                        <a:t>Small Teams</a:t>
                      </a:r>
                      <a:endParaRPr lang="en-IN" dirty="0"/>
                    </a:p>
                  </a:txBody>
                  <a:tcPr/>
                </a:tc>
                <a:tc>
                  <a:txBody>
                    <a:bodyPr/>
                    <a:lstStyle/>
                    <a:p>
                      <a:r>
                        <a:rPr lang="en-US" dirty="0"/>
                        <a:t>Refresher Training</a:t>
                      </a:r>
                      <a:endParaRPr lang="en-IN" dirty="0"/>
                    </a:p>
                  </a:txBody>
                  <a:tcPr/>
                </a:tc>
                <a:extLst>
                  <a:ext uri="{0D108BD9-81ED-4DB2-BD59-A6C34878D82A}">
                    <a16:rowId xmlns:a16="http://schemas.microsoft.com/office/drawing/2014/main" val="4082701874"/>
                  </a:ext>
                </a:extLst>
              </a:tr>
              <a:tr h="348481">
                <a:tc>
                  <a:txBody>
                    <a:bodyPr/>
                    <a:lstStyle/>
                    <a:p>
                      <a:r>
                        <a:rPr lang="en-US" dirty="0"/>
                        <a:t>Hands on Training</a:t>
                      </a:r>
                      <a:endParaRPr lang="en-IN" dirty="0"/>
                    </a:p>
                  </a:txBody>
                  <a:tcPr/>
                </a:tc>
                <a:tc>
                  <a:txBody>
                    <a:bodyPr/>
                    <a:lstStyle/>
                    <a:p>
                      <a:r>
                        <a:rPr lang="en-US" dirty="0"/>
                        <a:t>IT</a:t>
                      </a:r>
                      <a:endParaRPr lang="en-IN" dirty="0"/>
                    </a:p>
                  </a:txBody>
                  <a:tcPr/>
                </a:tc>
                <a:extLst>
                  <a:ext uri="{0D108BD9-81ED-4DB2-BD59-A6C34878D82A}">
                    <a16:rowId xmlns:a16="http://schemas.microsoft.com/office/drawing/2014/main" val="3480074038"/>
                  </a:ext>
                </a:extLst>
              </a:tr>
              <a:tr h="348481">
                <a:tc>
                  <a:txBody>
                    <a:bodyPr/>
                    <a:lstStyle/>
                    <a:p>
                      <a:r>
                        <a:rPr lang="en-US" dirty="0"/>
                        <a:t>On site Support</a:t>
                      </a:r>
                      <a:endParaRPr lang="en-IN" dirty="0"/>
                    </a:p>
                  </a:txBody>
                  <a:tcPr/>
                </a:tc>
                <a:tc>
                  <a:txBody>
                    <a:bodyPr/>
                    <a:lstStyle/>
                    <a:p>
                      <a:r>
                        <a:rPr lang="en-US" dirty="0"/>
                        <a:t>IT</a:t>
                      </a:r>
                      <a:endParaRPr lang="en-IN" dirty="0"/>
                    </a:p>
                  </a:txBody>
                  <a:tcPr/>
                </a:tc>
                <a:extLst>
                  <a:ext uri="{0D108BD9-81ED-4DB2-BD59-A6C34878D82A}">
                    <a16:rowId xmlns:a16="http://schemas.microsoft.com/office/drawing/2014/main" val="2763232003"/>
                  </a:ext>
                </a:extLst>
              </a:tr>
            </a:tbl>
          </a:graphicData>
        </a:graphic>
      </p:graphicFrame>
      <p:graphicFrame>
        <p:nvGraphicFramePr>
          <p:cNvPr id="12" name="Content Placeholder 4">
            <a:extLst>
              <a:ext uri="{FF2B5EF4-FFF2-40B4-BE49-F238E27FC236}">
                <a16:creationId xmlns:a16="http://schemas.microsoft.com/office/drawing/2014/main" id="{96570A09-8E55-48D0-8514-1CF0989DC457}"/>
              </a:ext>
            </a:extLst>
          </p:cNvPr>
          <p:cNvGraphicFramePr>
            <a:graphicFrameLocks/>
          </p:cNvGraphicFramePr>
          <p:nvPr>
            <p:extLst>
              <p:ext uri="{D42A27DB-BD31-4B8C-83A1-F6EECF244321}">
                <p14:modId xmlns:p14="http://schemas.microsoft.com/office/powerpoint/2010/main" val="571098571"/>
              </p:ext>
            </p:extLst>
          </p:nvPr>
        </p:nvGraphicFramePr>
        <p:xfrm>
          <a:off x="4152868" y="1431429"/>
          <a:ext cx="4362482" cy="2212400"/>
        </p:xfrm>
        <a:graphic>
          <a:graphicData uri="http://schemas.openxmlformats.org/drawingml/2006/table">
            <a:tbl>
              <a:tblPr firstRow="1" bandRow="1">
                <a:tableStyleId>{93296810-A885-4BE3-A3E7-6D5BEEA58F35}</a:tableStyleId>
              </a:tblPr>
              <a:tblGrid>
                <a:gridCol w="1732017">
                  <a:extLst>
                    <a:ext uri="{9D8B030D-6E8A-4147-A177-3AD203B41FA5}">
                      <a16:colId xmlns:a16="http://schemas.microsoft.com/office/drawing/2014/main" val="92083852"/>
                    </a:ext>
                  </a:extLst>
                </a:gridCol>
                <a:gridCol w="2630465">
                  <a:extLst>
                    <a:ext uri="{9D8B030D-6E8A-4147-A177-3AD203B41FA5}">
                      <a16:colId xmlns:a16="http://schemas.microsoft.com/office/drawing/2014/main" val="4245766264"/>
                    </a:ext>
                  </a:extLst>
                </a:gridCol>
              </a:tblGrid>
              <a:tr h="310047">
                <a:tc>
                  <a:txBody>
                    <a:bodyPr/>
                    <a:lstStyle/>
                    <a:p>
                      <a:r>
                        <a:rPr lang="en-US" sz="1400" dirty="0">
                          <a:latin typeface="Trebuchet MS" panose="020B0603020202020204" pitchFamily="34" charset="0"/>
                        </a:rPr>
                        <a:t>Designation</a:t>
                      </a:r>
                      <a:endParaRPr lang="en-IN" sz="1400" dirty="0">
                        <a:latin typeface="Trebuchet MS" panose="020B0603020202020204" pitchFamily="34" charset="0"/>
                      </a:endParaRPr>
                    </a:p>
                  </a:txBody>
                  <a:tcPr/>
                </a:tc>
                <a:tc>
                  <a:txBody>
                    <a:bodyPr/>
                    <a:lstStyle/>
                    <a:p>
                      <a:r>
                        <a:rPr lang="en-US" sz="1400" dirty="0">
                          <a:latin typeface="Trebuchet MS" panose="020B0603020202020204" pitchFamily="34" charset="0"/>
                        </a:rPr>
                        <a:t>Roles</a:t>
                      </a:r>
                      <a:endParaRPr lang="en-IN" sz="1400" dirty="0">
                        <a:latin typeface="Trebuchet MS" panose="020B0603020202020204" pitchFamily="34" charset="0"/>
                      </a:endParaRPr>
                    </a:p>
                  </a:txBody>
                  <a:tcPr/>
                </a:tc>
                <a:extLst>
                  <a:ext uri="{0D108BD9-81ED-4DB2-BD59-A6C34878D82A}">
                    <a16:rowId xmlns:a16="http://schemas.microsoft.com/office/drawing/2014/main" val="1650676559"/>
                  </a:ext>
                </a:extLst>
              </a:tr>
              <a:tr h="744113">
                <a:tc>
                  <a:txBody>
                    <a:bodyPr/>
                    <a:lstStyle/>
                    <a:p>
                      <a:pPr algn="l"/>
                      <a:r>
                        <a:rPr lang="en-US" sz="1400" dirty="0">
                          <a:latin typeface="Trebuchet MS" panose="020B0603020202020204" pitchFamily="34" charset="0"/>
                        </a:rPr>
                        <a:t>SPOC Assistant Manager-Pharmacy</a:t>
                      </a:r>
                      <a:endParaRPr lang="en-IN" sz="140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dirty="0">
                          <a:latin typeface="Trebuchet MS" panose="020B0603020202020204" pitchFamily="34" charset="0"/>
                        </a:rPr>
                        <a:t>Template Separation</a:t>
                      </a:r>
                    </a:p>
                    <a:p>
                      <a:pPr marL="285750" indent="-285750">
                        <a:buFont typeface="Arial" panose="020B0604020202020204" pitchFamily="34" charset="0"/>
                        <a:buChar char="•"/>
                      </a:pPr>
                      <a:r>
                        <a:rPr lang="en-US" sz="1400" dirty="0">
                          <a:latin typeface="Trebuchet MS" panose="020B0603020202020204" pitchFamily="34" charset="0"/>
                        </a:rPr>
                        <a:t>Stock arrangement</a:t>
                      </a:r>
                    </a:p>
                  </a:txBody>
                  <a:tcPr/>
                </a:tc>
                <a:extLst>
                  <a:ext uri="{0D108BD9-81ED-4DB2-BD59-A6C34878D82A}">
                    <a16:rowId xmlns:a16="http://schemas.microsoft.com/office/drawing/2014/main" val="4077907921"/>
                  </a:ext>
                </a:extLst>
              </a:tr>
              <a:tr h="744113">
                <a:tc>
                  <a:txBody>
                    <a:bodyPr/>
                    <a:lstStyle/>
                    <a:p>
                      <a:r>
                        <a:rPr lang="en-US" sz="1400" dirty="0">
                          <a:latin typeface="Trebuchet MS" panose="020B0603020202020204" pitchFamily="34" charset="0"/>
                        </a:rPr>
                        <a:t>SPOC Nursing Manager</a:t>
                      </a:r>
                      <a:endParaRPr lang="en-IN" sz="1400" dirty="0">
                        <a:latin typeface="Trebuchet MS" panose="020B0603020202020204" pitchFamily="34" charset="0"/>
                      </a:endParaRPr>
                    </a:p>
                  </a:txBody>
                  <a:tcPr/>
                </a:tc>
                <a:tc>
                  <a:txBody>
                    <a:bodyPr/>
                    <a:lstStyle/>
                    <a:p>
                      <a:pPr marL="285750" indent="-285750">
                        <a:buFont typeface="Arial" panose="020B0604020202020204" pitchFamily="34" charset="0"/>
                        <a:buChar char="•"/>
                      </a:pPr>
                      <a:r>
                        <a:rPr lang="en-US" sz="1400" dirty="0">
                          <a:latin typeface="Trebuchet MS" panose="020B0603020202020204" pitchFamily="34" charset="0"/>
                        </a:rPr>
                        <a:t>Team Alignment</a:t>
                      </a:r>
                    </a:p>
                    <a:p>
                      <a:pPr marL="285750" indent="-285750">
                        <a:buFont typeface="Arial" panose="020B0604020202020204" pitchFamily="34" charset="0"/>
                        <a:buChar char="•"/>
                      </a:pPr>
                      <a:r>
                        <a:rPr lang="en-US" sz="1400" dirty="0">
                          <a:latin typeface="Trebuchet MS" panose="020B0603020202020204" pitchFamily="34" charset="0"/>
                        </a:rPr>
                        <a:t>Ground level Implementation </a:t>
                      </a:r>
                    </a:p>
                    <a:p>
                      <a:pPr marL="285750" indent="-285750">
                        <a:buFont typeface="Arial" panose="020B0604020202020204" pitchFamily="34" charset="0"/>
                        <a:buChar char="•"/>
                      </a:pPr>
                      <a:r>
                        <a:rPr lang="en-US" sz="1400" dirty="0">
                          <a:latin typeface="Trebuchet MS" panose="020B0603020202020204" pitchFamily="34" charset="0"/>
                        </a:rPr>
                        <a:t>Review Ward stocks post Go-Live</a:t>
                      </a:r>
                    </a:p>
                  </a:txBody>
                  <a:tcPr/>
                </a:tc>
                <a:extLst>
                  <a:ext uri="{0D108BD9-81ED-4DB2-BD59-A6C34878D82A}">
                    <a16:rowId xmlns:a16="http://schemas.microsoft.com/office/drawing/2014/main" val="2910819683"/>
                  </a:ext>
                </a:extLst>
              </a:tr>
            </a:tbl>
          </a:graphicData>
        </a:graphic>
      </p:graphicFrame>
    </p:spTree>
    <p:extLst>
      <p:ext uri="{BB962C8B-B14F-4D97-AF65-F5344CB8AC3E}">
        <p14:creationId xmlns:p14="http://schemas.microsoft.com/office/powerpoint/2010/main" val="829359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DCD74D7-1ACC-444C-B200-9FDF873EDC16}"/>
              </a:ext>
            </a:extLst>
          </p:cNvPr>
          <p:cNvSpPr>
            <a:spLocks noGrp="1"/>
          </p:cNvSpPr>
          <p:nvPr>
            <p:ph type="title"/>
          </p:nvPr>
        </p:nvSpPr>
        <p:spPr>
          <a:xfrm>
            <a:off x="466725" y="675450"/>
            <a:ext cx="7886700" cy="474938"/>
          </a:xfrm>
        </p:spPr>
        <p:txBody>
          <a:bodyPr>
            <a:normAutofit/>
          </a:bodyPr>
          <a:lstStyle/>
          <a:p>
            <a:r>
              <a:rPr lang="en-US" sz="2400" b="1" i="1" dirty="0"/>
              <a:t>Action Plan</a:t>
            </a:r>
            <a:endParaRPr lang="en-IN" sz="2400" b="1" i="1" dirty="0"/>
          </a:p>
        </p:txBody>
      </p:sp>
      <p:graphicFrame>
        <p:nvGraphicFramePr>
          <p:cNvPr id="6" name="Table 5">
            <a:extLst>
              <a:ext uri="{FF2B5EF4-FFF2-40B4-BE49-F238E27FC236}">
                <a16:creationId xmlns:a16="http://schemas.microsoft.com/office/drawing/2014/main" id="{BB15D2A9-B191-47BB-8679-355E556D1959}"/>
              </a:ext>
            </a:extLst>
          </p:cNvPr>
          <p:cNvGraphicFramePr>
            <a:graphicFrameLocks noGrp="1"/>
          </p:cNvGraphicFramePr>
          <p:nvPr>
            <p:extLst/>
          </p:nvPr>
        </p:nvGraphicFramePr>
        <p:xfrm>
          <a:off x="212271" y="1417087"/>
          <a:ext cx="8719458" cy="4405973"/>
        </p:xfrm>
        <a:graphic>
          <a:graphicData uri="http://schemas.openxmlformats.org/drawingml/2006/table">
            <a:tbl>
              <a:tblPr firstRow="1" bandRow="1">
                <a:tableStyleId>{21E4AEA4-8DFA-4A89-87EB-49C32662AFE0}</a:tableStyleId>
              </a:tblPr>
              <a:tblGrid>
                <a:gridCol w="285917">
                  <a:extLst>
                    <a:ext uri="{9D8B030D-6E8A-4147-A177-3AD203B41FA5}">
                      <a16:colId xmlns:a16="http://schemas.microsoft.com/office/drawing/2014/main" val="2466996300"/>
                    </a:ext>
                  </a:extLst>
                </a:gridCol>
                <a:gridCol w="1118341">
                  <a:extLst>
                    <a:ext uri="{9D8B030D-6E8A-4147-A177-3AD203B41FA5}">
                      <a16:colId xmlns:a16="http://schemas.microsoft.com/office/drawing/2014/main" val="1791549472"/>
                    </a:ext>
                  </a:extLst>
                </a:gridCol>
                <a:gridCol w="2077302">
                  <a:extLst>
                    <a:ext uri="{9D8B030D-6E8A-4147-A177-3AD203B41FA5}">
                      <a16:colId xmlns:a16="http://schemas.microsoft.com/office/drawing/2014/main" val="1095291179"/>
                    </a:ext>
                  </a:extLst>
                </a:gridCol>
                <a:gridCol w="2339840">
                  <a:extLst>
                    <a:ext uri="{9D8B030D-6E8A-4147-A177-3AD203B41FA5}">
                      <a16:colId xmlns:a16="http://schemas.microsoft.com/office/drawing/2014/main" val="3795106878"/>
                    </a:ext>
                  </a:extLst>
                </a:gridCol>
                <a:gridCol w="1449029">
                  <a:extLst>
                    <a:ext uri="{9D8B030D-6E8A-4147-A177-3AD203B41FA5}">
                      <a16:colId xmlns:a16="http://schemas.microsoft.com/office/drawing/2014/main" val="2264381555"/>
                    </a:ext>
                  </a:extLst>
                </a:gridCol>
                <a:gridCol w="1449029">
                  <a:extLst>
                    <a:ext uri="{9D8B030D-6E8A-4147-A177-3AD203B41FA5}">
                      <a16:colId xmlns:a16="http://schemas.microsoft.com/office/drawing/2014/main" val="731987572"/>
                    </a:ext>
                  </a:extLst>
                </a:gridCol>
              </a:tblGrid>
              <a:tr h="388620">
                <a:tc>
                  <a:txBody>
                    <a:bodyPr/>
                    <a:lstStyle/>
                    <a:p>
                      <a:r>
                        <a:rPr lang="en-US" sz="1100" dirty="0"/>
                        <a:t>SN</a:t>
                      </a:r>
                      <a:endParaRPr lang="en-IN" sz="1100" dirty="0"/>
                    </a:p>
                  </a:txBody>
                  <a:tcPr marL="68580" marR="68580" marT="34290" marB="34290"/>
                </a:tc>
                <a:tc>
                  <a:txBody>
                    <a:bodyPr/>
                    <a:lstStyle/>
                    <a:p>
                      <a:r>
                        <a:rPr lang="en-US" sz="1100" dirty="0"/>
                        <a:t>Problem</a:t>
                      </a:r>
                      <a:endParaRPr lang="en-IN" sz="1100" dirty="0"/>
                    </a:p>
                  </a:txBody>
                  <a:tcPr marL="68580" marR="68580" marT="34290" marB="34290"/>
                </a:tc>
                <a:tc>
                  <a:txBody>
                    <a:bodyPr/>
                    <a:lstStyle/>
                    <a:p>
                      <a:r>
                        <a:rPr lang="en-US" sz="1100" dirty="0"/>
                        <a:t>Solution</a:t>
                      </a:r>
                      <a:endParaRPr lang="en-IN" sz="1100" dirty="0"/>
                    </a:p>
                  </a:txBody>
                  <a:tcPr marL="68580" marR="68580" marT="34290" marB="34290"/>
                </a:tc>
                <a:tc>
                  <a:txBody>
                    <a:bodyPr/>
                    <a:lstStyle/>
                    <a:p>
                      <a:r>
                        <a:rPr lang="en-US" sz="1100" dirty="0"/>
                        <a:t>Implementation Steps</a:t>
                      </a:r>
                      <a:endParaRPr lang="en-IN" sz="1100" dirty="0"/>
                    </a:p>
                  </a:txBody>
                  <a:tcPr marL="68580" marR="68580" marT="34290" marB="34290"/>
                </a:tc>
                <a:tc>
                  <a:txBody>
                    <a:bodyPr/>
                    <a:lstStyle/>
                    <a:p>
                      <a:r>
                        <a:rPr lang="en-US" sz="1100" dirty="0"/>
                        <a:t>Timeline</a:t>
                      </a:r>
                      <a:endParaRPr lang="en-IN" sz="1100" dirty="0"/>
                    </a:p>
                  </a:txBody>
                  <a:tcPr marL="68580" marR="68580" marT="34290" marB="34290"/>
                </a:tc>
                <a:tc>
                  <a:txBody>
                    <a:bodyPr/>
                    <a:lstStyle/>
                    <a:p>
                      <a:r>
                        <a:rPr lang="en-US" sz="1100" dirty="0"/>
                        <a:t>Responsible Person</a:t>
                      </a:r>
                      <a:endParaRPr lang="en-IN" sz="1100" dirty="0"/>
                    </a:p>
                  </a:txBody>
                  <a:tcPr marL="68580" marR="68580" marT="34290" marB="34290"/>
                </a:tc>
                <a:extLst>
                  <a:ext uri="{0D108BD9-81ED-4DB2-BD59-A6C34878D82A}">
                    <a16:rowId xmlns:a16="http://schemas.microsoft.com/office/drawing/2014/main" val="3833900959"/>
                  </a:ext>
                </a:extLst>
              </a:tr>
              <a:tr h="708660">
                <a:tc>
                  <a:txBody>
                    <a:bodyPr/>
                    <a:lstStyle/>
                    <a:p>
                      <a:pPr algn="ctr"/>
                      <a:r>
                        <a:rPr lang="en-US" sz="1100" dirty="0"/>
                        <a:t>1</a:t>
                      </a:r>
                      <a:endParaRPr lang="en-IN" sz="1100" dirty="0"/>
                    </a:p>
                  </a:txBody>
                  <a:tcPr marL="68580" marR="68580" marT="34290" marB="34290"/>
                </a:tc>
                <a:tc>
                  <a:txBody>
                    <a:bodyPr/>
                    <a:lstStyle/>
                    <a:p>
                      <a:r>
                        <a:rPr lang="en-US" sz="1100" dirty="0"/>
                        <a:t>Insufficient /Excess ward stocks</a:t>
                      </a:r>
                      <a:endParaRPr lang="en-IN" sz="1100" dirty="0"/>
                    </a:p>
                  </a:txBody>
                  <a:tcPr marL="68580" marR="68580" marT="34290" marB="34290"/>
                </a:tc>
                <a:tc>
                  <a:txBody>
                    <a:bodyPr/>
                    <a:lstStyle/>
                    <a:p>
                      <a:r>
                        <a:rPr lang="en-US" sz="1100" dirty="0"/>
                        <a:t>Based upon the medicines required in kit , rest can be kept in ward stock</a:t>
                      </a:r>
                      <a:endParaRPr lang="en-IN" sz="1100" dirty="0"/>
                    </a:p>
                  </a:txBody>
                  <a:tcPr marL="68580" marR="68580" marT="34290" marB="34290"/>
                </a:tc>
                <a:tc>
                  <a:txBody>
                    <a:bodyPr/>
                    <a:lstStyle/>
                    <a:p>
                      <a:r>
                        <a:rPr lang="en-US" sz="1100" b="0" dirty="0"/>
                        <a:t>Review the existing templates based on the requirements in cases and the need to pick up stocks of ward issue.</a:t>
                      </a:r>
                    </a:p>
                    <a:p>
                      <a:r>
                        <a:rPr lang="en-US" sz="1100" b="0" dirty="0"/>
                        <a:t>Map the ward specific materials in kits</a:t>
                      </a:r>
                      <a:endParaRPr lang="en-IN" sz="1100" b="0" dirty="0"/>
                    </a:p>
                  </a:txBody>
                  <a:tcPr marL="68580" marR="68580" marT="34290" marB="34290"/>
                </a:tc>
                <a:tc>
                  <a:txBody>
                    <a:bodyPr/>
                    <a:lstStyle/>
                    <a:p>
                      <a:r>
                        <a:rPr lang="en-US" sz="1100" b="0" dirty="0"/>
                        <a:t>15</a:t>
                      </a:r>
                      <a:r>
                        <a:rPr lang="en-US" sz="1100" b="0" baseline="30000" dirty="0"/>
                        <a:t>th</a:t>
                      </a:r>
                      <a:r>
                        <a:rPr lang="en-US" sz="1100" b="0" dirty="0"/>
                        <a:t> June </a:t>
                      </a:r>
                      <a:endParaRPr lang="en-IN" sz="1100" b="0" dirty="0"/>
                    </a:p>
                  </a:txBody>
                  <a:tcPr marL="68580" marR="68580" marT="34290" marB="34290"/>
                </a:tc>
                <a:tc>
                  <a:txBody>
                    <a:bodyPr/>
                    <a:lstStyle/>
                    <a:p>
                      <a:r>
                        <a:rPr lang="en-US" sz="1100" b="0" dirty="0"/>
                        <a:t>Nursing</a:t>
                      </a:r>
                      <a:endParaRPr lang="en-IN" sz="1100" b="0" dirty="0"/>
                    </a:p>
                  </a:txBody>
                  <a:tcPr marL="68580" marR="68580" marT="34290" marB="34290"/>
                </a:tc>
                <a:extLst>
                  <a:ext uri="{0D108BD9-81ED-4DB2-BD59-A6C34878D82A}">
                    <a16:rowId xmlns:a16="http://schemas.microsoft.com/office/drawing/2014/main" val="2146875923"/>
                  </a:ext>
                </a:extLst>
              </a:tr>
              <a:tr h="542633">
                <a:tc>
                  <a:txBody>
                    <a:bodyPr/>
                    <a:lstStyle/>
                    <a:p>
                      <a:pPr algn="ctr"/>
                      <a:r>
                        <a:rPr lang="en-US" sz="1100" dirty="0"/>
                        <a:t>2</a:t>
                      </a:r>
                      <a:endParaRPr lang="en-IN" sz="1100" dirty="0"/>
                    </a:p>
                  </a:txBody>
                  <a:tcPr marL="68580" marR="68580" marT="34290" marB="34290"/>
                </a:tc>
                <a:tc>
                  <a:txBody>
                    <a:bodyPr/>
                    <a:lstStyle/>
                    <a:p>
                      <a:pPr algn="l"/>
                      <a:r>
                        <a:rPr lang="en-US" sz="1100" dirty="0"/>
                        <a:t>Manual kit preparation</a:t>
                      </a:r>
                      <a:endParaRPr lang="en-IN" sz="1100" dirty="0"/>
                    </a:p>
                  </a:txBody>
                  <a:tcPr marL="68580" marR="68580" marT="34290" marB="34290"/>
                </a:tc>
                <a:tc>
                  <a:txBody>
                    <a:bodyPr/>
                    <a:lstStyle/>
                    <a:p>
                      <a:pPr marL="0" indent="0">
                        <a:buFont typeface="Arial" panose="020B0604020202020204" pitchFamily="34" charset="0"/>
                        <a:buNone/>
                      </a:pPr>
                      <a:r>
                        <a:rPr lang="en-US" sz="1100" dirty="0" err="1"/>
                        <a:t>Anytrac</a:t>
                      </a:r>
                      <a:r>
                        <a:rPr lang="en-US" sz="1100" dirty="0"/>
                        <a:t> Implementation</a:t>
                      </a:r>
                      <a:endParaRPr lang="en-IN" sz="1100" dirty="0"/>
                    </a:p>
                  </a:txBody>
                  <a:tcPr marL="68580" marR="68580" marT="34290" marB="34290"/>
                </a:tc>
                <a:tc>
                  <a:txBody>
                    <a:bodyPr/>
                    <a:lstStyle/>
                    <a:p>
                      <a:pPr marL="0" indent="0">
                        <a:buFont typeface="Arial" panose="020B0604020202020204" pitchFamily="34" charset="0"/>
                        <a:buNone/>
                      </a:pPr>
                      <a:r>
                        <a:rPr lang="en-US" sz="1100" b="0" dirty="0">
                          <a:solidFill>
                            <a:schemeClr val="tx1"/>
                          </a:solidFill>
                        </a:rPr>
                        <a:t>To start with one planned case on pilot basis and scale up</a:t>
                      </a:r>
                    </a:p>
                  </a:txBody>
                  <a:tcPr marL="68580" marR="68580" marT="34290" marB="34290"/>
                </a:tc>
                <a:tc>
                  <a:txBody>
                    <a:bodyPr/>
                    <a:lstStyle/>
                    <a:p>
                      <a:pPr marL="0" indent="0">
                        <a:buFont typeface="Arial" panose="020B0604020202020204" pitchFamily="34" charset="0"/>
                        <a:buNone/>
                      </a:pPr>
                      <a:r>
                        <a:rPr lang="en-US" sz="1100" b="0" dirty="0">
                          <a:solidFill>
                            <a:schemeClr val="tx1"/>
                          </a:solidFill>
                        </a:rPr>
                        <a:t>10</a:t>
                      </a:r>
                      <a:r>
                        <a:rPr lang="en-US" sz="1100" b="0" baseline="30000" dirty="0">
                          <a:solidFill>
                            <a:schemeClr val="tx1"/>
                          </a:solidFill>
                        </a:rPr>
                        <a:t>th</a:t>
                      </a:r>
                      <a:r>
                        <a:rPr lang="en-US" sz="1100" b="0" dirty="0">
                          <a:solidFill>
                            <a:schemeClr val="tx1"/>
                          </a:solidFill>
                        </a:rPr>
                        <a:t> June</a:t>
                      </a:r>
                    </a:p>
                  </a:txBody>
                  <a:tcPr marL="68580" marR="68580" marT="34290" marB="34290"/>
                </a:tc>
                <a:tc>
                  <a:txBody>
                    <a:bodyPr/>
                    <a:lstStyle/>
                    <a:p>
                      <a:pPr marL="0" indent="0">
                        <a:buFont typeface="Arial" panose="020B0604020202020204" pitchFamily="34" charset="0"/>
                        <a:buNone/>
                      </a:pPr>
                      <a:r>
                        <a:rPr lang="en-US" sz="1100" b="0" dirty="0">
                          <a:solidFill>
                            <a:schemeClr val="tx1"/>
                          </a:solidFill>
                        </a:rPr>
                        <a:t>Nursing-Pharmacist</a:t>
                      </a:r>
                    </a:p>
                  </a:txBody>
                  <a:tcPr marL="68580" marR="68580" marT="34290" marB="34290"/>
                </a:tc>
                <a:extLst>
                  <a:ext uri="{0D108BD9-81ED-4DB2-BD59-A6C34878D82A}">
                    <a16:rowId xmlns:a16="http://schemas.microsoft.com/office/drawing/2014/main" val="1557761663"/>
                  </a:ext>
                </a:extLst>
              </a:tr>
              <a:tr h="1028700">
                <a:tc>
                  <a:txBody>
                    <a:bodyPr/>
                    <a:lstStyle/>
                    <a:p>
                      <a:pPr algn="ctr"/>
                      <a:r>
                        <a:rPr lang="en-US" sz="1100" dirty="0"/>
                        <a:t>3</a:t>
                      </a:r>
                      <a:endParaRPr lang="en-IN" sz="1100" dirty="0"/>
                    </a:p>
                  </a:txBody>
                  <a:tcPr marL="68580" marR="68580" marT="34290" marB="34290"/>
                </a:tc>
                <a:tc>
                  <a:txBody>
                    <a:bodyPr/>
                    <a:lstStyle/>
                    <a:p>
                      <a:pPr algn="l"/>
                      <a:r>
                        <a:rPr lang="en-US" sz="1100" dirty="0"/>
                        <a:t>Excess and Shortages</a:t>
                      </a:r>
                      <a:endParaRPr lang="en-IN" sz="11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err="1"/>
                        <a:t>Anytrac</a:t>
                      </a:r>
                      <a:r>
                        <a:rPr lang="en-US" sz="1100" dirty="0"/>
                        <a:t> Implementation</a:t>
                      </a:r>
                      <a:endParaRPr lang="en-IN" sz="1100" dirty="0"/>
                    </a:p>
                    <a:p>
                      <a:endParaRPr lang="en-IN" sz="1100" dirty="0"/>
                    </a:p>
                  </a:txBody>
                  <a:tcPr marL="68580" marR="68580" marT="34290" marB="34290"/>
                </a:tc>
                <a:tc>
                  <a:txBody>
                    <a:bodyPr/>
                    <a:lstStyle/>
                    <a:p>
                      <a:r>
                        <a:rPr lang="en-US" sz="1100" dirty="0"/>
                        <a:t>To match the physical stocks Vs ward stock items.</a:t>
                      </a:r>
                    </a:p>
                    <a:p>
                      <a:r>
                        <a:rPr lang="en-US" sz="1100" dirty="0"/>
                        <a:t>Post </a:t>
                      </a:r>
                      <a:r>
                        <a:rPr lang="en-US" sz="1100" dirty="0" err="1"/>
                        <a:t>Anytrac</a:t>
                      </a:r>
                      <a:r>
                        <a:rPr lang="en-US" sz="1100" dirty="0"/>
                        <a:t> Implementation, review the ward stock items and remove the slow/non moving retaining critical materials.</a:t>
                      </a:r>
                      <a:endParaRPr lang="en-IN" sz="1100" dirty="0"/>
                    </a:p>
                  </a:txBody>
                  <a:tcPr marL="68580" marR="68580" marT="34290" marB="34290"/>
                </a:tc>
                <a:tc>
                  <a:txBody>
                    <a:bodyPr/>
                    <a:lstStyle/>
                    <a:p>
                      <a:r>
                        <a:rPr lang="en-US" sz="1100" dirty="0"/>
                        <a:t>One month after successful implementation</a:t>
                      </a:r>
                      <a:endParaRPr lang="en-IN" sz="1100" dirty="0"/>
                    </a:p>
                  </a:txBody>
                  <a:tcPr marL="68580" marR="68580" marT="34290" marB="34290"/>
                </a:tc>
                <a:tc>
                  <a:txBody>
                    <a:bodyPr/>
                    <a:lstStyle/>
                    <a:p>
                      <a:r>
                        <a:rPr lang="en-US" sz="1100" dirty="0"/>
                        <a:t>Nursing</a:t>
                      </a:r>
                    </a:p>
                  </a:txBody>
                  <a:tcPr marL="68580" marR="68580" marT="34290" marB="34290"/>
                </a:tc>
                <a:extLst>
                  <a:ext uri="{0D108BD9-81ED-4DB2-BD59-A6C34878D82A}">
                    <a16:rowId xmlns:a16="http://schemas.microsoft.com/office/drawing/2014/main" val="3627262400"/>
                  </a:ext>
                </a:extLst>
              </a:tr>
              <a:tr h="548640">
                <a:tc>
                  <a:txBody>
                    <a:bodyPr/>
                    <a:lstStyle/>
                    <a:p>
                      <a:pPr algn="ctr"/>
                      <a:r>
                        <a:rPr lang="en-US" sz="1100" dirty="0"/>
                        <a:t>4</a:t>
                      </a:r>
                      <a:endParaRPr lang="en-IN" sz="1100" dirty="0"/>
                    </a:p>
                  </a:txBody>
                  <a:tcPr marL="68580" marR="68580" marT="34290" marB="34290"/>
                </a:tc>
                <a:tc>
                  <a:txBody>
                    <a:bodyPr/>
                    <a:lstStyle/>
                    <a:p>
                      <a:pPr algn="l"/>
                      <a:r>
                        <a:rPr lang="en-US" sz="1100" dirty="0"/>
                        <a:t>Batch mismatch</a:t>
                      </a:r>
                      <a:endParaRPr lang="en-IN" sz="11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err="1"/>
                        <a:t>Anytrac</a:t>
                      </a:r>
                      <a:r>
                        <a:rPr lang="en-US" sz="1100" dirty="0"/>
                        <a:t> Implementation</a:t>
                      </a:r>
                      <a:endParaRPr lang="en-IN" sz="1100" dirty="0"/>
                    </a:p>
                    <a:p>
                      <a:endParaRPr lang="en-IN" sz="11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To start with one planned case on pilot basis and scale up</a:t>
                      </a:r>
                    </a:p>
                    <a:p>
                      <a:endParaRPr lang="en-IN" sz="11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10</a:t>
                      </a:r>
                      <a:r>
                        <a:rPr lang="en-US" sz="1100" b="0" baseline="30000" dirty="0">
                          <a:solidFill>
                            <a:schemeClr val="tx1"/>
                          </a:solidFill>
                        </a:rPr>
                        <a:t>th</a:t>
                      </a:r>
                      <a:r>
                        <a:rPr lang="en-US" sz="1100" b="0" dirty="0">
                          <a:solidFill>
                            <a:schemeClr val="tx1"/>
                          </a:solidFill>
                        </a:rPr>
                        <a:t> June</a:t>
                      </a:r>
                    </a:p>
                    <a:p>
                      <a:endParaRPr lang="en-IN" sz="11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Nursing-Pharmacy</a:t>
                      </a:r>
                    </a:p>
                    <a:p>
                      <a:endParaRPr lang="en-IN" sz="1100" dirty="0"/>
                    </a:p>
                  </a:txBody>
                  <a:tcPr marL="68580" marR="68580" marT="34290" marB="34290"/>
                </a:tc>
                <a:extLst>
                  <a:ext uri="{0D108BD9-81ED-4DB2-BD59-A6C34878D82A}">
                    <a16:rowId xmlns:a16="http://schemas.microsoft.com/office/drawing/2014/main" val="1769398795"/>
                  </a:ext>
                </a:extLst>
              </a:tr>
              <a:tr h="1028700">
                <a:tc>
                  <a:txBody>
                    <a:bodyPr/>
                    <a:lstStyle/>
                    <a:p>
                      <a:pPr algn="ctr"/>
                      <a:r>
                        <a:rPr lang="en-US" sz="1100" dirty="0"/>
                        <a:t>5</a:t>
                      </a:r>
                      <a:endParaRPr lang="en-IN" sz="11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Technician side medicines being used from kits/ward stocks</a:t>
                      </a:r>
                    </a:p>
                    <a:p>
                      <a:pPr algn="l"/>
                      <a:endParaRPr lang="en-IN" sz="1100" dirty="0"/>
                    </a:p>
                  </a:txBody>
                  <a:tcPr marL="68580" marR="68580" marT="34290" marB="34290"/>
                </a:tc>
                <a:tc>
                  <a:txBody>
                    <a:bodyPr/>
                    <a:lstStyle/>
                    <a:p>
                      <a:r>
                        <a:rPr lang="en-US" sz="1100" dirty="0"/>
                        <a:t>Restricted access and use only to </a:t>
                      </a:r>
                      <a:r>
                        <a:rPr lang="en-US" sz="1100"/>
                        <a:t>nursing side </a:t>
                      </a:r>
                      <a:endParaRPr lang="en-IN" sz="1100" dirty="0"/>
                    </a:p>
                  </a:txBody>
                  <a:tcPr marL="68580" marR="68580" marT="34290" marB="34290"/>
                </a:tc>
                <a:tc>
                  <a:txBody>
                    <a:bodyPr/>
                    <a:lstStyle/>
                    <a:p>
                      <a:r>
                        <a:rPr lang="en-US" sz="1100" dirty="0"/>
                        <a:t>Restrict access of technicians to use ward stocks.</a:t>
                      </a:r>
                    </a:p>
                    <a:p>
                      <a:r>
                        <a:rPr lang="en-US" sz="1100" dirty="0"/>
                        <a:t>Technicians need to place their kits prior the case. In case of additional requirements, can the ward materials be used. </a:t>
                      </a:r>
                      <a:endParaRPr lang="en-IN" sz="1100" dirty="0"/>
                    </a:p>
                  </a:txBody>
                  <a:tcPr marL="68580" marR="68580" marT="34290" marB="34290"/>
                </a:tc>
                <a:tc>
                  <a:txBody>
                    <a:bodyPr/>
                    <a:lstStyle/>
                    <a:p>
                      <a:r>
                        <a:rPr lang="en-US" sz="1100" dirty="0"/>
                        <a:t>Immediate</a:t>
                      </a:r>
                      <a:endParaRPr lang="en-IN" sz="1100" dirty="0"/>
                    </a:p>
                  </a:txBody>
                  <a:tcPr marL="68580" marR="68580" marT="34290" marB="34290"/>
                </a:tc>
                <a:tc>
                  <a:txBody>
                    <a:bodyPr/>
                    <a:lstStyle/>
                    <a:p>
                      <a:r>
                        <a:rPr lang="en-US" sz="1100" dirty="0"/>
                        <a:t>Nursing-Technicians</a:t>
                      </a:r>
                      <a:endParaRPr lang="en-IN" sz="1100" dirty="0"/>
                    </a:p>
                  </a:txBody>
                  <a:tcPr marL="68580" marR="68580" marT="34290" marB="34290"/>
                </a:tc>
                <a:extLst>
                  <a:ext uri="{0D108BD9-81ED-4DB2-BD59-A6C34878D82A}">
                    <a16:rowId xmlns:a16="http://schemas.microsoft.com/office/drawing/2014/main" val="759897005"/>
                  </a:ext>
                </a:extLst>
              </a:tr>
            </a:tbl>
          </a:graphicData>
        </a:graphic>
      </p:graphicFrame>
    </p:spTree>
    <p:extLst>
      <p:ext uri="{BB962C8B-B14F-4D97-AF65-F5344CB8AC3E}">
        <p14:creationId xmlns:p14="http://schemas.microsoft.com/office/powerpoint/2010/main" val="724518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1576" y="2843868"/>
            <a:ext cx="7772400" cy="897622"/>
          </a:xfrm>
        </p:spPr>
        <p:txBody>
          <a:bodyPr>
            <a:noAutofit/>
          </a:bodyPr>
          <a:lstStyle/>
          <a:p>
            <a:r>
              <a:rPr lang="en-IN" sz="6000" b="1" dirty="0">
                <a:latin typeface="Edwardian Script ITC" panose="030303020407070D0804" pitchFamily="66" charset="0"/>
              </a:rPr>
              <a:t>…Thank you…</a:t>
            </a:r>
          </a:p>
        </p:txBody>
      </p:sp>
    </p:spTree>
    <p:extLst>
      <p:ext uri="{BB962C8B-B14F-4D97-AF65-F5344CB8AC3E}">
        <p14:creationId xmlns:p14="http://schemas.microsoft.com/office/powerpoint/2010/main" val="3990025501"/>
      </p:ext>
    </p:extLst>
  </p:cSld>
  <p:clrMapOvr>
    <a:masterClrMapping/>
  </p:clrMapOvr>
</p:sld>
</file>

<file path=ppt/theme/theme1.xml><?xml version="1.0" encoding="utf-8"?>
<a:theme xmlns:a="http://schemas.openxmlformats.org/drawingml/2006/main" name="Theme1">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C5819EFE-6256-4CDB-B5F9-133274784228}" vid="{922781D1-BB13-48F7-B9EE-84B95B51E64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6374485-e3af-4752-aedd-b7b0552c95f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F36FBEAC123974C9950D86032924DEC" ma:contentTypeVersion="12" ma:contentTypeDescription="Create a new document." ma:contentTypeScope="" ma:versionID="37dd8faf4a756112a4921da54d513315">
  <xsd:schema xmlns:xsd="http://www.w3.org/2001/XMLSchema" xmlns:xs="http://www.w3.org/2001/XMLSchema" xmlns:p="http://schemas.microsoft.com/office/2006/metadata/properties" xmlns:ns3="26374485-e3af-4752-aedd-b7b0552c95f9" targetNamespace="http://schemas.microsoft.com/office/2006/metadata/properties" ma:root="true" ma:fieldsID="13d00d28136df00d3a63abce2a631b6a" ns3:_="">
    <xsd:import namespace="26374485-e3af-4752-aedd-b7b0552c95f9"/>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374485-e3af-4752-aedd-b7b0552c9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2" nillable="true" ma:displayName="_activity" ma:hidden="true" ma:internalName="_activity">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B9E0AB-21A7-4088-BA89-A4F30E4DFEF5}">
  <ds:schemaRefs>
    <ds:schemaRef ds:uri="http://schemas.microsoft.com/office/2006/documentManagement/types"/>
    <ds:schemaRef ds:uri="http://purl.org/dc/elements/1.1/"/>
    <ds:schemaRef ds:uri="26374485-e3af-4752-aedd-b7b0552c95f9"/>
    <ds:schemaRef ds:uri="http://www.w3.org/XML/1998/namespace"/>
    <ds:schemaRef ds:uri="http://purl.org/dc/terms/"/>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14FB107B-8898-4071-97BF-C473CC88D3FD}">
  <ds:schemaRefs>
    <ds:schemaRef ds:uri="http://schemas.microsoft.com/sharepoint/v3/contenttype/forms"/>
  </ds:schemaRefs>
</ds:datastoreItem>
</file>

<file path=customXml/itemProps3.xml><?xml version="1.0" encoding="utf-8"?>
<ds:datastoreItem xmlns:ds="http://schemas.openxmlformats.org/officeDocument/2006/customXml" ds:itemID="{33289214-7100-4A7D-AD44-71157E634E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374485-e3af-4752-aedd-b7b0552c95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45749</TotalTime>
  <Words>2780</Words>
  <Application>Microsoft Office PowerPoint</Application>
  <PresentationFormat>On-screen Show (4:3)</PresentationFormat>
  <Paragraphs>754</Paragraphs>
  <Slides>30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Calibri Light</vt:lpstr>
      <vt:lpstr>Edwardian Script ITC</vt:lpstr>
      <vt:lpstr>Trebuchet MS</vt:lpstr>
      <vt:lpstr>Wingdings</vt:lpstr>
      <vt:lpstr>Theme1</vt:lpstr>
      <vt:lpstr>Theme: Digital Engagement Adoption Name of the Initiative : Digitalization of kits using Technology Inventory Management Application-Anytrac</vt:lpstr>
      <vt:lpstr>Key Operational Challenge/Problem?</vt:lpstr>
      <vt:lpstr>Gap Analysis- OT Nursing</vt:lpstr>
      <vt:lpstr>PowerPoint Presentation</vt:lpstr>
      <vt:lpstr> Digital Solution : Anytrac Application</vt:lpstr>
      <vt:lpstr> Anytrac –Digital Tool</vt:lpstr>
      <vt:lpstr>Anytrac Application-Process Flow</vt:lpstr>
      <vt:lpstr>Action Plan</vt:lpstr>
      <vt:lpstr>Action Plan</vt:lpstr>
      <vt:lpstr>Results- Anytrac Compliance-Nursing Side Path</vt:lpstr>
      <vt:lpstr>Anytrac Compliance- Nursing Side Kits (Apr’25 till Mar’26) </vt:lpstr>
      <vt:lpstr>Dashboard</vt:lpstr>
      <vt:lpstr>Expand Technicians and Perfusionists Start Month:Oct’25 End Month: Dec’25</vt:lpstr>
      <vt:lpstr>PowerPoint Presentation</vt:lpstr>
      <vt:lpstr>Anytrac Compliance-Technician Side Path</vt:lpstr>
      <vt:lpstr>Operational and Cost Efficiency </vt:lpstr>
      <vt:lpstr>Appreciations and Awards </vt:lpstr>
      <vt:lpstr>Appreciations and Awards </vt:lpstr>
      <vt:lpstr>Replicate Cath Lab Start Month: Mar’26 Ongoing</vt:lpstr>
      <vt:lpstr>Gap Analysis-Cath Lab</vt:lpstr>
      <vt:lpstr>PowerPoint Presentation</vt:lpstr>
      <vt:lpstr>PowerPoint Presentation</vt:lpstr>
      <vt:lpstr>PowerPoint Presentation</vt:lpstr>
      <vt:lpstr>PowerPoint Presentation</vt:lpstr>
      <vt:lpstr>Operational Efficiency </vt:lpstr>
      <vt:lpstr>Scale up Floor 12th LR OT Start Month: June’26 Ongoing</vt:lpstr>
      <vt:lpstr>Gap Analysis</vt:lpstr>
      <vt:lpstr>PowerPoint Presentation</vt:lpstr>
      <vt:lpstr>Action Plan</vt:lpstr>
      <vt:lpstr>…Thank you…</vt:lpstr>
    </vt:vector>
  </TitlesOfParts>
  <Company>Reliance Industries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Antimicrobial Usage</dc:title>
  <dc:creator>Vinay G Pawar (HN Hospital)</dc:creator>
  <cp:lastModifiedBy>Seema1 Chhabria (RF Hospital)</cp:lastModifiedBy>
  <cp:revision>3951</cp:revision>
  <cp:lastPrinted>2024-01-22T09:39:53Z</cp:lastPrinted>
  <dcterms:created xsi:type="dcterms:W3CDTF">2017-03-14T10:03:53Z</dcterms:created>
  <dcterms:modified xsi:type="dcterms:W3CDTF">2026-06-24T11:50:10Z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0x0101009F36FBEAC123974C9950D86032924DEC</vt:lpwstr>
  </property>
</Properties>
</file>