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</p:sldIdLst>
  <p:sldSz cx="215995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1"/>
    <p:restoredTop sz="94649"/>
  </p:normalViewPr>
  <p:slideViewPr>
    <p:cSldViewPr snapToGrid="0" snapToObjects="1">
      <p:cViewPr>
        <p:scale>
          <a:sx n="50" d="100"/>
          <a:sy n="50" d="100"/>
        </p:scale>
        <p:origin x="174" y="-9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891626"/>
            <a:ext cx="18359596" cy="12533242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8908198"/>
            <a:ext cx="16199644" cy="8691601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9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3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974945"/>
            <a:ext cx="18629590" cy="14974888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4091502"/>
            <a:ext cx="18629590" cy="7874940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6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9583264"/>
            <a:ext cx="9179798" cy="228415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9583264"/>
            <a:ext cx="9179798" cy="2284150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92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916661"/>
            <a:ext cx="18629590" cy="695828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8824938"/>
            <a:ext cx="9137610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3149904"/>
            <a:ext cx="9137610" cy="193415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8824938"/>
            <a:ext cx="9182611" cy="4324966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3149904"/>
            <a:ext cx="9182611" cy="193415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6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5183304"/>
            <a:ext cx="10934760" cy="25583147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1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399982"/>
            <a:ext cx="6966409" cy="839993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5183304"/>
            <a:ext cx="10934760" cy="25583147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10799922"/>
            <a:ext cx="6966409" cy="20008190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76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7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916653"/>
            <a:ext cx="4657398" cy="3050811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916653"/>
            <a:ext cx="13702199" cy="3050811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916661"/>
            <a:ext cx="1862959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9583264"/>
            <a:ext cx="1862959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56287-59F0-2F43-A506-CDD692012269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3366432"/>
            <a:ext cx="7289840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3366432"/>
            <a:ext cx="485989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E29A-CDE6-2A45-921D-F8477664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71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F7582-C0E7-4A12-82A7-BC46B9A79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C57B69B-B5F8-CA19-5A13-3D42D3D4C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14" y="283812"/>
            <a:ext cx="20138562" cy="207330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rebuchet MS" panose="020B0703020202090204" pitchFamily="34" charset="0"/>
              </a:rPr>
              <a:t>A Dashboard Approach to Quality Assurance </a:t>
            </a:r>
            <a:br>
              <a:rPr lang="en-US" sz="5400" b="1" dirty="0">
                <a:latin typeface="Trebuchet MS" panose="020B0703020202090204" pitchFamily="34" charset="0"/>
              </a:rPr>
            </a:br>
            <a:r>
              <a:rPr lang="en-US" sz="5400" b="1" dirty="0">
                <a:latin typeface="Trebuchet MS" panose="020B0703020202090204" pitchFamily="34" charset="0"/>
              </a:rPr>
              <a:t>for Dialysis centres</a:t>
            </a:r>
          </a:p>
        </p:txBody>
      </p:sp>
      <p:sp>
        <p:nvSpPr>
          <p:cNvPr id="17" name="Title 8">
            <a:extLst>
              <a:ext uri="{FF2B5EF4-FFF2-40B4-BE49-F238E27FC236}">
                <a16:creationId xmlns:a16="http://schemas.microsoft.com/office/drawing/2014/main" id="{06228A44-3796-9FEB-C409-F65FBA115367}"/>
              </a:ext>
            </a:extLst>
          </p:cNvPr>
          <p:cNvSpPr txBox="1">
            <a:spLocks/>
          </p:cNvSpPr>
          <p:nvPr/>
        </p:nvSpPr>
        <p:spPr>
          <a:xfrm>
            <a:off x="596863" y="32059319"/>
            <a:ext cx="20198686" cy="27649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latin typeface="Trebuchet MS" panose="020B0703020202090204" pitchFamily="34" charset="0"/>
              </a:rPr>
              <a:t>Conclusions</a:t>
            </a: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Trebuchet MS" panose="020B0703020202090204" pitchFamily="34" charset="0"/>
              </a:rPr>
              <a:t>Managing patients on hemodialysis to achieve desired outcomes is a hugely laborious and intensive process. </a:t>
            </a: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Trebuchet MS" panose="020B0703020202090204" pitchFamily="34" charset="0"/>
              </a:rPr>
              <a:t>There are multiple data points which need to be monitored at multiple levels of authorization. </a:t>
            </a:r>
          </a:p>
          <a:p>
            <a:pPr marL="457200" indent="-4572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3000" dirty="0" err="1">
                <a:latin typeface="Trebuchet MS" panose="020B0703020202090204" pitchFamily="34" charset="0"/>
              </a:rPr>
              <a:t>Digitising</a:t>
            </a:r>
            <a:r>
              <a:rPr lang="en-US" sz="3000" dirty="0">
                <a:latin typeface="Trebuchet MS" panose="020B0703020202090204" pitchFamily="34" charset="0"/>
              </a:rPr>
              <a:t> this data, visualizing it on a focused Dashboard and addressing treatment delivery shortcomings based upon the level of priority, is the only effective way to ensure that our patients don’t fall between the cracks.</a:t>
            </a:r>
          </a:p>
        </p:txBody>
      </p:sp>
      <p:pic>
        <p:nvPicPr>
          <p:cNvPr id="1026" name="Picture 2" descr="Apex Kidney Care">
            <a:extLst>
              <a:ext uri="{FF2B5EF4-FFF2-40B4-BE49-F238E27FC236}">
                <a16:creationId xmlns:a16="http://schemas.microsoft.com/office/drawing/2014/main" id="{A319BF61-FC50-6E09-4506-F9582A8C96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9" r="13339"/>
          <a:stretch/>
        </p:blipFill>
        <p:spPr bwMode="auto">
          <a:xfrm>
            <a:off x="18745033" y="314895"/>
            <a:ext cx="2592476" cy="213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415A0BD-422F-8FC7-17CB-F73B03EE7054}"/>
              </a:ext>
            </a:extLst>
          </p:cNvPr>
          <p:cNvSpPr/>
          <p:nvPr/>
        </p:nvSpPr>
        <p:spPr>
          <a:xfrm>
            <a:off x="750628" y="4088391"/>
            <a:ext cx="20165325" cy="2777717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4A64EE-6E30-A86C-AE0A-66405DA67B04}"/>
              </a:ext>
            </a:extLst>
          </p:cNvPr>
          <p:cNvSpPr txBox="1"/>
          <p:nvPr/>
        </p:nvSpPr>
        <p:spPr>
          <a:xfrm>
            <a:off x="17264240" y="36864677"/>
            <a:ext cx="3682226" cy="58477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rebuchet MS" panose="020B0703020202090204" pitchFamily="34" charset="0"/>
              </a:rPr>
              <a:t>The Apex Database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BE299-E4E9-AC5D-7A30-23FF8A1D1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15" y="4134173"/>
            <a:ext cx="20149438" cy="8524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AC2102-F52C-4B84-3BA1-1538292E01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39"/>
          <a:stretch>
            <a:fillRect/>
          </a:stretch>
        </p:blipFill>
        <p:spPr>
          <a:xfrm>
            <a:off x="722400" y="12607200"/>
            <a:ext cx="20198686" cy="852476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13892AB-E0D4-776D-9312-1B989E526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546" y="21178443"/>
            <a:ext cx="20106530" cy="41149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E52607-25AF-1AAC-3A93-C528FCF67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45" y="25315826"/>
            <a:ext cx="4038149" cy="14902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7D2541B-3D5E-529C-B340-69FD4690AA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546" y="26806095"/>
            <a:ext cx="4038148" cy="378119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E9C0DD-281B-ABBE-52ED-2C8993F518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4611" y="25339891"/>
            <a:ext cx="10122443" cy="209073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5FE3CD9-4FBF-3E18-F57E-7DB7AD7522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4611" y="27427012"/>
            <a:ext cx="15964286" cy="316027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C5B7BB-142A-3375-E5EA-0CF37599E0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54970" y="25340517"/>
            <a:ext cx="5740579" cy="2090103"/>
          </a:xfrm>
          <a:prstGeom prst="rect">
            <a:avLst/>
          </a:prstGeom>
        </p:spPr>
      </p:pic>
      <p:sp>
        <p:nvSpPr>
          <p:cNvPr id="39" name="Title 8">
            <a:extLst>
              <a:ext uri="{FF2B5EF4-FFF2-40B4-BE49-F238E27FC236}">
                <a16:creationId xmlns:a16="http://schemas.microsoft.com/office/drawing/2014/main" id="{54470F2F-C170-A3E3-B7C6-5291694A7A54}"/>
              </a:ext>
            </a:extLst>
          </p:cNvPr>
          <p:cNvSpPr txBox="1">
            <a:spLocks/>
          </p:cNvSpPr>
          <p:nvPr/>
        </p:nvSpPr>
        <p:spPr>
          <a:xfrm>
            <a:off x="740435" y="2549978"/>
            <a:ext cx="20162615" cy="1256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3000" b="1" dirty="0">
                <a:latin typeface="Trebuchet MS" panose="020B0703020202090204" pitchFamily="34" charset="0"/>
              </a:rPr>
              <a:t>Objectives </a:t>
            </a:r>
          </a:p>
          <a:p>
            <a:pPr>
              <a:lnSpc>
                <a:spcPts val="4000"/>
              </a:lnSpc>
            </a:pPr>
            <a:r>
              <a:rPr lang="en-US" sz="3000" dirty="0">
                <a:latin typeface="Trebuchet MS" panose="020B0703020202090204" pitchFamily="34" charset="0"/>
              </a:rPr>
              <a:t>To design &amp; operate a system to monitor large numbers of dialysis patients at multiple centres across the country</a:t>
            </a:r>
          </a:p>
        </p:txBody>
      </p:sp>
    </p:spTree>
    <p:extLst>
      <p:ext uri="{BB962C8B-B14F-4D97-AF65-F5344CB8AC3E}">
        <p14:creationId xmlns:p14="http://schemas.microsoft.com/office/powerpoint/2010/main" val="2288522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746F8-0853-2479-9108-0D20DA76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B9E1713-C382-F61E-5E0A-F352B059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14" y="283812"/>
            <a:ext cx="20138562" cy="207330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Trebuchet MS" panose="020B0703020202090204" pitchFamily="34" charset="0"/>
              </a:rPr>
              <a:t>A Dashboard Approach to Quality Assurance </a:t>
            </a:r>
            <a:br>
              <a:rPr lang="en-US" sz="5400" b="1" dirty="0">
                <a:latin typeface="Trebuchet MS" panose="020B0703020202090204" pitchFamily="34" charset="0"/>
              </a:rPr>
            </a:br>
            <a:r>
              <a:rPr lang="en-US" sz="5400" b="1" dirty="0">
                <a:latin typeface="Trebuchet MS" panose="020B0703020202090204" pitchFamily="34" charset="0"/>
              </a:rPr>
              <a:t>for Dialysis centres</a:t>
            </a:r>
          </a:p>
        </p:txBody>
      </p:sp>
      <p:pic>
        <p:nvPicPr>
          <p:cNvPr id="1026" name="Picture 2" descr="Apex Kidney Care">
            <a:extLst>
              <a:ext uri="{FF2B5EF4-FFF2-40B4-BE49-F238E27FC236}">
                <a16:creationId xmlns:a16="http://schemas.microsoft.com/office/drawing/2014/main" id="{26623D12-14F1-2562-3EB7-265259942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9" r="13339"/>
          <a:stretch/>
        </p:blipFill>
        <p:spPr bwMode="auto">
          <a:xfrm>
            <a:off x="18745033" y="314895"/>
            <a:ext cx="2592476" cy="213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5C76264-2F5C-726B-19AB-41D6111A8DAB}"/>
              </a:ext>
            </a:extLst>
          </p:cNvPr>
          <p:cNvSpPr/>
          <p:nvPr/>
        </p:nvSpPr>
        <p:spPr>
          <a:xfrm>
            <a:off x="717099" y="2981485"/>
            <a:ext cx="20165325" cy="327033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482C40-C5DD-C0C5-79C7-310764BFB317}"/>
              </a:ext>
            </a:extLst>
          </p:cNvPr>
          <p:cNvSpPr txBox="1"/>
          <p:nvPr/>
        </p:nvSpPr>
        <p:spPr>
          <a:xfrm>
            <a:off x="17407812" y="36864677"/>
            <a:ext cx="3682226" cy="58477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rebuchet MS" panose="020B0703020202090204" pitchFamily="34" charset="0"/>
              </a:rPr>
              <a:t>The Apex Database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8DF6EB-891C-4A34-4508-177DBA92AC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31"/>
          <a:stretch>
            <a:fillRect/>
          </a:stretch>
        </p:blipFill>
        <p:spPr>
          <a:xfrm>
            <a:off x="766514" y="3219450"/>
            <a:ext cx="20115910" cy="88422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9222D3-B949-61DB-5A36-68E78C1EE5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893"/>
          <a:stretch>
            <a:fillRect/>
          </a:stretch>
        </p:blipFill>
        <p:spPr>
          <a:xfrm>
            <a:off x="766514" y="12576059"/>
            <a:ext cx="19639044" cy="77332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D51647-1958-33BE-4401-5C2A707BC3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312"/>
          <a:stretch>
            <a:fillRect/>
          </a:stretch>
        </p:blipFill>
        <p:spPr>
          <a:xfrm>
            <a:off x="980239" y="20309305"/>
            <a:ext cx="19474734" cy="6831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B4FEBD-7EC0-EF09-359B-1D4BDAE795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30" y="27140824"/>
            <a:ext cx="19639044" cy="813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7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648</TotalTime>
  <Words>117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Trebuchet MS</vt:lpstr>
      <vt:lpstr>Office Theme</vt:lpstr>
      <vt:lpstr>A Dashboard Approach to Quality Assurance  for Dialysis centres</vt:lpstr>
      <vt:lpstr>A Dashboard Approach to Quality Assurance  for Dialysis centres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Dashboard approach to Quality Assurance for Dialysis centres</dc:title>
  <dc:creator>Viswanath Billa</dc:creator>
  <cp:lastModifiedBy>Mallikarjun Gowda</cp:lastModifiedBy>
  <cp:revision>21</cp:revision>
  <dcterms:created xsi:type="dcterms:W3CDTF">2022-09-10T03:48:50Z</dcterms:created>
  <dcterms:modified xsi:type="dcterms:W3CDTF">2026-06-29T10:40:23Z</dcterms:modified>
</cp:coreProperties>
</file>