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charts/chart1.xml" ContentType="application/vnd.openxmlformats-officedocument.drawingml.chart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</p:sldIdLst>
  <p:notesMasterIdLst>
    <p:notesMasterId r:id="rId1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notesMaster" Target="notesMasters/notesMaster1.xml"/><Relationship Id="rId20" Type="http://schemas.openxmlformats.org/officeDocument/2006/relationships/presProps" Target="presProps.xml"/><Relationship Id="rId21" Type="http://schemas.openxmlformats.org/officeDocument/2006/relationships/viewProps" Target="viewProps.xml"/><Relationship Id="rId22" Type="http://schemas.openxmlformats.org/officeDocument/2006/relationships/theme" Target="theme/theme1.xml"/><Relationship Id="rId23" Type="http://schemas.openxmlformats.org/officeDocument/2006/relationships/tableStyles" Target="tableStyles.xml"/></Relationships>
</file>

<file path=ppt/charts/_rels/chart1.xml.rels><?xml version="1.0" encoding="UTF-8" standalone="yes"?>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roundedCorners val="1"/>
  <c:chart>
    <c:title>
      <c:tx>
        <c:rich>
          <a:bodyPr/>
          <a:lstStyle/>
          <a:p>
            <a:pPr>
              <a:defRPr sz="1200" b="0" i="0" u="none" strike="noStrike">
                <a:solidFill>
                  <a:srgbClr val="0E2F38"/>
                </a:solidFill>
                <a:latin typeface="Georgia"/>
              </a:defRPr>
            </a:pPr>
            <a:r>
              <a:rPr sz="1200" b="0" i="0" u="none" strike="noStrike">
                <a:solidFill>
                  <a:srgbClr val="0E2F38"/>
                </a:solidFill>
                <a:latin typeface="Georgia"/>
              </a:rPr>
              <a:t>Monthly admissions tracked (illustrative)</a:t>
            </a:r>
          </a:p>
        </c:rich>
      </c:tx>
      <c:layout/>
      <c:overlay val="0"/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Admissions</c:v>
                </c:pt>
              </c:strCache>
            </c:strRef>
          </c:tx>
          <c:spPr>
            <a:solidFill>
              <a:srgbClr val="15A6A6"/>
            </a:solidFill>
            <a:effectLst/>
          </c:spPr>
          <c:invertIfNegative val="0"/>
          <c:dLbls>
            <c:numFmt formatCode="#,##0" sourceLinked="0"/>
            <c:txPr>
              <a:bodyPr/>
              <a:lstStyle/>
              <a:p>
                <a:pPr>
                  <a:defRPr b="0" i="0" strike="noStrike" sz="1200" u="none">
                    <a:solidFill>
                      <a:srgbClr val="000000"/>
                    </a:solidFill>
                    <a:latin typeface="Arial"/>
                  </a:defRPr>
                </a:pPr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showLeaderLines val="0"/>
          </c:dLbls>
          <c:cat>
            <c:multiLvlStrRef>
              <c:f>Sheet1!$A$2:$A$13</c:f>
              <c:multiLvlStrCache>
                <c:ptCount val="12"/>
                <c:lvl>
                  <c:pt idx="0">
                    <c:v>Apr</c:v>
                  </c:pt>
                  <c:pt idx="1">
                    <c:v>May</c:v>
                  </c:pt>
                  <c:pt idx="2">
                    <c:v>Jun</c:v>
                  </c:pt>
                  <c:pt idx="3">
                    <c:v>Jul</c:v>
                  </c:pt>
                  <c:pt idx="4">
                    <c:v>Aug</c:v>
                  </c:pt>
                  <c:pt idx="5">
                    <c:v>Sep</c:v>
                  </c:pt>
                  <c:pt idx="6">
                    <c:v>Oct</c:v>
                  </c:pt>
                  <c:pt idx="7">
                    <c:v>Nov</c:v>
                  </c:pt>
                  <c:pt idx="8">
                    <c:v>Dec</c:v>
                  </c:pt>
                  <c:pt idx="9">
                    <c:v>Jan</c:v>
                  </c:pt>
                  <c:pt idx="10">
                    <c:v>Feb</c:v>
                  </c:pt>
                  <c:pt idx="11">
                    <c:v>Mar</c:v>
                  </c:pt>
                </c:lvl>
              </c:multiLvlStrCache>
            </c:multiLvl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78</c:v>
                </c:pt>
                <c:pt idx="1">
                  <c:v>84</c:v>
                </c:pt>
                <c:pt idx="2">
                  <c:v>80</c:v>
                </c:pt>
                <c:pt idx="3">
                  <c:v>92</c:v>
                </c:pt>
                <c:pt idx="4">
                  <c:v>88</c:v>
                </c:pt>
                <c:pt idx="5">
                  <c:v>83</c:v>
                </c:pt>
                <c:pt idx="6">
                  <c:v>86</c:v>
                </c:pt>
                <c:pt idx="7">
                  <c:v>81</c:v>
                </c:pt>
                <c:pt idx="8">
                  <c:v>79</c:v>
                </c:pt>
                <c:pt idx="9">
                  <c:v>90</c:v>
                </c:pt>
                <c:pt idx="10">
                  <c:v>85</c:v>
                </c:pt>
                <c:pt idx="11">
                  <c:v>88</c:v>
                </c:pt>
              </c:numCache>
            </c:numRef>
          </c:val>
        </c:ser>
        <c:dLbls>
          <c:numFmt formatCode="#,##0" sourceLinked="0"/>
          <c:txPr>
            <a:bodyPr/>
            <a:lstStyle/>
            <a:p>
              <a:pPr>
                <a:defRPr b="0" i="0" strike="noStrike" sz="1200" u="none">
                  <a:solidFill>
                    <a:srgbClr val="000000"/>
                  </a:solidFill>
                  <a:latin typeface="Arial"/>
                </a:defRPr>
              </a:pPr>
            </a:p>
          </c:txPr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gapWidth val="150"/>
        <c:overlap val="0"/>
        <c:axId val="2094734554"/>
        <c:axId val="2094734552"/>
        <c:axId val="2094734556"/>
      </c:barChart>
      <c:catAx>
        <c:axId val="209473455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E727A"/>
                </a:solidFill>
                <a:latin typeface="Arial"/>
              </a:defRPr>
            </a:pPr>
            <a:endParaRPr lang="en-US"/>
          </a:p>
        </c:txPr>
        <c:crossAx val="2094734552"/>
        <c:crosses val="autoZero"/>
        <c:auto val="1"/>
        <c:lblAlgn val="ctr"/>
        <c:noMultiLvlLbl val="1"/>
      </c:catAx>
      <c:valAx>
        <c:axId val="2094734552"/>
        <c:scaling>
          <c:orientation val="minMax"/>
          <c:max val="100"/>
          <c:min val="0"/>
        </c:scaling>
        <c:delete val="0"/>
        <c:axPos val="l"/>
        <c:majorGridlines>
          <c:spPr>
            <a:ln w="6350" cap="flat">
              <a:solidFill>
                <a:srgbClr val="EAF0F1"/>
              </a:solidFill>
              <a:prstDash val="solid"/>
              <a:round/>
            </a:ln>
          </c:spPr>
        </c:majorGridlines>
        <c:numFmt formatCode="General" sourceLinked="0"/>
        <c:majorTickMark val="out"/>
        <c:minorTickMark val="none"/>
        <c:tickLblPos val="nextTo"/>
        <c:spPr>
          <a:ln w="12700" cap="flat">
            <a:solidFill>
              <a:srgbClr val="888888"/>
            </a:solidFill>
            <a:prstDash val="solid"/>
            <a:round/>
          </a:ln>
        </c:spPr>
        <c:txPr>
          <a:bodyPr/>
          <a:lstStyle/>
          <a:p>
            <a:pPr>
              <a:defRPr sz="900" b="0" i="0" u="none" strike="noStrike">
                <a:solidFill>
                  <a:srgbClr val="5E727A"/>
                </a:solidFill>
                <a:latin typeface="Arial"/>
              </a:defRPr>
            </a:pPr>
            <a:endParaRPr lang="en-US"/>
          </a:p>
        </c:txPr>
        <c:crossAx val="209473455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span"/>
  </c:chart>
  <c:spPr>
    <a:solidFill>
      <a:srgbClr val="FFFFFF"/>
    </a:solidFill>
    <a:ln>
      <a:noFill/>
    </a:ln>
    <a:effectLst/>
  </c:spPr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image" Target="../media/image-1-5.png"/><Relationship Id="rId6" Type="http://schemas.openxmlformats.org/officeDocument/2006/relationships/image" Target="../media/image-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chart" Target="/ppt/charts/chart1.xml"/><Relationship Id="rId2" Type="http://schemas.openxmlformats.org/officeDocument/2006/relationships/image" Target="../media/image-9-1.png"/><Relationship Id="rId3" Type="http://schemas.openxmlformats.org/officeDocument/2006/relationships/image" Target="../media/image-9-2.png"/><Relationship Id="rId4" Type="http://schemas.openxmlformats.org/officeDocument/2006/relationships/image" Target="../media/image-9-3.png"/><Relationship Id="rId5" Type="http://schemas.openxmlformats.org/officeDocument/2006/relationships/image" Target="../media/image-9-4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E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3" name="Shape 1"/>
          <p:cNvSpPr/>
          <p:nvPr/>
        </p:nvSpPr>
        <p:spPr>
          <a:xfrm>
            <a:off x="201168" y="0"/>
            <a:ext cx="91440" cy="6858000"/>
          </a:xfrm>
          <a:prstGeom prst="rect">
            <a:avLst/>
          </a:prstGeom>
          <a:solidFill>
            <a:srgbClr val="0E6E78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548640"/>
            <a:ext cx="100584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spc="200" kern="0" dirty="0">
                <a:solidFill>
                  <a:srgbClr val="8FD3D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APEX  ·  ACHIEVING PERFORMANCE EXCELLENCE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822960" y="1024128"/>
            <a:ext cx="4297680" cy="384048"/>
          </a:xfrm>
          <a:prstGeom prst="roundRect">
            <a:avLst>
              <a:gd name="adj" fmla="val 50000"/>
            </a:avLst>
          </a:prstGeom>
          <a:solidFill>
            <a:srgbClr val="15A6A6"/>
          </a:solidFill>
          <a:ln/>
        </p:spPr>
      </p:sp>
      <p:sp>
        <p:nvSpPr>
          <p:cNvPr id="6" name="Text 4"/>
          <p:cNvSpPr/>
          <p:nvPr/>
        </p:nvSpPr>
        <p:spPr>
          <a:xfrm>
            <a:off x="822960" y="1024128"/>
            <a:ext cx="429768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spc="100" kern="0" dirty="0">
                <a:solidFill>
                  <a:srgbClr val="FFFFFF"/>
                </a:solidFill>
              </a:rPr>
              <a:t>DIGITAL EXCELLENCE  ·  CASE STUDY</a:t>
            </a:r>
            <a:endParaRPr lang="en-US" sz="1100" dirty="0"/>
          </a:p>
        </p:txBody>
      </p:sp>
      <p:sp>
        <p:nvSpPr>
          <p:cNvPr id="7" name="Shape 5"/>
          <p:cNvSpPr/>
          <p:nvPr/>
        </p:nvSpPr>
        <p:spPr>
          <a:xfrm>
            <a:off x="5257800" y="1024128"/>
            <a:ext cx="3429000" cy="384048"/>
          </a:xfrm>
          <a:prstGeom prst="roundRect">
            <a:avLst>
              <a:gd name="adj" fmla="val 50000"/>
            </a:avLst>
          </a:prstGeom>
          <a:solidFill>
            <a:srgbClr val="12424C"/>
          </a:solidFill>
          <a:ln w="12700">
            <a:solidFill>
              <a:srgbClr val="15A6A6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5257800" y="1024128"/>
            <a:ext cx="342900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spc="100" kern="0" dirty="0">
                <a:solidFill>
                  <a:srgbClr val="CDE7E7"/>
                </a:solidFill>
              </a:rPr>
              <a:t>NABH ENTRY-LEVEL ACCREDITED</a:t>
            </a:r>
            <a:endParaRPr lang="en-US" sz="1000" dirty="0"/>
          </a:p>
        </p:txBody>
      </p:sp>
      <p:sp>
        <p:nvSpPr>
          <p:cNvPr id="9" name="Text 7"/>
          <p:cNvSpPr/>
          <p:nvPr/>
        </p:nvSpPr>
        <p:spPr>
          <a:xfrm>
            <a:off x="822960" y="1783080"/>
            <a:ext cx="1051560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7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Small Hospital, Big Leap</a:t>
            </a:r>
            <a:endParaRPr lang="en-US" sz="4700" dirty="0"/>
          </a:p>
        </p:txBody>
      </p:sp>
      <p:sp>
        <p:nvSpPr>
          <p:cNvPr id="10" name="Text 8"/>
          <p:cNvSpPr/>
          <p:nvPr/>
        </p:nvSpPr>
        <p:spPr>
          <a:xfrm>
            <a:off x="822960" y="2724912"/>
            <a:ext cx="100584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CDE7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clinician-built digital hospital — self-designed EMR, automation and governance at a 45-bed multispecialty hospital</a:t>
            </a:r>
            <a:endParaRPr lang="en-US" sz="1700" dirty="0"/>
          </a:p>
        </p:txBody>
      </p:sp>
      <p:sp>
        <p:nvSpPr>
          <p:cNvPr id="11" name="Shape 9"/>
          <p:cNvSpPr/>
          <p:nvPr/>
        </p:nvSpPr>
        <p:spPr>
          <a:xfrm>
            <a:off x="868680" y="3611880"/>
            <a:ext cx="502920" cy="50292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99439" y="3742639"/>
            <a:ext cx="241402" cy="241402"/>
          </a:xfrm>
          <a:prstGeom prst="rect">
            <a:avLst/>
          </a:prstGeom>
        </p:spPr>
      </p:pic>
      <p:sp>
        <p:nvSpPr>
          <p:cNvPr id="13" name="Shape 10"/>
          <p:cNvSpPr/>
          <p:nvPr/>
        </p:nvSpPr>
        <p:spPr>
          <a:xfrm>
            <a:off x="1508760" y="3611880"/>
            <a:ext cx="502920" cy="50292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39519" y="3742639"/>
            <a:ext cx="241402" cy="241402"/>
          </a:xfrm>
          <a:prstGeom prst="rect">
            <a:avLst/>
          </a:prstGeom>
        </p:spPr>
      </p:pic>
      <p:sp>
        <p:nvSpPr>
          <p:cNvPr id="15" name="Shape 11"/>
          <p:cNvSpPr/>
          <p:nvPr/>
        </p:nvSpPr>
        <p:spPr>
          <a:xfrm>
            <a:off x="2148840" y="3611880"/>
            <a:ext cx="502920" cy="50292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279599" y="3742639"/>
            <a:ext cx="241402" cy="241402"/>
          </a:xfrm>
          <a:prstGeom prst="rect">
            <a:avLst/>
          </a:prstGeom>
        </p:spPr>
      </p:pic>
      <p:sp>
        <p:nvSpPr>
          <p:cNvPr id="17" name="Shape 12"/>
          <p:cNvSpPr/>
          <p:nvPr/>
        </p:nvSpPr>
        <p:spPr>
          <a:xfrm>
            <a:off x="2788920" y="3611880"/>
            <a:ext cx="502920" cy="50292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919679" y="3742639"/>
            <a:ext cx="241402" cy="241402"/>
          </a:xfrm>
          <a:prstGeom prst="rect">
            <a:avLst/>
          </a:prstGeom>
        </p:spPr>
      </p:pic>
      <p:sp>
        <p:nvSpPr>
          <p:cNvPr id="19" name="Shape 13"/>
          <p:cNvSpPr/>
          <p:nvPr/>
        </p:nvSpPr>
        <p:spPr>
          <a:xfrm>
            <a:off x="3429000" y="3611880"/>
            <a:ext cx="502920" cy="50292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59759" y="3742639"/>
            <a:ext cx="241402" cy="241402"/>
          </a:xfrm>
          <a:prstGeom prst="rect">
            <a:avLst/>
          </a:prstGeom>
        </p:spPr>
      </p:pic>
      <p:sp>
        <p:nvSpPr>
          <p:cNvPr id="21" name="Shape 14"/>
          <p:cNvSpPr/>
          <p:nvPr/>
        </p:nvSpPr>
        <p:spPr>
          <a:xfrm>
            <a:off x="4069080" y="3611880"/>
            <a:ext cx="502920" cy="50292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99839" y="3742639"/>
            <a:ext cx="241402" cy="241402"/>
          </a:xfrm>
          <a:prstGeom prst="rect">
            <a:avLst/>
          </a:prstGeom>
        </p:spPr>
      </p:pic>
      <p:sp>
        <p:nvSpPr>
          <p:cNvPr id="23" name="Shape 15"/>
          <p:cNvSpPr/>
          <p:nvPr/>
        </p:nvSpPr>
        <p:spPr>
          <a:xfrm>
            <a:off x="822960" y="4343400"/>
            <a:ext cx="10515600" cy="1417320"/>
          </a:xfrm>
          <a:prstGeom prst="roundRect">
            <a:avLst>
              <a:gd name="adj" fmla="val 6452"/>
            </a:avLst>
          </a:prstGeom>
          <a:solidFill>
            <a:srgbClr val="12424C"/>
          </a:solidFill>
          <a:ln/>
        </p:spPr>
      </p:sp>
      <p:sp>
        <p:nvSpPr>
          <p:cNvPr id="24" name="Text 16"/>
          <p:cNvSpPr/>
          <p:nvPr/>
        </p:nvSpPr>
        <p:spPr>
          <a:xfrm>
            <a:off x="1051560" y="4480560"/>
            <a:ext cx="685800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5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AFD0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Mira Bhayander, Maharashtra · 45-bed multispecialty since 2001 · ICU · NICU · Dialysis · 24×7 Casualty</a:t>
            </a:r>
            <a:endParaRPr lang="en-US" sz="15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50" i="1" dirty="0">
                <a:solidFill>
                  <a:srgbClr val="E0A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in-house on Google Workspace</a:t>
            </a:r>
            <a:endParaRPr lang="en-US" sz="1500" dirty="0"/>
          </a:p>
        </p:txBody>
      </p:sp>
      <p:sp>
        <p:nvSpPr>
          <p:cNvPr id="25" name="Text 17"/>
          <p:cNvSpPr/>
          <p:nvPr/>
        </p:nvSpPr>
        <p:spPr>
          <a:xfrm>
            <a:off x="8046720" y="4480560"/>
            <a:ext cx="310896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050" b="1" dirty="0">
                <a:solidFill>
                  <a:srgbClr val="E0A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Focus Area</a:t>
            </a:r>
            <a:endParaRPr lang="en-US" sz="1050" dirty="0"/>
          </a:p>
          <a:p>
            <a:pPr indent="0" marL="0">
              <a:lnSpc>
                <a:spcPct val="110000"/>
              </a:lnSpc>
              <a:buNone/>
            </a:pPr>
            <a:r>
              <a:rPr lang="en-US" sz="1100" dirty="0">
                <a:solidFill>
                  <a:srgbClr val="E8F4F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&amp; Effective Use of Clinical Applications</a:t>
            </a:r>
            <a:endParaRPr lang="en-US" sz="1050" dirty="0"/>
          </a:p>
        </p:txBody>
      </p:sp>
      <p:sp>
        <p:nvSpPr>
          <p:cNvPr id="26" name="Text 18"/>
          <p:cNvSpPr/>
          <p:nvPr/>
        </p:nvSpPr>
        <p:spPr>
          <a:xfrm>
            <a:off x="822960" y="5989320"/>
            <a:ext cx="10515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CDE7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Rakhi Agarwal</a:t>
            </a:r>
            <a:pPr indent="0" marL="0">
              <a:buNone/>
            </a:pPr>
            <a:r>
              <a:rPr lang="en-US" sz="1100" dirty="0">
                <a:solidFill>
                  <a:srgbClr val="7FB3B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 (M.S., FAIS, FICS · Chairman, IT Cell, IMA Maharashtra State)  ·  Dr. Rajeev Agarwal  ·  Suyash Agarwal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Kasturi Hospital at a glance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5943600" cy="43891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5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45-bed multispecialty hospital serving Mira Bhayander since 2001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Led by two clinician Medical Directors with 20+ years of practice — Dr. Rakhi Agarwal (M.S. General Surgery, FAIS, FICS; Chairman, IT Cell, IMA Maharashtra State) and Dr. Rajeev Agarwal (M.D. Paediatrics) — both active in the Indian Medical Association and recognised by NGOs for social service.</a:t>
            </a: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endParaRPr lang="en-US" sz="150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2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Advanced critical care, 24×7 diagnostics, complex and minimally invasive surgery, free ambulance pickup, home care, wellness programmes and cashless hospitalisation — in a patient-centred, modern, NABH Entry-Level accredited facility.</a:t>
            </a:r>
            <a:endParaRPr lang="en-US" sz="1500" dirty="0"/>
          </a:p>
        </p:txBody>
      </p:sp>
      <p:sp>
        <p:nvSpPr>
          <p:cNvPr id="4" name="Shape 2"/>
          <p:cNvSpPr/>
          <p:nvPr/>
        </p:nvSpPr>
        <p:spPr>
          <a:xfrm>
            <a:off x="6812280" y="1554480"/>
            <a:ext cx="2514600" cy="1783080"/>
          </a:xfrm>
          <a:prstGeom prst="roundRect">
            <a:avLst>
              <a:gd name="adj" fmla="val 461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0" y="1783080"/>
            <a:ext cx="566928" cy="56692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188281" y="1930481"/>
            <a:ext cx="272125" cy="27212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13448" y="239572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45</a:t>
            </a:r>
            <a:endParaRPr lang="en-US" sz="2700" dirty="0"/>
          </a:p>
        </p:txBody>
      </p:sp>
      <p:sp>
        <p:nvSpPr>
          <p:cNvPr id="8" name="Text 5"/>
          <p:cNvSpPr/>
          <p:nvPr/>
        </p:nvSpPr>
        <p:spPr>
          <a:xfrm>
            <a:off x="7040880" y="290779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Inpatient beds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9601200" y="1554480"/>
            <a:ext cx="2514600" cy="1783080"/>
          </a:xfrm>
          <a:prstGeom prst="roundRect">
            <a:avLst>
              <a:gd name="adj" fmla="val 461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9829800" y="1783080"/>
            <a:ext cx="566928" cy="56692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7201" y="1930481"/>
            <a:ext cx="272125" cy="27212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9802368" y="239572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2001</a:t>
            </a:r>
            <a:endParaRPr lang="en-US" sz="2700" dirty="0"/>
          </a:p>
        </p:txBody>
      </p:sp>
      <p:sp>
        <p:nvSpPr>
          <p:cNvPr id="13" name="Text 9"/>
          <p:cNvSpPr/>
          <p:nvPr/>
        </p:nvSpPr>
        <p:spPr>
          <a:xfrm>
            <a:off x="9829800" y="290779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Caring since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812280" y="3611880"/>
            <a:ext cx="2514600" cy="1783080"/>
          </a:xfrm>
          <a:prstGeom prst="roundRect">
            <a:avLst>
              <a:gd name="adj" fmla="val 461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7040880" y="3840480"/>
            <a:ext cx="566928" cy="56692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188281" y="3987881"/>
            <a:ext cx="272125" cy="272125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7013448" y="445312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24×7</a:t>
            </a:r>
            <a:endParaRPr lang="en-US" sz="2700" dirty="0"/>
          </a:p>
        </p:txBody>
      </p:sp>
      <p:sp>
        <p:nvSpPr>
          <p:cNvPr id="18" name="Text 13"/>
          <p:cNvSpPr/>
          <p:nvPr/>
        </p:nvSpPr>
        <p:spPr>
          <a:xfrm>
            <a:off x="7040880" y="496519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Casualty &amp; trauma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9601200" y="3611880"/>
            <a:ext cx="2514600" cy="1783080"/>
          </a:xfrm>
          <a:prstGeom prst="roundRect">
            <a:avLst>
              <a:gd name="adj" fmla="val 461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9829800" y="3840480"/>
            <a:ext cx="566928" cy="56692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77201" y="3987881"/>
            <a:ext cx="272125" cy="272125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9802368" y="4453128"/>
            <a:ext cx="21488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2700" dirty="0"/>
          </a:p>
        </p:txBody>
      </p:sp>
      <p:sp>
        <p:nvSpPr>
          <p:cNvPr id="23" name="Text 17"/>
          <p:cNvSpPr/>
          <p:nvPr/>
        </p:nvSpPr>
        <p:spPr>
          <a:xfrm>
            <a:off x="9829800" y="4965192"/>
            <a:ext cx="21488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ICU · NICU · Dialysis units</a:t>
            </a:r>
            <a:endParaRPr lang="en-US" sz="1100" dirty="0"/>
          </a:p>
        </p:txBody>
      </p:sp>
      <p:sp>
        <p:nvSpPr>
          <p:cNvPr id="24" name="Text 18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25" name="Text 19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challenge: paper records quietly undermined safety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394960" cy="1783080"/>
          </a:xfrm>
          <a:prstGeom prst="roundRect">
            <a:avLst>
              <a:gd name="adj" fmla="val 461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2960" y="1847088"/>
            <a:ext cx="713232" cy="713232"/>
          </a:xfrm>
          <a:prstGeom prst="ellipse">
            <a:avLst/>
          </a:prstGeom>
          <a:solidFill>
            <a:srgbClr val="B5564E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08400" y="2032528"/>
            <a:ext cx="342351" cy="34235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783080" y="18288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Slow retrieval in emergencies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1783080" y="22860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returning or trauma patient's history was hard to find fast — exactly when it mattered most.</a:t>
            </a:r>
            <a:endParaRPr lang="en-US" sz="1100" dirty="0"/>
          </a:p>
        </p:txBody>
      </p:sp>
      <p:sp>
        <p:nvSpPr>
          <p:cNvPr id="8" name="Shape 5"/>
          <p:cNvSpPr/>
          <p:nvPr/>
        </p:nvSpPr>
        <p:spPr>
          <a:xfrm>
            <a:off x="6217920" y="1554480"/>
            <a:ext cx="5394960" cy="1783080"/>
          </a:xfrm>
          <a:prstGeom prst="roundRect">
            <a:avLst>
              <a:gd name="adj" fmla="val 461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6492240" y="1847088"/>
            <a:ext cx="713232" cy="713232"/>
          </a:xfrm>
          <a:prstGeom prst="ellipse">
            <a:avLst/>
          </a:prstGeom>
          <a:solidFill>
            <a:srgbClr val="B5564E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77680" y="2032528"/>
            <a:ext cx="342351" cy="342351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7452360" y="18288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Investigations repeated</a:t>
            </a:r>
            <a:endParaRPr lang="en-US" sz="1500" dirty="0"/>
          </a:p>
        </p:txBody>
      </p:sp>
      <p:sp>
        <p:nvSpPr>
          <p:cNvPr id="12" name="Text 8"/>
          <p:cNvSpPr/>
          <p:nvPr/>
        </p:nvSpPr>
        <p:spPr>
          <a:xfrm>
            <a:off x="7452360" y="22860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Earlier reports couldn't be located in time, so tests were re-done — cost and delay for the patient.</a:t>
            </a:r>
            <a:endParaRPr lang="en-US" sz="1100" dirty="0"/>
          </a:p>
        </p:txBody>
      </p:sp>
      <p:sp>
        <p:nvSpPr>
          <p:cNvPr id="13" name="Shape 9"/>
          <p:cNvSpPr/>
          <p:nvPr/>
        </p:nvSpPr>
        <p:spPr>
          <a:xfrm>
            <a:off x="548640" y="3611880"/>
            <a:ext cx="5394960" cy="1783080"/>
          </a:xfrm>
          <a:prstGeom prst="roundRect">
            <a:avLst>
              <a:gd name="adj" fmla="val 461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4" name="Shape 10"/>
          <p:cNvSpPr/>
          <p:nvPr/>
        </p:nvSpPr>
        <p:spPr>
          <a:xfrm>
            <a:off x="822960" y="3904488"/>
            <a:ext cx="713232" cy="713232"/>
          </a:xfrm>
          <a:prstGeom prst="ellipse">
            <a:avLst/>
          </a:prstGeom>
          <a:solidFill>
            <a:srgbClr val="B5564E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8400" y="4089928"/>
            <a:ext cx="342351" cy="342351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1783080" y="38862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Medication risk</a:t>
            </a:r>
            <a:endParaRPr lang="en-US" sz="1500" dirty="0"/>
          </a:p>
        </p:txBody>
      </p:sp>
      <p:sp>
        <p:nvSpPr>
          <p:cNvPr id="17" name="Text 12"/>
          <p:cNvSpPr/>
          <p:nvPr/>
        </p:nvSpPr>
        <p:spPr>
          <a:xfrm>
            <a:off x="1783080" y="43434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Allergies and drug histories were scattered across multiple paper files, raising the chance of error.</a:t>
            </a:r>
            <a:endParaRPr lang="en-US" sz="1100" dirty="0"/>
          </a:p>
        </p:txBody>
      </p:sp>
      <p:sp>
        <p:nvSpPr>
          <p:cNvPr id="18" name="Shape 13"/>
          <p:cNvSpPr/>
          <p:nvPr/>
        </p:nvSpPr>
        <p:spPr>
          <a:xfrm>
            <a:off x="6217920" y="3611880"/>
            <a:ext cx="5394960" cy="1783080"/>
          </a:xfrm>
          <a:prstGeom prst="roundRect">
            <a:avLst>
              <a:gd name="adj" fmla="val 461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9" name="Shape 14"/>
          <p:cNvSpPr/>
          <p:nvPr/>
        </p:nvSpPr>
        <p:spPr>
          <a:xfrm>
            <a:off x="6492240" y="3904488"/>
            <a:ext cx="713232" cy="713232"/>
          </a:xfrm>
          <a:prstGeom prst="ellipse">
            <a:avLst/>
          </a:prstGeom>
          <a:solidFill>
            <a:srgbClr val="B5564E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77680" y="4089928"/>
            <a:ext cx="342351" cy="34235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7452360" y="3886200"/>
            <a:ext cx="39319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Storage burden &amp; medico-legal risk</a:t>
            </a:r>
            <a:endParaRPr lang="en-US" sz="1500" dirty="0"/>
          </a:p>
        </p:txBody>
      </p:sp>
      <p:sp>
        <p:nvSpPr>
          <p:cNvPr id="22" name="Text 16"/>
          <p:cNvSpPr/>
          <p:nvPr/>
        </p:nvSpPr>
        <p:spPr>
          <a:xfrm>
            <a:off x="7452360" y="4343400"/>
            <a:ext cx="3931920" cy="9601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2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Years of physical files to store and protect; retrieving an old record — e.g. a death certificate years later — was slow and a real liability.</a:t>
            </a:r>
            <a:endParaRPr lang="en-US" sz="1100" dirty="0"/>
          </a:p>
        </p:txBody>
      </p:sp>
      <p:sp>
        <p:nvSpPr>
          <p:cNvPr id="23" name="Shape 17"/>
          <p:cNvSpPr/>
          <p:nvPr/>
        </p:nvSpPr>
        <p:spPr>
          <a:xfrm>
            <a:off x="548640" y="5577840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E3F2F1"/>
          </a:solidFill>
          <a:ln/>
        </p:spPr>
      </p:sp>
      <p:sp>
        <p:nvSpPr>
          <p:cNvPr id="24" name="Text 18"/>
          <p:cNvSpPr/>
          <p:nvPr/>
        </p:nvSpPr>
        <p:spPr>
          <a:xfrm>
            <a:off x="777240" y="5577840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Why it matters nationally:  </a:t>
            </a:r>
            <a:pPr indent="0" marL="0">
              <a:buNone/>
            </a:pPr>
            <a:r>
              <a:rPr lang="en-US" sz="120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India's small and mid-size hospitals hold most of the country's beds — and face this exact problem, without the budgets of large chains.</a:t>
            </a:r>
            <a:endParaRPr lang="en-US" sz="1200" dirty="0"/>
          </a:p>
        </p:txBody>
      </p:sp>
      <p:sp>
        <p:nvSpPr>
          <p:cNvPr id="25" name="Text 19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26" name="Text 20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Our approach: continuity before compliance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463040"/>
            <a:ext cx="4297680" cy="3703320"/>
          </a:xfrm>
          <a:prstGeom prst="roundRect">
            <a:avLst>
              <a:gd name="adj" fmla="val 2469"/>
            </a:avLst>
          </a:prstGeom>
          <a:solidFill>
            <a:srgbClr val="0E2F38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1755648"/>
            <a:ext cx="731520" cy="731520"/>
          </a:xfrm>
          <a:prstGeom prst="ellipse">
            <a:avLst/>
          </a:prstGeom>
          <a:solidFill>
            <a:srgbClr val="15A6A6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" y="1945843"/>
            <a:ext cx="351130" cy="35113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2606040"/>
            <a:ext cx="36576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We chose patient safety first.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868680" y="3429000"/>
            <a:ext cx="365760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0000"/>
              </a:lnSpc>
              <a:buNone/>
            </a:pPr>
            <a:r>
              <a:rPr lang="en-US" sz="1250" dirty="0">
                <a:solidFill>
                  <a:srgbClr val="CDE7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Rather than chase certification, our clinician-leaders built the digital foundation so a patient's full story is on one screen, at the point of care — every time.</a:t>
            </a:r>
            <a:endParaRPr lang="en-US" sz="1250" dirty="0"/>
          </a:p>
        </p:txBody>
      </p:sp>
      <p:sp>
        <p:nvSpPr>
          <p:cNvPr id="8" name="Shape 5"/>
          <p:cNvSpPr/>
          <p:nvPr/>
        </p:nvSpPr>
        <p:spPr>
          <a:xfrm>
            <a:off x="5212080" y="1463040"/>
            <a:ext cx="6400800" cy="841248"/>
          </a:xfrm>
          <a:prstGeom prst="roundRect">
            <a:avLst>
              <a:gd name="adj" fmla="val 7609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9" name="Shape 6"/>
          <p:cNvSpPr/>
          <p:nvPr/>
        </p:nvSpPr>
        <p:spPr>
          <a:xfrm>
            <a:off x="5394960" y="1655064"/>
            <a:ext cx="438912" cy="438912"/>
          </a:xfrm>
          <a:prstGeom prst="ellipse">
            <a:avLst/>
          </a:prstGeom>
          <a:solidFill>
            <a:srgbClr val="0E6E78"/>
          </a:solidFill>
          <a:ln/>
        </p:spPr>
      </p:sp>
      <p:sp>
        <p:nvSpPr>
          <p:cNvPr id="10" name="Text 7"/>
          <p:cNvSpPr/>
          <p:nvPr/>
        </p:nvSpPr>
        <p:spPr>
          <a:xfrm>
            <a:off x="5394960" y="1655064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035040" y="1572768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Complete, legible, instant records</a:t>
            </a:r>
            <a:endParaRPr lang="en-US" sz="1350" dirty="0"/>
          </a:p>
        </p:txBody>
      </p:sp>
      <p:sp>
        <p:nvSpPr>
          <p:cNvPr id="12" name="Text 9"/>
          <p:cNvSpPr/>
          <p:nvPr/>
        </p:nvSpPr>
        <p:spPr>
          <a:xfrm>
            <a:off x="6035040" y="1911096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patient's clinical record retrievable at the point of care.</a:t>
            </a:r>
            <a:endParaRPr lang="en-US" sz="1050" dirty="0"/>
          </a:p>
        </p:txBody>
      </p:sp>
      <p:sp>
        <p:nvSpPr>
          <p:cNvPr id="13" name="Shape 10"/>
          <p:cNvSpPr/>
          <p:nvPr/>
        </p:nvSpPr>
        <p:spPr>
          <a:xfrm>
            <a:off x="5212080" y="2414016"/>
            <a:ext cx="6400800" cy="841248"/>
          </a:xfrm>
          <a:prstGeom prst="roundRect">
            <a:avLst>
              <a:gd name="adj" fmla="val 7609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4" name="Shape 11"/>
          <p:cNvSpPr/>
          <p:nvPr/>
        </p:nvSpPr>
        <p:spPr>
          <a:xfrm>
            <a:off x="5394960" y="2606040"/>
            <a:ext cx="438912" cy="438912"/>
          </a:xfrm>
          <a:prstGeom prst="ellipse">
            <a:avLst/>
          </a:prstGeom>
          <a:solidFill>
            <a:srgbClr val="0E6E78"/>
          </a:solidFill>
          <a:ln/>
        </p:spPr>
      </p:sp>
      <p:sp>
        <p:nvSpPr>
          <p:cNvPr id="15" name="Text 12"/>
          <p:cNvSpPr/>
          <p:nvPr/>
        </p:nvSpPr>
        <p:spPr>
          <a:xfrm>
            <a:off x="5394960" y="2606040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1600" dirty="0"/>
          </a:p>
        </p:txBody>
      </p:sp>
      <p:sp>
        <p:nvSpPr>
          <p:cNvPr id="16" name="Text 13"/>
          <p:cNvSpPr/>
          <p:nvPr/>
        </p:nvSpPr>
        <p:spPr>
          <a:xfrm>
            <a:off x="6035040" y="2523744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Reduce avoidable harm</a:t>
            </a:r>
            <a:endParaRPr lang="en-US" sz="1350" dirty="0"/>
          </a:p>
        </p:txBody>
      </p:sp>
      <p:sp>
        <p:nvSpPr>
          <p:cNvPr id="17" name="Text 14"/>
          <p:cNvSpPr/>
          <p:nvPr/>
        </p:nvSpPr>
        <p:spPr>
          <a:xfrm>
            <a:off x="6035040" y="2862072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Fewer medication errors, missed allergies and duplicated tests.</a:t>
            </a:r>
            <a:endParaRPr lang="en-US" sz="1050" dirty="0"/>
          </a:p>
        </p:txBody>
      </p:sp>
      <p:sp>
        <p:nvSpPr>
          <p:cNvPr id="18" name="Shape 15"/>
          <p:cNvSpPr/>
          <p:nvPr/>
        </p:nvSpPr>
        <p:spPr>
          <a:xfrm>
            <a:off x="5212080" y="3364992"/>
            <a:ext cx="6400800" cy="841248"/>
          </a:xfrm>
          <a:prstGeom prst="roundRect">
            <a:avLst>
              <a:gd name="adj" fmla="val 7609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9" name="Shape 16"/>
          <p:cNvSpPr/>
          <p:nvPr/>
        </p:nvSpPr>
        <p:spPr>
          <a:xfrm>
            <a:off x="5394960" y="3557016"/>
            <a:ext cx="438912" cy="438912"/>
          </a:xfrm>
          <a:prstGeom prst="ellipse">
            <a:avLst/>
          </a:prstGeom>
          <a:solidFill>
            <a:srgbClr val="0E6E78"/>
          </a:solidFill>
          <a:ln/>
        </p:spPr>
      </p:sp>
      <p:sp>
        <p:nvSpPr>
          <p:cNvPr id="20" name="Text 17"/>
          <p:cNvSpPr/>
          <p:nvPr/>
        </p:nvSpPr>
        <p:spPr>
          <a:xfrm>
            <a:off x="5394960" y="3557016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1600" dirty="0"/>
          </a:p>
        </p:txBody>
      </p:sp>
      <p:sp>
        <p:nvSpPr>
          <p:cNvPr id="21" name="Text 18"/>
          <p:cNvSpPr/>
          <p:nvPr/>
        </p:nvSpPr>
        <p:spPr>
          <a:xfrm>
            <a:off x="6035040" y="3474720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Connect &amp; automate</a:t>
            </a:r>
            <a:endParaRPr lang="en-US" sz="1350" dirty="0"/>
          </a:p>
        </p:txBody>
      </p:sp>
      <p:sp>
        <p:nvSpPr>
          <p:cNvPr id="22" name="Text 19"/>
          <p:cNvSpPr/>
          <p:nvPr/>
        </p:nvSpPr>
        <p:spPr>
          <a:xfrm>
            <a:off x="6035040" y="3813048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Records, lab, pharmacy and workflows connected — repetitive steps automated.</a:t>
            </a:r>
            <a:endParaRPr lang="en-US" sz="1050" dirty="0"/>
          </a:p>
        </p:txBody>
      </p:sp>
      <p:sp>
        <p:nvSpPr>
          <p:cNvPr id="23" name="Shape 20"/>
          <p:cNvSpPr/>
          <p:nvPr/>
        </p:nvSpPr>
        <p:spPr>
          <a:xfrm>
            <a:off x="5212080" y="4315968"/>
            <a:ext cx="6400800" cy="841248"/>
          </a:xfrm>
          <a:prstGeom prst="roundRect">
            <a:avLst>
              <a:gd name="adj" fmla="val 7609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24" name="Shape 21"/>
          <p:cNvSpPr/>
          <p:nvPr/>
        </p:nvSpPr>
        <p:spPr>
          <a:xfrm>
            <a:off x="5394960" y="4507992"/>
            <a:ext cx="438912" cy="438912"/>
          </a:xfrm>
          <a:prstGeom prst="ellipse">
            <a:avLst/>
          </a:prstGeom>
          <a:solidFill>
            <a:srgbClr val="0E6E78"/>
          </a:solidFill>
          <a:ln/>
        </p:spPr>
      </p:sp>
      <p:sp>
        <p:nvSpPr>
          <p:cNvPr id="25" name="Text 22"/>
          <p:cNvSpPr/>
          <p:nvPr/>
        </p:nvSpPr>
        <p:spPr>
          <a:xfrm>
            <a:off x="5394960" y="4507992"/>
            <a:ext cx="438912" cy="43891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1600" dirty="0"/>
          </a:p>
        </p:txBody>
      </p:sp>
      <p:sp>
        <p:nvSpPr>
          <p:cNvPr id="26" name="Text 23"/>
          <p:cNvSpPr/>
          <p:nvPr/>
        </p:nvSpPr>
        <p:spPr>
          <a:xfrm>
            <a:off x="6035040" y="4425696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Lean, in-house, ABDM-ready</a:t>
            </a:r>
            <a:endParaRPr lang="en-US" sz="1350" dirty="0"/>
          </a:p>
        </p:txBody>
      </p:sp>
      <p:sp>
        <p:nvSpPr>
          <p:cNvPr id="27" name="Text 24"/>
          <p:cNvSpPr/>
          <p:nvPr/>
        </p:nvSpPr>
        <p:spPr>
          <a:xfrm>
            <a:off x="6035040" y="4764024"/>
            <a:ext cx="5394960" cy="34747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affordably on Google Workspace; standards-based foundation.</a:t>
            </a:r>
            <a:endParaRPr lang="en-US" sz="1050" dirty="0"/>
          </a:p>
        </p:txBody>
      </p:sp>
      <p:sp>
        <p:nvSpPr>
          <p:cNvPr id="28" name="Shape 25"/>
          <p:cNvSpPr/>
          <p:nvPr/>
        </p:nvSpPr>
        <p:spPr>
          <a:xfrm>
            <a:off x="548640" y="5440680"/>
            <a:ext cx="11064240" cy="822960"/>
          </a:xfrm>
          <a:prstGeom prst="roundRect">
            <a:avLst>
              <a:gd name="adj" fmla="val 8889"/>
            </a:avLst>
          </a:prstGeom>
          <a:solidFill>
            <a:srgbClr val="FBEFD8"/>
          </a:solidFill>
          <a:ln/>
        </p:spPr>
      </p:sp>
      <p:sp>
        <p:nvSpPr>
          <p:cNvPr id="29" name="Text 26"/>
          <p:cNvSpPr/>
          <p:nvPr/>
        </p:nvSpPr>
        <p:spPr>
          <a:xfrm>
            <a:off x="822960" y="5440680"/>
            <a:ext cx="1051560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i="1" dirty="0">
                <a:solidFill>
                  <a:srgbClr val="B6791A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“Digitalisation does not remove NABH requirements — it automates them.”</a:t>
            </a:r>
            <a:pPr indent="0" marL="0">
              <a:buNone/>
            </a:pPr>
            <a:r>
              <a:rPr lang="en-US" sz="1350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   — Dr. Rakhi Agarwal</a:t>
            </a:r>
            <a:endParaRPr lang="en-US" sz="1350" dirty="0"/>
          </a:p>
        </p:txBody>
      </p:sp>
      <p:sp>
        <p:nvSpPr>
          <p:cNvPr id="30" name="Text 27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31" name="Text 28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4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What we built: one connected ecosystem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87552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self-designed EMR at the core — capture once → available everywhere → usable for care &amp; audit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37360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848" y="1908536"/>
            <a:ext cx="316017" cy="31601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27632" y="1719072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Registration &amp; admission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4672" y="2468880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 demographics; automated admission information.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334256" y="1481328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90288" y="1737360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464" y="1908536"/>
            <a:ext cx="316017" cy="31601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13248" y="1719072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Self-designed EMR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590288" y="2468880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Indoor case paper, SOAP notes, medication orders — OPD &amp; IPD.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8119872" y="1481328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75904" y="1737360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080" y="1908536"/>
            <a:ext cx="316017" cy="31601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198864" y="1719072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Lab · pharmacy · radiology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8375904" y="2468880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Results and reports auto-linked into one record.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48640" y="3438144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04672" y="3694176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848" y="3865352"/>
            <a:ext cx="316017" cy="31601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27632" y="3675888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Workflow automation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804672" y="4425696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 posting, TPA, diagnostics, HR — via WhatsApp/SMS.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4334256" y="3438144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590288" y="3694176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1464" y="3865352"/>
            <a:ext cx="316017" cy="316017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413248" y="3675888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Quality dashboard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4590288" y="4425696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indicators tracked from live data.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8119872" y="3438144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375904" y="3694176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7080" y="3865352"/>
            <a:ext cx="316017" cy="316017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198864" y="3675888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 &amp; consent</a:t>
            </a:r>
            <a:endParaRPr lang="en-US" sz="1400" dirty="0"/>
          </a:p>
        </p:txBody>
      </p:sp>
      <p:sp>
        <p:nvSpPr>
          <p:cNvPr id="33" name="Text 25"/>
          <p:cNvSpPr/>
          <p:nvPr/>
        </p:nvSpPr>
        <p:spPr>
          <a:xfrm>
            <a:off x="8375904" y="4425696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Retention policy, trilingual consent, DPDP-aligned.</a:t>
            </a:r>
            <a:endParaRPr lang="en-US" sz="1100" dirty="0"/>
          </a:p>
        </p:txBody>
      </p:sp>
      <p:sp>
        <p:nvSpPr>
          <p:cNvPr id="34" name="Shape 26"/>
          <p:cNvSpPr/>
          <p:nvPr/>
        </p:nvSpPr>
        <p:spPr>
          <a:xfrm>
            <a:off x="548640" y="5596128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0E2F38"/>
          </a:solidFill>
          <a:ln/>
        </p:spPr>
      </p:sp>
      <p:sp>
        <p:nvSpPr>
          <p:cNvPr id="35" name="Shape 27"/>
          <p:cNvSpPr/>
          <p:nvPr/>
        </p:nvSpPr>
        <p:spPr>
          <a:xfrm>
            <a:off x="822960" y="5705856"/>
            <a:ext cx="438912" cy="438912"/>
          </a:xfrm>
          <a:prstGeom prst="ellipse">
            <a:avLst/>
          </a:prstGeom>
          <a:solidFill>
            <a:srgbClr val="15A6A6"/>
          </a:solidFill>
          <a:ln/>
        </p:spPr>
      </p:sp>
      <p:pic>
        <p:nvPicPr>
          <p:cNvPr id="36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937077" y="5819973"/>
            <a:ext cx="210678" cy="210678"/>
          </a:xfrm>
          <a:prstGeom prst="rect">
            <a:avLst/>
          </a:prstGeom>
        </p:spPr>
      </p:pic>
      <p:sp>
        <p:nvSpPr>
          <p:cNvPr id="37" name="Text 28"/>
          <p:cNvSpPr/>
          <p:nvPr/>
        </p:nvSpPr>
        <p:spPr>
          <a:xfrm>
            <a:off x="1463040" y="5596128"/>
            <a:ext cx="987552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0A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in-house on Google Workspace  </a:t>
            </a:r>
            <a:pPr indent="0" marL="0">
              <a:buNone/>
            </a:pPr>
            <a:r>
              <a:rPr lang="en-US" sz="1250" dirty="0">
                <a:solidFill>
                  <a:srgbClr val="DCEF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 low-cost, clinician-architected, and replicable by any small hospital.</a:t>
            </a:r>
            <a:endParaRPr lang="en-US" sz="1250" dirty="0"/>
          </a:p>
        </p:txBody>
      </p:sp>
      <p:sp>
        <p:nvSpPr>
          <p:cNvPr id="38" name="Text 29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39" name="Text 30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self-designed EMR — the electronic Indoor Case Paper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5669280" cy="4572000"/>
          </a:xfrm>
          <a:prstGeom prst="rect">
            <a:avLst/>
          </a:prstGeom>
          <a:solidFill>
            <a:srgbClr val="FFFFFF"/>
          </a:solidFill>
          <a:ln w="19050">
            <a:solidFill>
              <a:srgbClr val="D8E3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554480"/>
            <a:ext cx="5669280" cy="640080"/>
          </a:xfrm>
          <a:prstGeom prst="rect">
            <a:avLst/>
          </a:prstGeom>
          <a:solidFill>
            <a:srgbClr val="0E6E78"/>
          </a:solidFill>
          <a:ln/>
        </p:spPr>
      </p:sp>
      <p:sp>
        <p:nvSpPr>
          <p:cNvPr id="5" name="Text 3"/>
          <p:cNvSpPr/>
          <p:nvPr/>
        </p:nvSpPr>
        <p:spPr>
          <a:xfrm>
            <a:off x="731520" y="1645920"/>
            <a:ext cx="53035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SHREE KKASTURI MEDICARE PVT. LTD.</a:t>
            </a:r>
            <a:endParaRPr lang="en-US" sz="1250" dirty="0"/>
          </a:p>
        </p:txBody>
      </p:sp>
      <p:sp>
        <p:nvSpPr>
          <p:cNvPr id="6" name="Text 4"/>
          <p:cNvSpPr/>
          <p:nvPr/>
        </p:nvSpPr>
        <p:spPr>
          <a:xfrm>
            <a:off x="731520" y="1920240"/>
            <a:ext cx="530352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BFE0E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Indoor Case Paper · Patient Details</a:t>
            </a:r>
            <a:endParaRPr lang="en-US" sz="1000" dirty="0"/>
          </a:p>
        </p:txBody>
      </p:sp>
      <p:sp>
        <p:nvSpPr>
          <p:cNvPr id="7" name="Shape 5"/>
          <p:cNvSpPr/>
          <p:nvPr/>
        </p:nvSpPr>
        <p:spPr>
          <a:xfrm>
            <a:off x="685800" y="2295144"/>
            <a:ext cx="5394960" cy="512064"/>
          </a:xfrm>
          <a:prstGeom prst="rect">
            <a:avLst/>
          </a:prstGeom>
          <a:solidFill>
            <a:srgbClr val="F5F8F9"/>
          </a:solidFill>
          <a:ln/>
        </p:spPr>
      </p:sp>
      <p:sp>
        <p:nvSpPr>
          <p:cNvPr id="8" name="Text 6"/>
          <p:cNvSpPr/>
          <p:nvPr/>
        </p:nvSpPr>
        <p:spPr>
          <a:xfrm>
            <a:off x="777240" y="233172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UHID / IPD No.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2926080" y="233172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2xxxx  /  7xx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77240" y="286207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name</a:t>
            </a:r>
            <a:endParaRPr lang="en-US" sz="1050" dirty="0"/>
          </a:p>
        </p:txBody>
      </p:sp>
      <p:sp>
        <p:nvSpPr>
          <p:cNvPr id="11" name="Text 9"/>
          <p:cNvSpPr/>
          <p:nvPr/>
        </p:nvSpPr>
        <p:spPr>
          <a:xfrm>
            <a:off x="2926080" y="286207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—— (redacted) ——</a:t>
            </a:r>
            <a:endParaRPr lang="en-US" sz="1050" dirty="0"/>
          </a:p>
        </p:txBody>
      </p:sp>
      <p:sp>
        <p:nvSpPr>
          <p:cNvPr id="12" name="Shape 10"/>
          <p:cNvSpPr/>
          <p:nvPr/>
        </p:nvSpPr>
        <p:spPr>
          <a:xfrm>
            <a:off x="685800" y="3355848"/>
            <a:ext cx="5394960" cy="512064"/>
          </a:xfrm>
          <a:prstGeom prst="rect">
            <a:avLst/>
          </a:prstGeom>
          <a:solidFill>
            <a:srgbClr val="F5F8F9"/>
          </a:solidFill>
          <a:ln/>
        </p:spPr>
      </p:sp>
      <p:sp>
        <p:nvSpPr>
          <p:cNvPr id="13" name="Text 11"/>
          <p:cNvSpPr/>
          <p:nvPr/>
        </p:nvSpPr>
        <p:spPr>
          <a:xfrm>
            <a:off x="777240" y="3392424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Age / Sex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2926080" y="3392424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50 / Female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777240" y="3922776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Consulting Dr.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2926080" y="3922776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—— (redacted)</a:t>
            </a:r>
            <a:endParaRPr lang="en-US" sz="1050" dirty="0"/>
          </a:p>
        </p:txBody>
      </p:sp>
      <p:sp>
        <p:nvSpPr>
          <p:cNvPr id="17" name="Shape 15"/>
          <p:cNvSpPr/>
          <p:nvPr/>
        </p:nvSpPr>
        <p:spPr>
          <a:xfrm>
            <a:off x="685800" y="4416552"/>
            <a:ext cx="5394960" cy="512064"/>
          </a:xfrm>
          <a:prstGeom prst="rect">
            <a:avLst/>
          </a:prstGeom>
          <a:solidFill>
            <a:srgbClr val="F5F8F9"/>
          </a:solidFill>
          <a:ln/>
        </p:spPr>
      </p:sp>
      <p:sp>
        <p:nvSpPr>
          <p:cNvPr id="18" name="Text 16"/>
          <p:cNvSpPr/>
          <p:nvPr/>
        </p:nvSpPr>
        <p:spPr>
          <a:xfrm>
            <a:off x="777240" y="4453128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Final diagnosis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2926080" y="4453128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Uterine fibroid</a:t>
            </a:r>
            <a:endParaRPr lang="en-US" sz="1050" dirty="0"/>
          </a:p>
        </p:txBody>
      </p:sp>
      <p:sp>
        <p:nvSpPr>
          <p:cNvPr id="20" name="Text 18"/>
          <p:cNvSpPr/>
          <p:nvPr/>
        </p:nvSpPr>
        <p:spPr>
          <a:xfrm>
            <a:off x="777240" y="4983480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 outcome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2926080" y="4983480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Normal discharge / Transfer / LAMA / Expired</a:t>
            </a:r>
            <a:endParaRPr lang="en-US" sz="1050" dirty="0"/>
          </a:p>
        </p:txBody>
      </p:sp>
      <p:sp>
        <p:nvSpPr>
          <p:cNvPr id="22" name="Shape 20"/>
          <p:cNvSpPr/>
          <p:nvPr/>
        </p:nvSpPr>
        <p:spPr>
          <a:xfrm>
            <a:off x="685800" y="5477256"/>
            <a:ext cx="5394960" cy="512064"/>
          </a:xfrm>
          <a:prstGeom prst="rect">
            <a:avLst/>
          </a:prstGeom>
          <a:solidFill>
            <a:srgbClr val="F5F8F9"/>
          </a:solidFill>
          <a:ln/>
        </p:spPr>
      </p:sp>
      <p:sp>
        <p:nvSpPr>
          <p:cNvPr id="23" name="Text 21"/>
          <p:cNvSpPr/>
          <p:nvPr/>
        </p:nvSpPr>
        <p:spPr>
          <a:xfrm>
            <a:off x="777240" y="5513832"/>
            <a:ext cx="210312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Reg. → Discharge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2926080" y="5513832"/>
            <a:ext cx="306324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13-07-2025  →  same-day summary</a:t>
            </a:r>
            <a:endParaRPr lang="en-US" sz="1050" dirty="0"/>
          </a:p>
        </p:txBody>
      </p:sp>
      <p:sp>
        <p:nvSpPr>
          <p:cNvPr id="25" name="Text 23"/>
          <p:cNvSpPr/>
          <p:nvPr/>
        </p:nvSpPr>
        <p:spPr>
          <a:xfrm>
            <a:off x="548640" y="6199632"/>
            <a:ext cx="566928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5E727A"/>
                </a:solidFill>
              </a:rPr>
              <a:t>De-identified mockup of the live system · branded · page-numbered</a:t>
            </a:r>
            <a:endParaRPr lang="en-US" sz="850" dirty="0"/>
          </a:p>
        </p:txBody>
      </p:sp>
      <p:sp>
        <p:nvSpPr>
          <p:cNvPr id="26" name="Text 24"/>
          <p:cNvSpPr/>
          <p:nvPr/>
        </p:nvSpPr>
        <p:spPr>
          <a:xfrm>
            <a:off x="6583680" y="1600200"/>
            <a:ext cx="5029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One structured record per patient</a:t>
            </a:r>
            <a:endParaRPr lang="en-US" sz="1600" dirty="0"/>
          </a:p>
        </p:txBody>
      </p:sp>
      <p:sp>
        <p:nvSpPr>
          <p:cNvPr id="27" name="Shape 25"/>
          <p:cNvSpPr/>
          <p:nvPr/>
        </p:nvSpPr>
        <p:spPr>
          <a:xfrm>
            <a:off x="6583680" y="2103120"/>
            <a:ext cx="566928" cy="56692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31081" y="2250521"/>
            <a:ext cx="272125" cy="272125"/>
          </a:xfrm>
          <a:prstGeom prst="rect">
            <a:avLst/>
          </a:prstGeom>
        </p:spPr>
      </p:pic>
      <p:sp>
        <p:nvSpPr>
          <p:cNvPr id="29" name="Text 26"/>
          <p:cNvSpPr/>
          <p:nvPr/>
        </p:nvSpPr>
        <p:spPr>
          <a:xfrm>
            <a:off x="7315200" y="2066544"/>
            <a:ext cx="4297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Demographics &amp; case-paper details</a:t>
            </a:r>
            <a:endParaRPr lang="en-US" sz="1300" dirty="0"/>
          </a:p>
        </p:txBody>
      </p:sp>
      <p:sp>
        <p:nvSpPr>
          <p:cNvPr id="30" name="Text 27"/>
          <p:cNvSpPr/>
          <p:nvPr/>
        </p:nvSpPr>
        <p:spPr>
          <a:xfrm>
            <a:off x="7315200" y="2395728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File/UHID/IPD linkage, room, TPA &amp; insurer, outcome.</a:t>
            </a:r>
            <a:endParaRPr lang="en-US" sz="1050" dirty="0"/>
          </a:p>
        </p:txBody>
      </p:sp>
      <p:sp>
        <p:nvSpPr>
          <p:cNvPr id="31" name="Shape 28"/>
          <p:cNvSpPr/>
          <p:nvPr/>
        </p:nvSpPr>
        <p:spPr>
          <a:xfrm>
            <a:off x="6583680" y="3054096"/>
            <a:ext cx="566928" cy="56692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3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31081" y="3201497"/>
            <a:ext cx="272125" cy="272125"/>
          </a:xfrm>
          <a:prstGeom prst="rect">
            <a:avLst/>
          </a:prstGeom>
        </p:spPr>
      </p:pic>
      <p:sp>
        <p:nvSpPr>
          <p:cNvPr id="33" name="Text 29"/>
          <p:cNvSpPr/>
          <p:nvPr/>
        </p:nvSpPr>
        <p:spPr>
          <a:xfrm>
            <a:off x="7315200" y="3017520"/>
            <a:ext cx="4297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SOAP progress notes by treating doctors</a:t>
            </a:r>
            <a:endParaRPr lang="en-US" sz="1300" dirty="0"/>
          </a:p>
        </p:txBody>
      </p:sp>
      <p:sp>
        <p:nvSpPr>
          <p:cNvPr id="34" name="Text 30"/>
          <p:cNvSpPr/>
          <p:nvPr/>
        </p:nvSpPr>
        <p:spPr>
          <a:xfrm>
            <a:off x="7315200" y="3346704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Day-to-day clinical notes captured in structured form.</a:t>
            </a:r>
            <a:endParaRPr lang="en-US" sz="1050" dirty="0"/>
          </a:p>
        </p:txBody>
      </p:sp>
      <p:sp>
        <p:nvSpPr>
          <p:cNvPr id="35" name="Shape 31"/>
          <p:cNvSpPr/>
          <p:nvPr/>
        </p:nvSpPr>
        <p:spPr>
          <a:xfrm>
            <a:off x="6583680" y="4005072"/>
            <a:ext cx="566928" cy="56692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3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31081" y="4152473"/>
            <a:ext cx="272125" cy="272125"/>
          </a:xfrm>
          <a:prstGeom prst="rect">
            <a:avLst/>
          </a:prstGeom>
        </p:spPr>
      </p:pic>
      <p:sp>
        <p:nvSpPr>
          <p:cNvPr id="37" name="Text 32"/>
          <p:cNvSpPr/>
          <p:nvPr/>
        </p:nvSpPr>
        <p:spPr>
          <a:xfrm>
            <a:off x="7315200" y="3968496"/>
            <a:ext cx="4297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Medication orders by RMO</a:t>
            </a:r>
            <a:endParaRPr lang="en-US" sz="1300" dirty="0"/>
          </a:p>
        </p:txBody>
      </p:sp>
      <p:sp>
        <p:nvSpPr>
          <p:cNvPr id="38" name="Text 33"/>
          <p:cNvSpPr/>
          <p:nvPr/>
        </p:nvSpPr>
        <p:spPr>
          <a:xfrm>
            <a:off x="7315200" y="4297680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Drug, dose, timing and relation to food — legible, every time.</a:t>
            </a:r>
            <a:endParaRPr lang="en-US" sz="1050" dirty="0"/>
          </a:p>
        </p:txBody>
      </p:sp>
      <p:sp>
        <p:nvSpPr>
          <p:cNvPr id="39" name="Shape 34"/>
          <p:cNvSpPr/>
          <p:nvPr/>
        </p:nvSpPr>
        <p:spPr>
          <a:xfrm>
            <a:off x="6583680" y="4956048"/>
            <a:ext cx="566928" cy="56692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4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31081" y="5103449"/>
            <a:ext cx="272125" cy="272125"/>
          </a:xfrm>
          <a:prstGeom prst="rect">
            <a:avLst/>
          </a:prstGeom>
        </p:spPr>
      </p:pic>
      <p:sp>
        <p:nvSpPr>
          <p:cNvPr id="41" name="Text 35"/>
          <p:cNvSpPr/>
          <p:nvPr/>
        </p:nvSpPr>
        <p:spPr>
          <a:xfrm>
            <a:off x="7315200" y="4919472"/>
            <a:ext cx="42976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Investigations auto-linked</a:t>
            </a:r>
            <a:endParaRPr lang="en-US" sz="1300" dirty="0"/>
          </a:p>
        </p:txBody>
      </p:sp>
      <p:sp>
        <p:nvSpPr>
          <p:cNvPr id="42" name="Text 36"/>
          <p:cNvSpPr/>
          <p:nvPr/>
        </p:nvSpPr>
        <p:spPr>
          <a:xfrm>
            <a:off x="7315200" y="5248656"/>
            <a:ext cx="42976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 &amp; pathology values and PDF reports inside the record.</a:t>
            </a:r>
            <a:endParaRPr lang="en-US" sz="1050" dirty="0"/>
          </a:p>
        </p:txBody>
      </p:sp>
      <p:sp>
        <p:nvSpPr>
          <p:cNvPr id="43" name="Text 37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44" name="Text 38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clinical record in action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3502152" cy="4297680"/>
          </a:xfrm>
          <a:prstGeom prst="rect">
            <a:avLst/>
          </a:prstGeom>
          <a:solidFill>
            <a:srgbClr val="FFFFFF"/>
          </a:solidFill>
          <a:ln w="16510">
            <a:solidFill>
              <a:srgbClr val="D8E3E5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548640" y="1554480"/>
            <a:ext cx="3502152" cy="502920"/>
          </a:xfrm>
          <a:prstGeom prst="rect">
            <a:avLst/>
          </a:prstGeom>
          <a:solidFill>
            <a:srgbClr val="0E6E78"/>
          </a:solidFill>
          <a:ln/>
        </p:spPr>
      </p:sp>
      <p:sp>
        <p:nvSpPr>
          <p:cNvPr id="5" name="Text 3"/>
          <p:cNvSpPr/>
          <p:nvPr/>
        </p:nvSpPr>
        <p:spPr>
          <a:xfrm>
            <a:off x="713232" y="1673352"/>
            <a:ext cx="3172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Progress notes (SOAP)</a:t>
            </a:r>
            <a:endParaRPr lang="en-US" sz="1150" dirty="0"/>
          </a:p>
        </p:txBody>
      </p:sp>
      <p:sp>
        <p:nvSpPr>
          <p:cNvPr id="6" name="Text 4"/>
          <p:cNvSpPr/>
          <p:nvPr/>
        </p:nvSpPr>
        <p:spPr>
          <a:xfrm>
            <a:off x="731520" y="2194560"/>
            <a:ext cx="3136392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S/B Dr. Rakhi Agarwal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Post-Burn Day 1 — IVF RL + 5% DNS;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Temp 98.6°F, P 94, BP 100/60.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Maintain strict I/O charting.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S/B Dr. Rakhi Agarwal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Parkland fluid calc documented;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plan &amp; vitals recorded each shift.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4334256" y="1554480"/>
            <a:ext cx="3502152" cy="4297680"/>
          </a:xfrm>
          <a:prstGeom prst="rect">
            <a:avLst/>
          </a:prstGeom>
          <a:solidFill>
            <a:srgbClr val="FFFFFF"/>
          </a:solidFill>
          <a:ln w="16510">
            <a:solidFill>
              <a:srgbClr val="D8E3E5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>
            <a:off x="4334256" y="1554480"/>
            <a:ext cx="3502152" cy="502920"/>
          </a:xfrm>
          <a:prstGeom prst="rect">
            <a:avLst/>
          </a:prstGeom>
          <a:solidFill>
            <a:srgbClr val="0E6E78"/>
          </a:solidFill>
          <a:ln/>
        </p:spPr>
      </p:sp>
      <p:sp>
        <p:nvSpPr>
          <p:cNvPr id="9" name="Text 7"/>
          <p:cNvSpPr/>
          <p:nvPr/>
        </p:nvSpPr>
        <p:spPr>
          <a:xfrm>
            <a:off x="4498848" y="1673352"/>
            <a:ext cx="3172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Medication order (RMO)</a:t>
            </a:r>
            <a:endParaRPr lang="en-US" sz="1150" dirty="0"/>
          </a:p>
        </p:txBody>
      </p:sp>
      <p:graphicFrame>
        <p:nvGraphicFramePr>
          <p:cNvPr id="8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498848" y="2212848"/>
          <a:ext cx="3172968" cy="914400"/>
        </p:xfrm>
        <a:graphic>
          <a:graphicData uri="http://schemas.openxmlformats.org/drawingml/2006/table">
            <a:tbl>
              <a:tblPr/>
              <a:tblGrid>
                <a:gridCol w="2057400"/>
                <a:gridCol w="950976"/>
              </a:tblGrid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Medication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A6A6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50" b="1" dirty="0">
                          <a:solidFill>
                            <a:srgbClr val="FFFFFF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Timing</a:t>
                      </a:r>
                      <a:endParaRPr lang="en-US" sz="9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15A6A6"/>
                    </a:solidFill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Inj. Meropenem 1g NS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TDS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Inj. Metro 100ml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2:30p–10:30p–6:30a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Inj. Pan 40 mg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OD · 2pm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Inj. Emeset 4 mg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2p–10p–6a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720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Inj. Tramadol 100ml NS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900" dirty="0">
                          <a:solidFill>
                            <a:srgbClr val="1C2B31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BD · 2p–11p</a:t>
                      </a:r>
                      <a:endParaRPr lang="en-US" sz="90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45720" marB="45720" anchor="ctr">
                    <a:lnL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D8E3E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1" name="Shape 8"/>
          <p:cNvSpPr/>
          <p:nvPr/>
        </p:nvSpPr>
        <p:spPr>
          <a:xfrm>
            <a:off x="8119872" y="1554480"/>
            <a:ext cx="3502152" cy="4297680"/>
          </a:xfrm>
          <a:prstGeom prst="rect">
            <a:avLst/>
          </a:prstGeom>
          <a:solidFill>
            <a:srgbClr val="FFFFFF"/>
          </a:solidFill>
          <a:ln w="16510">
            <a:solidFill>
              <a:srgbClr val="D8E3E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8119872" y="1554480"/>
            <a:ext cx="3502152" cy="502920"/>
          </a:xfrm>
          <a:prstGeom prst="rect">
            <a:avLst/>
          </a:prstGeom>
          <a:solidFill>
            <a:srgbClr val="0E6E78"/>
          </a:solidFill>
          <a:ln/>
        </p:spPr>
      </p:sp>
      <p:sp>
        <p:nvSpPr>
          <p:cNvPr id="13" name="Text 10"/>
          <p:cNvSpPr/>
          <p:nvPr/>
        </p:nvSpPr>
        <p:spPr>
          <a:xfrm>
            <a:off x="8284464" y="1673352"/>
            <a:ext cx="3172968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Investigations auto-linked</a:t>
            </a:r>
            <a:endParaRPr lang="en-US" sz="1150" dirty="0"/>
          </a:p>
        </p:txBody>
      </p:sp>
      <p:sp>
        <p:nvSpPr>
          <p:cNvPr id="14" name="Text 11"/>
          <p:cNvSpPr/>
          <p:nvPr/>
        </p:nvSpPr>
        <p:spPr>
          <a:xfrm>
            <a:off x="8302752" y="2194560"/>
            <a:ext cx="3136392" cy="3520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Pathology — 26 Jun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 11.2 · Hct 32.98 · MCV 81.86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S. Creatinine 0.75 · Calcium 8.02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HbA1c 6.83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50" b="1" dirty="0">
                <a:solidFill>
                  <a:srgbClr val="0E2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Pathology — 27 Jun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10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BSPP recorded · PDF report attached</a:t>
            </a: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endParaRPr lang="en-US" sz="1050" dirty="0"/>
          </a:p>
          <a:p>
            <a:pPr indent="0" marL="0">
              <a:lnSpc>
                <a:spcPct val="105000"/>
              </a:lnSpc>
              <a:buNone/>
            </a:pPr>
            <a:r>
              <a:rPr lang="en-US" sz="950" i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 Diagnostic-centre reports delivered automatically</a:t>
            </a:r>
            <a:endParaRPr lang="en-US" sz="1050" dirty="0"/>
          </a:p>
        </p:txBody>
      </p:sp>
      <p:sp>
        <p:nvSpPr>
          <p:cNvPr id="15" name="Text 12"/>
          <p:cNvSpPr/>
          <p:nvPr/>
        </p:nvSpPr>
        <p:spPr>
          <a:xfrm>
            <a:off x="548640" y="594360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5E727A"/>
                </a:solidFill>
              </a:rPr>
              <a:t>De-identified mockups of the live system · lab values illustrative</a:t>
            </a:r>
            <a:endParaRPr lang="en-US" sz="850" dirty="0"/>
          </a:p>
        </p:txBody>
      </p:sp>
      <p:sp>
        <p:nvSpPr>
          <p:cNvPr id="16" name="Text 13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An automation ecosystem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87552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Repetitive workflows automated in-house on Google Workspace, delivered over WhatsApp / SMS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00200"/>
            <a:ext cx="5074920" cy="2194560"/>
          </a:xfrm>
          <a:prstGeom prst="roundRect">
            <a:avLst>
              <a:gd name="adj" fmla="val 4167"/>
            </a:avLst>
          </a:prstGeom>
          <a:solidFill>
            <a:srgbClr val="0F2E2A"/>
          </a:solidFill>
          <a:ln/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783080"/>
            <a:ext cx="384048" cy="384048"/>
          </a:xfrm>
          <a:prstGeom prst="ellipse">
            <a:avLst/>
          </a:prstGeom>
          <a:solidFill>
            <a:srgbClr val="1F8F73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4672" y="1856232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78308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SKMPL OT Dept. — OT posting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804672" y="2313432"/>
            <a:ext cx="456285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000" dirty="0">
                <a:solidFill>
                  <a:srgbClr val="8FC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Provisional OT posting · filled by RMO with operating surgeon</a:t>
            </a:r>
            <a:endParaRPr lang="en-US" sz="10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000" b="1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Surgery: Cystoscopy + B/L DJ stenting</a:t>
            </a:r>
            <a:endParaRPr lang="en-US" sz="10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000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Date/Time: 26-04 · 12:30 PM   |   IPD 31</a:t>
            </a:r>
            <a:endParaRPr lang="en-US" sz="10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000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Surgeon &amp; anaesthetist captured · SGA · C-Arm: Yes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548640" y="3977640"/>
            <a:ext cx="5074920" cy="2194560"/>
          </a:xfrm>
          <a:prstGeom prst="roundRect">
            <a:avLst>
              <a:gd name="adj" fmla="val 4167"/>
            </a:avLst>
          </a:prstGeom>
          <a:solidFill>
            <a:srgbClr val="0F2E2A"/>
          </a:solidFill>
          <a:ln/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731520" y="4160520"/>
            <a:ext cx="384048" cy="384048"/>
          </a:xfrm>
          <a:prstGeom prst="ellipse">
            <a:avLst/>
          </a:prstGeom>
          <a:solidFill>
            <a:srgbClr val="1F8F73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4672" y="4233672"/>
            <a:ext cx="237744" cy="23774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1234440" y="4160520"/>
            <a:ext cx="4206240" cy="3840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TPA Payment Receipt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804672" y="4690872"/>
            <a:ext cx="4562856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06000"/>
              </a:lnSpc>
              <a:buNone/>
            </a:pPr>
            <a:r>
              <a:rPr lang="en-US" sz="1000" dirty="0">
                <a:solidFill>
                  <a:srgbClr val="8FC9B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Auto-notified to the right stakeholders</a:t>
            </a:r>
            <a:endParaRPr lang="en-US" sz="10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000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Month Mar-24 · UHID 2xxxx · IPD 7xx</a:t>
            </a:r>
            <a:endParaRPr lang="en-US" sz="10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000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TPA: Paramount · Insurer: New India Assurance</a:t>
            </a:r>
            <a:endParaRPr lang="en-US" sz="1000" dirty="0"/>
          </a:p>
          <a:p>
            <a:pPr indent="0" marL="0">
              <a:lnSpc>
                <a:spcPct val="106000"/>
              </a:lnSpc>
              <a:buNone/>
            </a:pPr>
            <a:r>
              <a:rPr lang="en-US" sz="1000" b="1" dirty="0">
                <a:solidFill>
                  <a:srgbClr val="CFE0E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ECS ₹43,633 · TDS ₹4,849 · ECS date 02-Apr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5989320" y="1600200"/>
            <a:ext cx="5623560" cy="4572000"/>
          </a:xfrm>
          <a:prstGeom prst="roundRect">
            <a:avLst>
              <a:gd name="adj" fmla="val 200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5" name="Text 11"/>
          <p:cNvSpPr/>
          <p:nvPr/>
        </p:nvSpPr>
        <p:spPr>
          <a:xfrm>
            <a:off x="6263640" y="1755648"/>
            <a:ext cx="50749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Automations in daily use</a:t>
            </a:r>
            <a:endParaRPr lang="en-US" sz="1400" dirty="0"/>
          </a:p>
        </p:txBody>
      </p:sp>
      <p:sp>
        <p:nvSpPr>
          <p:cNvPr id="16" name="Shape 12"/>
          <p:cNvSpPr/>
          <p:nvPr/>
        </p:nvSpPr>
        <p:spPr>
          <a:xfrm>
            <a:off x="6281928" y="2240280"/>
            <a:ext cx="402336" cy="402336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7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6535" y="2344887"/>
            <a:ext cx="193121" cy="193121"/>
          </a:xfrm>
          <a:prstGeom prst="rect">
            <a:avLst/>
          </a:prstGeom>
        </p:spPr>
      </p:pic>
      <p:sp>
        <p:nvSpPr>
          <p:cNvPr id="18" name="Text 13"/>
          <p:cNvSpPr/>
          <p:nvPr/>
        </p:nvSpPr>
        <p:spPr>
          <a:xfrm>
            <a:off x="6858000" y="2240280"/>
            <a:ext cx="4526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Appointment scheduling</a:t>
            </a:r>
            <a:endParaRPr lang="en-US" sz="1250" dirty="0"/>
          </a:p>
        </p:txBody>
      </p:sp>
      <p:sp>
        <p:nvSpPr>
          <p:cNvPr id="19" name="Shape 14"/>
          <p:cNvSpPr/>
          <p:nvPr/>
        </p:nvSpPr>
        <p:spPr>
          <a:xfrm>
            <a:off x="6281928" y="2788920"/>
            <a:ext cx="402336" cy="402336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86535" y="2893527"/>
            <a:ext cx="193121" cy="193121"/>
          </a:xfrm>
          <a:prstGeom prst="rect">
            <a:avLst/>
          </a:prstGeom>
        </p:spPr>
      </p:pic>
      <p:sp>
        <p:nvSpPr>
          <p:cNvPr id="21" name="Text 15"/>
          <p:cNvSpPr/>
          <p:nvPr/>
        </p:nvSpPr>
        <p:spPr>
          <a:xfrm>
            <a:off x="6858000" y="2788920"/>
            <a:ext cx="4526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Admission information</a:t>
            </a:r>
            <a:endParaRPr lang="en-US" sz="1250" dirty="0"/>
          </a:p>
        </p:txBody>
      </p:sp>
      <p:sp>
        <p:nvSpPr>
          <p:cNvPr id="22" name="Shape 16"/>
          <p:cNvSpPr/>
          <p:nvPr/>
        </p:nvSpPr>
        <p:spPr>
          <a:xfrm>
            <a:off x="6281928" y="3337560"/>
            <a:ext cx="402336" cy="402336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86535" y="3442167"/>
            <a:ext cx="193121" cy="193121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6858000" y="3337560"/>
            <a:ext cx="4526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 posting orders</a:t>
            </a:r>
            <a:endParaRPr lang="en-US" sz="1250" dirty="0"/>
          </a:p>
        </p:txBody>
      </p:sp>
      <p:sp>
        <p:nvSpPr>
          <p:cNvPr id="25" name="Shape 18"/>
          <p:cNvSpPr/>
          <p:nvPr/>
        </p:nvSpPr>
        <p:spPr>
          <a:xfrm>
            <a:off x="6281928" y="3886200"/>
            <a:ext cx="402336" cy="402336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86535" y="3990807"/>
            <a:ext cx="193121" cy="193121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858000" y="3886200"/>
            <a:ext cx="4526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TPA payment receipts</a:t>
            </a:r>
            <a:endParaRPr lang="en-US" sz="1250" dirty="0"/>
          </a:p>
        </p:txBody>
      </p:sp>
      <p:sp>
        <p:nvSpPr>
          <p:cNvPr id="28" name="Shape 20"/>
          <p:cNvSpPr/>
          <p:nvPr/>
        </p:nvSpPr>
        <p:spPr>
          <a:xfrm>
            <a:off x="6281928" y="4434840"/>
            <a:ext cx="402336" cy="402336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9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86535" y="4539447"/>
            <a:ext cx="193121" cy="193121"/>
          </a:xfrm>
          <a:prstGeom prst="rect">
            <a:avLst/>
          </a:prstGeom>
        </p:spPr>
      </p:pic>
      <p:sp>
        <p:nvSpPr>
          <p:cNvPr id="30" name="Text 21"/>
          <p:cNvSpPr/>
          <p:nvPr/>
        </p:nvSpPr>
        <p:spPr>
          <a:xfrm>
            <a:off x="6858000" y="4434840"/>
            <a:ext cx="4526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Diagnostic-report delivery</a:t>
            </a:r>
            <a:endParaRPr lang="en-US" sz="1250" dirty="0"/>
          </a:p>
        </p:txBody>
      </p:sp>
      <p:sp>
        <p:nvSpPr>
          <p:cNvPr id="31" name="Shape 22"/>
          <p:cNvSpPr/>
          <p:nvPr/>
        </p:nvSpPr>
        <p:spPr>
          <a:xfrm>
            <a:off x="6281928" y="4983480"/>
            <a:ext cx="402336" cy="402336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32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86535" y="5088087"/>
            <a:ext cx="193121" cy="193121"/>
          </a:xfrm>
          <a:prstGeom prst="rect">
            <a:avLst/>
          </a:prstGeom>
        </p:spPr>
      </p:pic>
      <p:sp>
        <p:nvSpPr>
          <p:cNvPr id="33" name="Text 23"/>
          <p:cNvSpPr/>
          <p:nvPr/>
        </p:nvSpPr>
        <p:spPr>
          <a:xfrm>
            <a:off x="6858000" y="4983480"/>
            <a:ext cx="4526280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Reminders &amp; report delivery</a:t>
            </a:r>
            <a:endParaRPr lang="en-US" sz="1250" dirty="0"/>
          </a:p>
        </p:txBody>
      </p:sp>
      <p:sp>
        <p:nvSpPr>
          <p:cNvPr id="34" name="Shape 24"/>
          <p:cNvSpPr/>
          <p:nvPr/>
        </p:nvSpPr>
        <p:spPr>
          <a:xfrm>
            <a:off x="6263640" y="5596128"/>
            <a:ext cx="5074920" cy="0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35" name="Text 25"/>
          <p:cNvSpPr/>
          <p:nvPr/>
        </p:nvSpPr>
        <p:spPr>
          <a:xfrm>
            <a:off x="6263640" y="5687568"/>
            <a:ext cx="507492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050" b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And across operations:  </a:t>
            </a:r>
            <a:pPr indent="0" marL="0">
              <a:lnSpc>
                <a:spcPct val="100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HR leave, payroll &amp; recruitment messages, a daily bank-balance update to directors, and patient greetings.</a:t>
            </a:r>
            <a:endParaRPr lang="en-US" sz="1050" dirty="0"/>
          </a:p>
        </p:txBody>
      </p:sp>
      <p:sp>
        <p:nvSpPr>
          <p:cNvPr id="36" name="Text 26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37" name="Text 27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quality dashboard — NABH by design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87552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Indicators computed from live data, so documentation and audit happen automatically</a:t>
            </a:r>
            <a:endParaRPr lang="en-US" sz="1300" dirty="0"/>
          </a:p>
        </p:txBody>
      </p:sp>
      <p:graphicFrame>
        <p:nvGraphicFramePr>
          <p:cNvPr id="4" name="Chart 0" descr=""/>
          <p:cNvGraphicFramePr/>
          <p:nvPr/>
        </p:nvGraphicFramePr>
        <p:xfrm>
          <a:off x="548640" y="1600200"/>
          <a:ext cx="6583680" cy="4114800"/>
        </p:xfrm>
        <a:graphic xmlns:a="http://schemas.openxmlformats.org/drawingml/2006/main">
          <a:graphicData uri="http://schemas.openxmlformats.org/drawingml/2006/chart">
            <c:chart xmlns:c="http://schemas.openxmlformats.org/drawingml/2006/chart" r:id="rId1"/>
          </a:graphicData>
        </a:graphic>
      </p:graphicFrame>
      <p:sp>
        <p:nvSpPr>
          <p:cNvPr id="5" name="Text 2"/>
          <p:cNvSpPr/>
          <p:nvPr/>
        </p:nvSpPr>
        <p:spPr>
          <a:xfrm>
            <a:off x="7406640" y="1645920"/>
            <a:ext cx="4206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Indicators auto-tracked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7406640" y="2148840"/>
            <a:ext cx="4206240" cy="713232"/>
          </a:xfrm>
          <a:prstGeom prst="roundRect">
            <a:avLst>
              <a:gd name="adj" fmla="val 10256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7" name="Shape 4"/>
          <p:cNvSpPr/>
          <p:nvPr/>
        </p:nvSpPr>
        <p:spPr>
          <a:xfrm>
            <a:off x="7571232" y="2267712"/>
            <a:ext cx="475488" cy="47548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94859" y="2391339"/>
            <a:ext cx="228234" cy="228234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8183880" y="2148840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% admissions with adverse drug reactions</a:t>
            </a:r>
            <a:endParaRPr lang="en-US" sz="1150" dirty="0"/>
          </a:p>
        </p:txBody>
      </p:sp>
      <p:sp>
        <p:nvSpPr>
          <p:cNvPr id="10" name="Shape 6"/>
          <p:cNvSpPr/>
          <p:nvPr/>
        </p:nvSpPr>
        <p:spPr>
          <a:xfrm>
            <a:off x="7406640" y="2990088"/>
            <a:ext cx="4206240" cy="713232"/>
          </a:xfrm>
          <a:prstGeom prst="roundRect">
            <a:avLst>
              <a:gd name="adj" fmla="val 10256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1" name="Shape 7"/>
          <p:cNvSpPr/>
          <p:nvPr/>
        </p:nvSpPr>
        <p:spPr>
          <a:xfrm>
            <a:off x="7571232" y="3108960"/>
            <a:ext cx="475488" cy="47548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4859" y="3232587"/>
            <a:ext cx="228234" cy="228234"/>
          </a:xfrm>
          <a:prstGeom prst="rect">
            <a:avLst/>
          </a:prstGeom>
        </p:spPr>
      </p:pic>
      <p:sp>
        <p:nvSpPr>
          <p:cNvPr id="13" name="Text 8"/>
          <p:cNvSpPr/>
          <p:nvPr/>
        </p:nvSpPr>
        <p:spPr>
          <a:xfrm>
            <a:off x="8183880" y="2990088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Discharge-summary turnaround</a:t>
            </a:r>
            <a:endParaRPr lang="en-US" sz="1150" dirty="0"/>
          </a:p>
        </p:txBody>
      </p:sp>
      <p:sp>
        <p:nvSpPr>
          <p:cNvPr id="14" name="Shape 9"/>
          <p:cNvSpPr/>
          <p:nvPr/>
        </p:nvSpPr>
        <p:spPr>
          <a:xfrm>
            <a:off x="7406640" y="3831336"/>
            <a:ext cx="4206240" cy="713232"/>
          </a:xfrm>
          <a:prstGeom prst="roundRect">
            <a:avLst>
              <a:gd name="adj" fmla="val 10256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5" name="Shape 10"/>
          <p:cNvSpPr/>
          <p:nvPr/>
        </p:nvSpPr>
        <p:spPr>
          <a:xfrm>
            <a:off x="7571232" y="3950208"/>
            <a:ext cx="475488" cy="47548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94859" y="4073835"/>
            <a:ext cx="228234" cy="22823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8183880" y="3831336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Repeat-investigation rate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7406640" y="4672584"/>
            <a:ext cx="4206240" cy="713232"/>
          </a:xfrm>
          <a:prstGeom prst="roundRect">
            <a:avLst>
              <a:gd name="adj" fmla="val 10256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7571232" y="4791456"/>
            <a:ext cx="475488" cy="47548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0" name="Image 3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694859" y="4915083"/>
            <a:ext cx="228234" cy="228234"/>
          </a:xfrm>
          <a:prstGeom prst="rect">
            <a:avLst/>
          </a:prstGeom>
        </p:spPr>
      </p:pic>
      <p:sp>
        <p:nvSpPr>
          <p:cNvPr id="21" name="Text 14"/>
          <p:cNvSpPr/>
          <p:nvPr/>
        </p:nvSpPr>
        <p:spPr>
          <a:xfrm>
            <a:off x="8183880" y="4672584"/>
            <a:ext cx="32918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150" b="1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LAMA / transfer / mortality</a:t>
            </a:r>
            <a:endParaRPr lang="en-US" sz="1150" dirty="0"/>
          </a:p>
        </p:txBody>
      </p:sp>
      <p:sp>
        <p:nvSpPr>
          <p:cNvPr id="22" name="Text 15"/>
          <p:cNvSpPr/>
          <p:nvPr/>
        </p:nvSpPr>
        <p:spPr>
          <a:xfrm>
            <a:off x="548640" y="5897880"/>
            <a:ext cx="1106424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850" i="1" dirty="0">
                <a:solidFill>
                  <a:srgbClr val="5E727A"/>
                </a:solidFill>
              </a:rPr>
              <a:t>Chart illustrative; NABH indicators are computed from the hospital's live records.</a:t>
            </a:r>
            <a:endParaRPr lang="en-US" sz="850" dirty="0"/>
          </a:p>
        </p:txBody>
      </p:sp>
      <p:sp>
        <p:nvSpPr>
          <p:cNvPr id="23" name="Text 16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24" name="Text 17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Governance, consent &amp; data protection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87552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Built for compliance — documentation, traceability and audit by design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481328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804672" y="1737360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75848" y="1908536"/>
            <a:ext cx="316017" cy="31601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627632" y="1719072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Medical-record retention policy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804672" y="2468880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Written, approved policy aligned to NMC/MCI, NABH, Consumer Protection Act, Evidence Act, IT Act 2000, ABDM — with retention periods by record type.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334256" y="1481328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590288" y="1737360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61464" y="1908536"/>
            <a:ext cx="316017" cy="316017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413248" y="1719072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Trilingual digital consent</a:t>
            </a:r>
            <a:endParaRPr lang="en-US" sz="1400" dirty="0"/>
          </a:p>
        </p:txBody>
      </p:sp>
      <p:sp>
        <p:nvSpPr>
          <p:cNvPr id="13" name="Text 9"/>
          <p:cNvSpPr/>
          <p:nvPr/>
        </p:nvSpPr>
        <p:spPr>
          <a:xfrm>
            <a:off x="4590288" y="2468880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Patients consent in their own language — English, Hindi and Marathi — for creating and sharing digital records.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8119872" y="1481328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8375904" y="1737360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547080" y="1908536"/>
            <a:ext cx="316017" cy="316017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9198864" y="1719072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DPDP Act 2023 aligned</a:t>
            </a:r>
            <a:endParaRPr lang="en-US" sz="1400" dirty="0"/>
          </a:p>
        </p:txBody>
      </p:sp>
      <p:sp>
        <p:nvSpPr>
          <p:cNvPr id="18" name="Text 13"/>
          <p:cNvSpPr/>
          <p:nvPr/>
        </p:nvSpPr>
        <p:spPr>
          <a:xfrm>
            <a:off x="8375904" y="2468880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Informed consent, purpose limitation, patient access/correction, and breach awareness — hospital as data custodian, not owner.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48640" y="3438144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804672" y="3694176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75848" y="3865352"/>
            <a:ext cx="316017" cy="316017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627632" y="3675888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Access control &amp; audit trails</a:t>
            </a:r>
            <a:endParaRPr lang="en-US" sz="1400" dirty="0"/>
          </a:p>
        </p:txBody>
      </p:sp>
      <p:sp>
        <p:nvSpPr>
          <p:cNvPr id="23" name="Text 17"/>
          <p:cNvSpPr/>
          <p:nvPr/>
        </p:nvSpPr>
        <p:spPr>
          <a:xfrm>
            <a:off x="804672" y="4425696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Role-based access (doctor / nurse / admin) with who-did-what audit trails.</a:t>
            </a:r>
            <a:endParaRPr lang="en-US" sz="1100" dirty="0"/>
          </a:p>
        </p:txBody>
      </p:sp>
      <p:sp>
        <p:nvSpPr>
          <p:cNvPr id="24" name="Shape 18"/>
          <p:cNvSpPr/>
          <p:nvPr/>
        </p:nvSpPr>
        <p:spPr>
          <a:xfrm>
            <a:off x="4334256" y="3438144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4590288" y="3694176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1464" y="3865352"/>
            <a:ext cx="316017" cy="316017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5413248" y="3675888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Encryption &amp; automated backup</a:t>
            </a:r>
            <a:endParaRPr lang="en-US" sz="1400" dirty="0"/>
          </a:p>
        </p:txBody>
      </p:sp>
      <p:sp>
        <p:nvSpPr>
          <p:cNvPr id="28" name="Text 21"/>
          <p:cNvSpPr/>
          <p:nvPr/>
        </p:nvSpPr>
        <p:spPr>
          <a:xfrm>
            <a:off x="4590288" y="4425696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Secure storage with auto-backup and disaster protection.</a:t>
            </a:r>
            <a:endParaRPr lang="en-US" sz="1100" dirty="0"/>
          </a:p>
        </p:txBody>
      </p:sp>
      <p:sp>
        <p:nvSpPr>
          <p:cNvPr id="29" name="Shape 22"/>
          <p:cNvSpPr/>
          <p:nvPr/>
        </p:nvSpPr>
        <p:spPr>
          <a:xfrm>
            <a:off x="8119872" y="3438144"/>
            <a:ext cx="3502152" cy="1755648"/>
          </a:xfrm>
          <a:prstGeom prst="roundRect">
            <a:avLst>
              <a:gd name="adj" fmla="val 468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8375904" y="3694176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547080" y="3865352"/>
            <a:ext cx="316017" cy="316017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9198864" y="3675888"/>
            <a:ext cx="2221992" cy="6766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5000"/>
              </a:lnSpc>
              <a:buNone/>
            </a:pPr>
            <a:r>
              <a:rPr lang="en-US" sz="14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Retention, archival &amp; destruction</a:t>
            </a:r>
            <a:endParaRPr lang="en-US" sz="1400" dirty="0"/>
          </a:p>
        </p:txBody>
      </p:sp>
      <p:sp>
        <p:nvSpPr>
          <p:cNvPr id="33" name="Text 25"/>
          <p:cNvSpPr/>
          <p:nvPr/>
        </p:nvSpPr>
        <p:spPr>
          <a:xfrm>
            <a:off x="8375904" y="4425696"/>
            <a:ext cx="2990088" cy="61264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Policy-based storage and disposal across record types.</a:t>
            </a:r>
            <a:endParaRPr lang="en-US" sz="1100" dirty="0"/>
          </a:p>
        </p:txBody>
      </p:sp>
      <p:sp>
        <p:nvSpPr>
          <p:cNvPr id="34" name="Shape 26"/>
          <p:cNvSpPr/>
          <p:nvPr/>
        </p:nvSpPr>
        <p:spPr>
          <a:xfrm>
            <a:off x="548640" y="5596128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E3F2F1"/>
          </a:solidFill>
          <a:ln/>
        </p:spPr>
      </p:sp>
      <p:sp>
        <p:nvSpPr>
          <p:cNvPr id="35" name="Text 27"/>
          <p:cNvSpPr/>
          <p:nvPr/>
        </p:nvSpPr>
        <p:spPr>
          <a:xfrm>
            <a:off x="777240" y="5596128"/>
            <a:ext cx="1060704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NABH by design:  </a:t>
            </a:r>
            <a:pPr indent="0" marL="0">
              <a:buNone/>
            </a:pPr>
            <a:r>
              <a:rPr lang="en-US" sz="120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documentation, traceability and audits happen automatically from the live system — not reconstructed for assessments.</a:t>
            </a:r>
            <a:endParaRPr lang="en-US" sz="1200" dirty="0"/>
          </a:p>
        </p:txBody>
      </p:sp>
      <p:sp>
        <p:nvSpPr>
          <p:cNvPr id="36" name="Text 28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37" name="Text 29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Built to the NABH focus area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87552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Implementation &amp; Effective Use of Clinical Applications — how this case study meets each criterion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27632"/>
            <a:ext cx="11064240" cy="1042416"/>
          </a:xfrm>
          <a:prstGeom prst="roundRect">
            <a:avLst>
              <a:gd name="adj" fmla="val 701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48640" y="1627632"/>
            <a:ext cx="128016" cy="1042416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6" name="Shape 4"/>
          <p:cNvSpPr/>
          <p:nvPr/>
        </p:nvSpPr>
        <p:spPr>
          <a:xfrm>
            <a:off x="868680" y="1819656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39856" y="1990832"/>
            <a:ext cx="316017" cy="316017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783080" y="1773936"/>
            <a:ext cx="594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Workflow integration of HIS/EMR in clinical settings</a:t>
            </a:r>
            <a:endParaRPr lang="en-US" sz="1300" dirty="0"/>
          </a:p>
        </p:txBody>
      </p:sp>
      <p:sp>
        <p:nvSpPr>
          <p:cNvPr id="9" name="Shape 6"/>
          <p:cNvSpPr/>
          <p:nvPr/>
        </p:nvSpPr>
        <p:spPr>
          <a:xfrm>
            <a:off x="7909560" y="1810512"/>
            <a:ext cx="0" cy="676656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8138160" y="1773936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self-designed EMR embedded in daily OPD, IPD, OT and casualty workflow.</a:t>
            </a:r>
            <a:endParaRPr lang="en-US" sz="1100" dirty="0"/>
          </a:p>
        </p:txBody>
      </p:sp>
      <p:sp>
        <p:nvSpPr>
          <p:cNvPr id="11" name="Shape 8"/>
          <p:cNvSpPr/>
          <p:nvPr/>
        </p:nvSpPr>
        <p:spPr>
          <a:xfrm>
            <a:off x="548640" y="2779776"/>
            <a:ext cx="11064240" cy="1042416"/>
          </a:xfrm>
          <a:prstGeom prst="roundRect">
            <a:avLst>
              <a:gd name="adj" fmla="val 701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2" name="Shape 9"/>
          <p:cNvSpPr/>
          <p:nvPr/>
        </p:nvSpPr>
        <p:spPr>
          <a:xfrm>
            <a:off x="548640" y="2779776"/>
            <a:ext cx="128016" cy="1042416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13" name="Shape 10"/>
          <p:cNvSpPr/>
          <p:nvPr/>
        </p:nvSpPr>
        <p:spPr>
          <a:xfrm>
            <a:off x="868680" y="2971800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39856" y="3142976"/>
            <a:ext cx="316017" cy="316017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1783080" y="2926080"/>
            <a:ext cx="594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Interoperability between clinical modules (EMR · LIS · Pharmacy · Radiology)</a:t>
            </a:r>
            <a:endParaRPr lang="en-US" sz="1300" dirty="0"/>
          </a:p>
        </p:txBody>
      </p:sp>
      <p:sp>
        <p:nvSpPr>
          <p:cNvPr id="16" name="Shape 12"/>
          <p:cNvSpPr/>
          <p:nvPr/>
        </p:nvSpPr>
        <p:spPr>
          <a:xfrm>
            <a:off x="7909560" y="2962656"/>
            <a:ext cx="0" cy="676656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17" name="Text 13"/>
          <p:cNvSpPr/>
          <p:nvPr/>
        </p:nvSpPr>
        <p:spPr>
          <a:xfrm>
            <a:off x="8138160" y="2926080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Lab, pathology, pharmacy and diagnostic reports flow into one record.</a:t>
            </a:r>
            <a:endParaRPr lang="en-US" sz="1100" dirty="0"/>
          </a:p>
        </p:txBody>
      </p:sp>
      <p:sp>
        <p:nvSpPr>
          <p:cNvPr id="18" name="Shape 14"/>
          <p:cNvSpPr/>
          <p:nvPr/>
        </p:nvSpPr>
        <p:spPr>
          <a:xfrm>
            <a:off x="548640" y="3931920"/>
            <a:ext cx="11064240" cy="1042416"/>
          </a:xfrm>
          <a:prstGeom prst="roundRect">
            <a:avLst>
              <a:gd name="adj" fmla="val 701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9" name="Shape 15"/>
          <p:cNvSpPr/>
          <p:nvPr/>
        </p:nvSpPr>
        <p:spPr>
          <a:xfrm>
            <a:off x="548640" y="3931920"/>
            <a:ext cx="128016" cy="1042416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20" name="Shape 16"/>
          <p:cNvSpPr/>
          <p:nvPr/>
        </p:nvSpPr>
        <p:spPr>
          <a:xfrm>
            <a:off x="868680" y="4123944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9856" y="4295120"/>
            <a:ext cx="316017" cy="316017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1783080" y="4078224"/>
            <a:ext cx="594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User adoption strategies and training models</a:t>
            </a:r>
            <a:endParaRPr lang="en-US" sz="1300" dirty="0"/>
          </a:p>
        </p:txBody>
      </p:sp>
      <p:sp>
        <p:nvSpPr>
          <p:cNvPr id="23" name="Shape 18"/>
          <p:cNvSpPr/>
          <p:nvPr/>
        </p:nvSpPr>
        <p:spPr>
          <a:xfrm>
            <a:off x="7909560" y="4114800"/>
            <a:ext cx="0" cy="676656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24" name="Text 19"/>
          <p:cNvSpPr/>
          <p:nvPr/>
        </p:nvSpPr>
        <p:spPr>
          <a:xfrm>
            <a:off x="8138160" y="4078224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Clinician-led design, bedside training, Directors leading by daily use.</a:t>
            </a:r>
            <a:endParaRPr lang="en-US" sz="1100" dirty="0"/>
          </a:p>
        </p:txBody>
      </p:sp>
      <p:sp>
        <p:nvSpPr>
          <p:cNvPr id="25" name="Shape 20"/>
          <p:cNvSpPr/>
          <p:nvPr/>
        </p:nvSpPr>
        <p:spPr>
          <a:xfrm>
            <a:off x="548640" y="5084064"/>
            <a:ext cx="11064240" cy="1042416"/>
          </a:xfrm>
          <a:prstGeom prst="roundRect">
            <a:avLst>
              <a:gd name="adj" fmla="val 701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26" name="Shape 21"/>
          <p:cNvSpPr/>
          <p:nvPr/>
        </p:nvSpPr>
        <p:spPr>
          <a:xfrm>
            <a:off x="548640" y="5084064"/>
            <a:ext cx="128016" cy="1042416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27" name="Shape 22"/>
          <p:cNvSpPr/>
          <p:nvPr/>
        </p:nvSpPr>
        <p:spPr>
          <a:xfrm>
            <a:off x="868680" y="5276088"/>
            <a:ext cx="658368" cy="658368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9856" y="5447264"/>
            <a:ext cx="316017" cy="316017"/>
          </a:xfrm>
          <a:prstGeom prst="rect">
            <a:avLst/>
          </a:prstGeom>
        </p:spPr>
      </p:pic>
      <p:sp>
        <p:nvSpPr>
          <p:cNvPr id="29" name="Text 23"/>
          <p:cNvSpPr/>
          <p:nvPr/>
        </p:nvSpPr>
        <p:spPr>
          <a:xfrm>
            <a:off x="1783080" y="5230368"/>
            <a:ext cx="594360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8000"/>
              </a:lnSpc>
              <a:buNone/>
            </a:pPr>
            <a:r>
              <a:rPr lang="en-US" sz="13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Measuring clinical outcomes &amp; efficiency post-implementation</a:t>
            </a:r>
            <a:endParaRPr lang="en-US" sz="1300" dirty="0"/>
          </a:p>
        </p:txBody>
      </p:sp>
      <p:sp>
        <p:nvSpPr>
          <p:cNvPr id="30" name="Shape 24"/>
          <p:cNvSpPr/>
          <p:nvPr/>
        </p:nvSpPr>
        <p:spPr>
          <a:xfrm>
            <a:off x="7909560" y="5266944"/>
            <a:ext cx="0" cy="676656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31" name="Text 25"/>
          <p:cNvSpPr/>
          <p:nvPr/>
        </p:nvSpPr>
        <p:spPr>
          <a:xfrm>
            <a:off x="8138160" y="5230368"/>
            <a:ext cx="32461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Retrieval, repeat-test, discharge and lab-TAT metrics + a quality dashboard.</a:t>
            </a:r>
            <a:endParaRPr lang="en-US" sz="1100" dirty="0"/>
          </a:p>
        </p:txBody>
      </p:sp>
      <p:sp>
        <p:nvSpPr>
          <p:cNvPr id="32" name="Text 26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33" name="Text 27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11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implementation journey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1645920" y="3657600"/>
            <a:ext cx="8869680" cy="0"/>
          </a:xfrm>
          <a:prstGeom prst="line">
            <a:avLst/>
          </a:prstGeom>
          <a:noFill/>
          <a:ln w="31750">
            <a:solidFill>
              <a:srgbClr val="0E6E78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1499616" y="3511296"/>
            <a:ext cx="292608" cy="292608"/>
          </a:xfrm>
          <a:prstGeom prst="ellipse">
            <a:avLst/>
          </a:prstGeom>
          <a:solidFill>
            <a:srgbClr val="15A6A6"/>
          </a:solidFill>
          <a:ln w="31750">
            <a:solidFill>
              <a:srgbClr val="FFFFFF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17220" y="2148840"/>
            <a:ext cx="2057400" cy="1207008"/>
          </a:xfrm>
          <a:prstGeom prst="roundRect">
            <a:avLst>
              <a:gd name="adj" fmla="val 6061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726948" y="2258568"/>
            <a:ext cx="1837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Foundation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726948" y="2569464"/>
            <a:ext cx="183794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Self-designed EMR goes live</a:t>
            </a:r>
            <a:endParaRPr lang="en-US" sz="950" dirty="0"/>
          </a:p>
        </p:txBody>
      </p:sp>
      <p:sp>
        <p:nvSpPr>
          <p:cNvPr id="8" name="Text 6"/>
          <p:cNvSpPr/>
          <p:nvPr/>
        </p:nvSpPr>
        <p:spPr>
          <a:xfrm>
            <a:off x="726948" y="3063240"/>
            <a:ext cx="1837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i="1" dirty="0">
                <a:solidFill>
                  <a:srgbClr val="0E6E78"/>
                </a:solidFill>
              </a:rPr>
              <a:t>Mar 2022</a:t>
            </a:r>
            <a:endParaRPr lang="en-US" sz="1000" dirty="0"/>
          </a:p>
        </p:txBody>
      </p:sp>
      <p:sp>
        <p:nvSpPr>
          <p:cNvPr id="9" name="Shape 7"/>
          <p:cNvSpPr/>
          <p:nvPr/>
        </p:nvSpPr>
        <p:spPr>
          <a:xfrm>
            <a:off x="1645920" y="3355848"/>
            <a:ext cx="0" cy="301752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3717036" y="3511296"/>
            <a:ext cx="292608" cy="292608"/>
          </a:xfrm>
          <a:prstGeom prst="ellipse">
            <a:avLst/>
          </a:prstGeom>
          <a:solidFill>
            <a:srgbClr val="15A6A6"/>
          </a:solidFill>
          <a:ln w="31750">
            <a:solidFill>
              <a:srgbClr val="FFFFFF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>
            <a:off x="2834640" y="4041648"/>
            <a:ext cx="2057400" cy="1207008"/>
          </a:xfrm>
          <a:prstGeom prst="roundRect">
            <a:avLst>
              <a:gd name="adj" fmla="val 6061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2944368" y="4151376"/>
            <a:ext cx="1837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Adoption</a:t>
            </a:r>
            <a:endParaRPr lang="en-US" sz="1300" dirty="0"/>
          </a:p>
        </p:txBody>
      </p:sp>
      <p:sp>
        <p:nvSpPr>
          <p:cNvPr id="13" name="Text 11"/>
          <p:cNvSpPr/>
          <p:nvPr/>
        </p:nvSpPr>
        <p:spPr>
          <a:xfrm>
            <a:off x="2944368" y="4462272"/>
            <a:ext cx="183794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Training; OPD/IPD on digital</a:t>
            </a:r>
            <a:endParaRPr lang="en-US" sz="950" dirty="0"/>
          </a:p>
        </p:txBody>
      </p:sp>
      <p:sp>
        <p:nvSpPr>
          <p:cNvPr id="14" name="Text 12"/>
          <p:cNvSpPr/>
          <p:nvPr/>
        </p:nvSpPr>
        <p:spPr>
          <a:xfrm>
            <a:off x="2944368" y="4956048"/>
            <a:ext cx="1837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i="1" dirty="0">
                <a:solidFill>
                  <a:srgbClr val="0E6E78"/>
                </a:solidFill>
              </a:rPr>
              <a:t>2022</a:t>
            </a:r>
            <a:endParaRPr lang="en-US" sz="1000" dirty="0"/>
          </a:p>
        </p:txBody>
      </p:sp>
      <p:sp>
        <p:nvSpPr>
          <p:cNvPr id="15" name="Shape 13"/>
          <p:cNvSpPr/>
          <p:nvPr/>
        </p:nvSpPr>
        <p:spPr>
          <a:xfrm>
            <a:off x="3863340" y="3657600"/>
            <a:ext cx="0" cy="384048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16" name="Shape 14"/>
          <p:cNvSpPr/>
          <p:nvPr/>
        </p:nvSpPr>
        <p:spPr>
          <a:xfrm>
            <a:off x="5934456" y="3511296"/>
            <a:ext cx="292608" cy="292608"/>
          </a:xfrm>
          <a:prstGeom prst="ellipse">
            <a:avLst/>
          </a:prstGeom>
          <a:solidFill>
            <a:srgbClr val="15A6A6"/>
          </a:solidFill>
          <a:ln w="31750">
            <a:solidFill>
              <a:srgbClr val="FFFFFF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5052060" y="2148840"/>
            <a:ext cx="2057400" cy="1207008"/>
          </a:xfrm>
          <a:prstGeom prst="roundRect">
            <a:avLst>
              <a:gd name="adj" fmla="val 6061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5161788" y="2258568"/>
            <a:ext cx="1837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Interoperability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5161788" y="2569464"/>
            <a:ext cx="183794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Lab, pharmacy &amp; reports linked</a:t>
            </a:r>
            <a:endParaRPr lang="en-US" sz="950" dirty="0"/>
          </a:p>
        </p:txBody>
      </p:sp>
      <p:sp>
        <p:nvSpPr>
          <p:cNvPr id="20" name="Text 18"/>
          <p:cNvSpPr/>
          <p:nvPr/>
        </p:nvSpPr>
        <p:spPr>
          <a:xfrm>
            <a:off x="5161788" y="3063240"/>
            <a:ext cx="1837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i="1" dirty="0">
                <a:solidFill>
                  <a:srgbClr val="0E6E78"/>
                </a:solidFill>
              </a:rPr>
              <a:t>2022–23</a:t>
            </a:r>
            <a:endParaRPr lang="en-US" sz="1000" dirty="0"/>
          </a:p>
        </p:txBody>
      </p:sp>
      <p:sp>
        <p:nvSpPr>
          <p:cNvPr id="21" name="Shape 19"/>
          <p:cNvSpPr/>
          <p:nvPr/>
        </p:nvSpPr>
        <p:spPr>
          <a:xfrm>
            <a:off x="6080760" y="3355848"/>
            <a:ext cx="0" cy="301752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8151876" y="3511296"/>
            <a:ext cx="292608" cy="292608"/>
          </a:xfrm>
          <a:prstGeom prst="ellipse">
            <a:avLst/>
          </a:prstGeom>
          <a:solidFill>
            <a:srgbClr val="15A6A6"/>
          </a:solidFill>
          <a:ln w="31750">
            <a:solidFill>
              <a:srgbClr val="FFFFFF"/>
            </a:solidFill>
            <a:prstDash val="solid"/>
          </a:ln>
        </p:spPr>
      </p:sp>
      <p:sp>
        <p:nvSpPr>
          <p:cNvPr id="23" name="Shape 21"/>
          <p:cNvSpPr/>
          <p:nvPr/>
        </p:nvSpPr>
        <p:spPr>
          <a:xfrm>
            <a:off x="7269480" y="4041648"/>
            <a:ext cx="2057400" cy="1207008"/>
          </a:xfrm>
          <a:prstGeom prst="roundRect">
            <a:avLst>
              <a:gd name="adj" fmla="val 6061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24" name="Text 22"/>
          <p:cNvSpPr/>
          <p:nvPr/>
        </p:nvSpPr>
        <p:spPr>
          <a:xfrm>
            <a:off x="7379208" y="4151376"/>
            <a:ext cx="1837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Automation</a:t>
            </a:r>
            <a:endParaRPr lang="en-US" sz="1300" dirty="0"/>
          </a:p>
        </p:txBody>
      </p:sp>
      <p:sp>
        <p:nvSpPr>
          <p:cNvPr id="25" name="Text 23"/>
          <p:cNvSpPr/>
          <p:nvPr/>
        </p:nvSpPr>
        <p:spPr>
          <a:xfrm>
            <a:off x="7379208" y="4462272"/>
            <a:ext cx="183794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OT, TPA, diagnostics, HR</a:t>
            </a:r>
            <a:endParaRPr lang="en-US" sz="950" dirty="0"/>
          </a:p>
        </p:txBody>
      </p:sp>
      <p:sp>
        <p:nvSpPr>
          <p:cNvPr id="26" name="Text 24"/>
          <p:cNvSpPr/>
          <p:nvPr/>
        </p:nvSpPr>
        <p:spPr>
          <a:xfrm>
            <a:off x="7379208" y="4956048"/>
            <a:ext cx="1837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i="1" dirty="0">
                <a:solidFill>
                  <a:srgbClr val="0E6E78"/>
                </a:solidFill>
              </a:rPr>
              <a:t>2023–24</a:t>
            </a:r>
            <a:endParaRPr lang="en-US" sz="1000" dirty="0"/>
          </a:p>
        </p:txBody>
      </p:sp>
      <p:sp>
        <p:nvSpPr>
          <p:cNvPr id="27" name="Shape 25"/>
          <p:cNvSpPr/>
          <p:nvPr/>
        </p:nvSpPr>
        <p:spPr>
          <a:xfrm>
            <a:off x="8298180" y="3657600"/>
            <a:ext cx="0" cy="384048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28" name="Shape 26"/>
          <p:cNvSpPr/>
          <p:nvPr/>
        </p:nvSpPr>
        <p:spPr>
          <a:xfrm>
            <a:off x="10369296" y="3511296"/>
            <a:ext cx="292608" cy="292608"/>
          </a:xfrm>
          <a:prstGeom prst="ellipse">
            <a:avLst/>
          </a:prstGeom>
          <a:solidFill>
            <a:srgbClr val="15A6A6"/>
          </a:solidFill>
          <a:ln w="31750">
            <a:solidFill>
              <a:srgbClr val="FFFFFF"/>
            </a:solidFill>
            <a:prstDash val="solid"/>
          </a:ln>
        </p:spPr>
      </p:sp>
      <p:sp>
        <p:nvSpPr>
          <p:cNvPr id="29" name="Shape 27"/>
          <p:cNvSpPr/>
          <p:nvPr/>
        </p:nvSpPr>
        <p:spPr>
          <a:xfrm>
            <a:off x="9486900" y="2148840"/>
            <a:ext cx="2057400" cy="1207008"/>
          </a:xfrm>
          <a:prstGeom prst="roundRect">
            <a:avLst>
              <a:gd name="adj" fmla="val 6061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30" name="Text 28"/>
          <p:cNvSpPr/>
          <p:nvPr/>
        </p:nvSpPr>
        <p:spPr>
          <a:xfrm>
            <a:off x="9596628" y="2258568"/>
            <a:ext cx="183794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ABDM go-live</a:t>
            </a:r>
            <a:endParaRPr lang="en-US" sz="1300" dirty="0"/>
          </a:p>
        </p:txBody>
      </p:sp>
      <p:sp>
        <p:nvSpPr>
          <p:cNvPr id="31" name="Text 29"/>
          <p:cNvSpPr/>
          <p:nvPr/>
        </p:nvSpPr>
        <p:spPr>
          <a:xfrm>
            <a:off x="9596628" y="2569464"/>
            <a:ext cx="1837944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ABHA + HFR + record-linking</a:t>
            </a:r>
            <a:endParaRPr lang="en-US" sz="950" dirty="0"/>
          </a:p>
        </p:txBody>
      </p:sp>
      <p:sp>
        <p:nvSpPr>
          <p:cNvPr id="32" name="Text 30"/>
          <p:cNvSpPr/>
          <p:nvPr/>
        </p:nvSpPr>
        <p:spPr>
          <a:xfrm>
            <a:off x="9596628" y="3063240"/>
            <a:ext cx="1837944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b="1" i="1" dirty="0">
                <a:solidFill>
                  <a:srgbClr val="0E6E78"/>
                </a:solidFill>
              </a:rPr>
              <a:t>by Q4 2026</a:t>
            </a:r>
            <a:endParaRPr lang="en-US" sz="1000" dirty="0"/>
          </a:p>
        </p:txBody>
      </p:sp>
      <p:sp>
        <p:nvSpPr>
          <p:cNvPr id="33" name="Shape 31"/>
          <p:cNvSpPr/>
          <p:nvPr/>
        </p:nvSpPr>
        <p:spPr>
          <a:xfrm>
            <a:off x="10515600" y="3355848"/>
            <a:ext cx="0" cy="301752"/>
          </a:xfrm>
          <a:prstGeom prst="line">
            <a:avLst/>
          </a:prstGeom>
          <a:noFill/>
          <a:ln w="12700">
            <a:solidFill>
              <a:srgbClr val="D8E3E5"/>
            </a:solidFill>
            <a:prstDash val="solid"/>
          </a:ln>
        </p:spPr>
      </p:sp>
      <p:sp>
        <p:nvSpPr>
          <p:cNvPr id="34" name="Text 32"/>
          <p:cNvSpPr/>
          <p:nvPr/>
        </p:nvSpPr>
        <p:spPr>
          <a:xfrm>
            <a:off x="548640" y="5897880"/>
            <a:ext cx="11064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00" i="1" dirty="0">
                <a:solidFill>
                  <a:srgbClr val="5E727A"/>
                </a:solidFill>
              </a:rPr>
              <a:t>Records digital since March 2022 · ABDM go-live targeted within 3–6 months (earlier dates approximate).</a:t>
            </a:r>
            <a:endParaRPr lang="en-US" sz="1000" dirty="0"/>
          </a:p>
        </p:txBody>
      </p:sp>
      <p:sp>
        <p:nvSpPr>
          <p:cNvPr id="35" name="Text 33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36" name="Text 34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Outcomes &amp; impact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87552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Measured since March 2022 · FY 2025–26 (≈5,500 OPD, ≈1,000 admissions)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48640" y="1691640"/>
            <a:ext cx="3502152" cy="1993392"/>
          </a:xfrm>
          <a:prstGeom prst="roundRect">
            <a:avLst>
              <a:gd name="adj" fmla="val 412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911096"/>
            <a:ext cx="548640" cy="5486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9886" y="2053742"/>
            <a:ext cx="263347" cy="263347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417320" y="1874520"/>
            <a:ext cx="24505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1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30–45 sec</a:t>
            </a:r>
            <a:endParaRPr lang="en-US" sz="2100" dirty="0"/>
          </a:p>
        </p:txBody>
      </p:sp>
      <p:sp>
        <p:nvSpPr>
          <p:cNvPr id="8" name="Text 5"/>
          <p:cNvSpPr/>
          <p:nvPr/>
        </p:nvSpPr>
        <p:spPr>
          <a:xfrm>
            <a:off x="777240" y="2569464"/>
            <a:ext cx="3044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Record retrieval at point of care</a:t>
            </a:r>
            <a:endParaRPr lang="en-US" sz="1200" dirty="0"/>
          </a:p>
        </p:txBody>
      </p:sp>
      <p:sp>
        <p:nvSpPr>
          <p:cNvPr id="9" name="Text 6"/>
          <p:cNvSpPr/>
          <p:nvPr/>
        </p:nvSpPr>
        <p:spPr>
          <a:xfrm>
            <a:off x="777240" y="3008376"/>
            <a:ext cx="3044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1–2 min incl. computer start-up; retrieval itself 30–45 sec.</a:t>
            </a:r>
            <a:endParaRPr lang="en-US" sz="950" dirty="0"/>
          </a:p>
        </p:txBody>
      </p:sp>
      <p:sp>
        <p:nvSpPr>
          <p:cNvPr id="10" name="Shape 7"/>
          <p:cNvSpPr/>
          <p:nvPr/>
        </p:nvSpPr>
        <p:spPr>
          <a:xfrm>
            <a:off x="4334256" y="1691640"/>
            <a:ext cx="3502152" cy="1993392"/>
          </a:xfrm>
          <a:prstGeom prst="roundRect">
            <a:avLst>
              <a:gd name="adj" fmla="val 412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562856" y="1911096"/>
            <a:ext cx="548640" cy="5486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5502" y="2053742"/>
            <a:ext cx="263347" cy="263347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202936" y="1874520"/>
            <a:ext cx="24505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4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Zero</a:t>
            </a:r>
            <a:endParaRPr lang="en-US" sz="2400" dirty="0"/>
          </a:p>
        </p:txBody>
      </p:sp>
      <p:sp>
        <p:nvSpPr>
          <p:cNvPr id="14" name="Text 10"/>
          <p:cNvSpPr/>
          <p:nvPr/>
        </p:nvSpPr>
        <p:spPr>
          <a:xfrm>
            <a:off x="4562856" y="2569464"/>
            <a:ext cx="3044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Avoidable repeat tests (past year)</a:t>
            </a:r>
            <a:endParaRPr lang="en-US" sz="1200" dirty="0"/>
          </a:p>
        </p:txBody>
      </p:sp>
      <p:sp>
        <p:nvSpPr>
          <p:cNvPr id="15" name="Text 11"/>
          <p:cNvSpPr/>
          <p:nvPr/>
        </p:nvSpPr>
        <p:spPr>
          <a:xfrm>
            <a:off x="4562856" y="3008376"/>
            <a:ext cx="3044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No duplicate investigations except clinically justified re-tests.</a:t>
            </a:r>
            <a:endParaRPr lang="en-US" sz="950" dirty="0"/>
          </a:p>
        </p:txBody>
      </p:sp>
      <p:sp>
        <p:nvSpPr>
          <p:cNvPr id="16" name="Shape 12"/>
          <p:cNvSpPr/>
          <p:nvPr/>
        </p:nvSpPr>
        <p:spPr>
          <a:xfrm>
            <a:off x="8119872" y="1691640"/>
            <a:ext cx="3502152" cy="1993392"/>
          </a:xfrm>
          <a:prstGeom prst="roundRect">
            <a:avLst>
              <a:gd name="adj" fmla="val 412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8348472" y="1911096"/>
            <a:ext cx="548640" cy="5486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91118" y="2053742"/>
            <a:ext cx="263347" cy="263347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988552" y="1874520"/>
            <a:ext cx="24505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Caught</a:t>
            </a:r>
            <a:endParaRPr lang="en-US" sz="2200" dirty="0"/>
          </a:p>
        </p:txBody>
      </p:sp>
      <p:sp>
        <p:nvSpPr>
          <p:cNvPr id="20" name="Text 15"/>
          <p:cNvSpPr/>
          <p:nvPr/>
        </p:nvSpPr>
        <p:spPr>
          <a:xfrm>
            <a:off x="8348472" y="2569464"/>
            <a:ext cx="3044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Medication error caught at prescribing</a:t>
            </a:r>
            <a:endParaRPr lang="en-US" sz="1200" dirty="0"/>
          </a:p>
        </p:txBody>
      </p:sp>
      <p:sp>
        <p:nvSpPr>
          <p:cNvPr id="21" name="Text 16"/>
          <p:cNvSpPr/>
          <p:nvPr/>
        </p:nvSpPr>
        <p:spPr>
          <a:xfrm>
            <a:off x="8348472" y="3008376"/>
            <a:ext cx="3044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e-Prescribing flagged a Hydralazine / Hydroxyzine LASA mix-up.</a:t>
            </a:r>
            <a:endParaRPr lang="en-US" sz="950" dirty="0"/>
          </a:p>
        </p:txBody>
      </p:sp>
      <p:sp>
        <p:nvSpPr>
          <p:cNvPr id="22" name="Shape 17"/>
          <p:cNvSpPr/>
          <p:nvPr/>
        </p:nvSpPr>
        <p:spPr>
          <a:xfrm>
            <a:off x="548640" y="3849624"/>
            <a:ext cx="3502152" cy="1993392"/>
          </a:xfrm>
          <a:prstGeom prst="roundRect">
            <a:avLst>
              <a:gd name="adj" fmla="val 412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77240" y="4069080"/>
            <a:ext cx="548640" cy="5486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19886" y="4211726"/>
            <a:ext cx="263347" cy="263347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417320" y="4032504"/>
            <a:ext cx="24505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9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Same day</a:t>
            </a:r>
            <a:endParaRPr lang="en-US" sz="1900" dirty="0"/>
          </a:p>
        </p:txBody>
      </p:sp>
      <p:sp>
        <p:nvSpPr>
          <p:cNvPr id="26" name="Text 20"/>
          <p:cNvSpPr/>
          <p:nvPr/>
        </p:nvSpPr>
        <p:spPr>
          <a:xfrm>
            <a:off x="777240" y="4727448"/>
            <a:ext cx="3044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Discharge summary issued</a:t>
            </a:r>
            <a:endParaRPr lang="en-US" sz="1200" dirty="0"/>
          </a:p>
        </p:txBody>
      </p:sp>
      <p:sp>
        <p:nvSpPr>
          <p:cNvPr id="27" name="Text 21"/>
          <p:cNvSpPr/>
          <p:nvPr/>
        </p:nvSpPr>
        <p:spPr>
          <a:xfrm>
            <a:off x="777240" y="5166360"/>
            <a:ext cx="3044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Most often within the same hour of discharge.</a:t>
            </a:r>
            <a:endParaRPr lang="en-US" sz="950" dirty="0"/>
          </a:p>
        </p:txBody>
      </p:sp>
      <p:sp>
        <p:nvSpPr>
          <p:cNvPr id="28" name="Shape 22"/>
          <p:cNvSpPr/>
          <p:nvPr/>
        </p:nvSpPr>
        <p:spPr>
          <a:xfrm>
            <a:off x="4334256" y="3849624"/>
            <a:ext cx="3502152" cy="1993392"/>
          </a:xfrm>
          <a:prstGeom prst="roundRect">
            <a:avLst>
              <a:gd name="adj" fmla="val 412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29" name="Shape 23"/>
          <p:cNvSpPr/>
          <p:nvPr/>
        </p:nvSpPr>
        <p:spPr>
          <a:xfrm>
            <a:off x="4562856" y="4069080"/>
            <a:ext cx="548640" cy="5486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30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05502" y="4211726"/>
            <a:ext cx="263347" cy="263347"/>
          </a:xfrm>
          <a:prstGeom prst="rect">
            <a:avLst/>
          </a:prstGeom>
        </p:spPr>
      </p:pic>
      <p:sp>
        <p:nvSpPr>
          <p:cNvPr id="31" name="Text 24"/>
          <p:cNvSpPr/>
          <p:nvPr/>
        </p:nvSpPr>
        <p:spPr>
          <a:xfrm>
            <a:off x="5202936" y="4032504"/>
            <a:ext cx="24505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≤ 1 hr</a:t>
            </a:r>
            <a:endParaRPr lang="en-US" sz="2300" dirty="0"/>
          </a:p>
        </p:txBody>
      </p:sp>
      <p:sp>
        <p:nvSpPr>
          <p:cNvPr id="32" name="Text 25"/>
          <p:cNvSpPr/>
          <p:nvPr/>
        </p:nvSpPr>
        <p:spPr>
          <a:xfrm>
            <a:off x="4562856" y="4727448"/>
            <a:ext cx="3044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In-house lab turnaround</a:t>
            </a:r>
            <a:endParaRPr lang="en-US" sz="1200" dirty="0"/>
          </a:p>
        </p:txBody>
      </p:sp>
      <p:sp>
        <p:nvSpPr>
          <p:cNvPr id="33" name="Text 26"/>
          <p:cNvSpPr/>
          <p:nvPr/>
        </p:nvSpPr>
        <p:spPr>
          <a:xfrm>
            <a:off x="4562856" y="5166360"/>
            <a:ext cx="3044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Down from 2+ hours before digitisation.</a:t>
            </a:r>
            <a:endParaRPr lang="en-US" sz="950" dirty="0"/>
          </a:p>
        </p:txBody>
      </p:sp>
      <p:sp>
        <p:nvSpPr>
          <p:cNvPr id="34" name="Shape 27"/>
          <p:cNvSpPr/>
          <p:nvPr/>
        </p:nvSpPr>
        <p:spPr>
          <a:xfrm>
            <a:off x="8119872" y="3849624"/>
            <a:ext cx="3502152" cy="1993392"/>
          </a:xfrm>
          <a:prstGeom prst="roundRect">
            <a:avLst>
              <a:gd name="adj" fmla="val 4128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35" name="Shape 28"/>
          <p:cNvSpPr/>
          <p:nvPr/>
        </p:nvSpPr>
        <p:spPr>
          <a:xfrm>
            <a:off x="8348472" y="4069080"/>
            <a:ext cx="548640" cy="5486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3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91118" y="4211726"/>
            <a:ext cx="263347" cy="263347"/>
          </a:xfrm>
          <a:prstGeom prst="rect">
            <a:avLst/>
          </a:prstGeom>
        </p:spPr>
      </p:pic>
      <p:sp>
        <p:nvSpPr>
          <p:cNvPr id="37" name="Text 29"/>
          <p:cNvSpPr/>
          <p:nvPr/>
        </p:nvSpPr>
        <p:spPr>
          <a:xfrm>
            <a:off x="8988552" y="4032504"/>
            <a:ext cx="2450592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By design</a:t>
            </a:r>
            <a:endParaRPr lang="en-US" sz="1800" dirty="0"/>
          </a:p>
        </p:txBody>
      </p:sp>
      <p:sp>
        <p:nvSpPr>
          <p:cNvPr id="38" name="Text 30"/>
          <p:cNvSpPr/>
          <p:nvPr/>
        </p:nvSpPr>
        <p:spPr>
          <a:xfrm>
            <a:off x="8348472" y="4727448"/>
            <a:ext cx="3044952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6000"/>
              </a:lnSpc>
              <a:buNone/>
            </a:pPr>
            <a:r>
              <a:rPr lang="en-US" sz="12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NABH documentation &amp; audit</a:t>
            </a:r>
            <a:endParaRPr lang="en-US" sz="1200" dirty="0"/>
          </a:p>
        </p:txBody>
      </p:sp>
      <p:sp>
        <p:nvSpPr>
          <p:cNvPr id="39" name="Text 31"/>
          <p:cNvSpPr/>
          <p:nvPr/>
        </p:nvSpPr>
        <p:spPr>
          <a:xfrm>
            <a:off x="8348472" y="5166360"/>
            <a:ext cx="3044952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9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Indicators auto-generated from the live system, not reconstructed.</a:t>
            </a:r>
            <a:endParaRPr lang="en-US" sz="950" dirty="0"/>
          </a:p>
        </p:txBody>
      </p:sp>
      <p:sp>
        <p:nvSpPr>
          <p:cNvPr id="40" name="Text 32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41" name="Text 33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Safety &amp; continuity — real-world impact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645920"/>
            <a:ext cx="3474720" cy="3337560"/>
          </a:xfrm>
          <a:prstGeom prst="roundRect">
            <a:avLst>
              <a:gd name="adj" fmla="val 274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4" name="Shape 2"/>
          <p:cNvSpPr/>
          <p:nvPr/>
        </p:nvSpPr>
        <p:spPr>
          <a:xfrm>
            <a:off x="548640" y="1645920"/>
            <a:ext cx="3474720" cy="109728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5" name="Shape 3"/>
          <p:cNvSpPr/>
          <p:nvPr/>
        </p:nvSpPr>
        <p:spPr>
          <a:xfrm>
            <a:off x="822960" y="1993392"/>
            <a:ext cx="777240" cy="7772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5042" y="2195474"/>
            <a:ext cx="373075" cy="373075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22960" y="294436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6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medication error, caught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22960" y="3520440"/>
            <a:ext cx="2926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patient with uncontrolled hypertension was nearly given Hydroxyzine instead of Hydralazine — a look-alike/sound-alike mix-up. e-Prescribing flagged it, preventing delayed blood-pressure control. (Identifiers anonymised.)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4343400" y="1645920"/>
            <a:ext cx="3474720" cy="3337560"/>
          </a:xfrm>
          <a:prstGeom prst="roundRect">
            <a:avLst>
              <a:gd name="adj" fmla="val 274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343400" y="1645920"/>
            <a:ext cx="3474720" cy="109728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11" name="Shape 8"/>
          <p:cNvSpPr/>
          <p:nvPr/>
        </p:nvSpPr>
        <p:spPr>
          <a:xfrm>
            <a:off x="4617720" y="1993392"/>
            <a:ext cx="777240" cy="7772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9802" y="2195474"/>
            <a:ext cx="373075" cy="373075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4617720" y="294436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6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Care that survives staff changes</a:t>
            </a:r>
            <a:endParaRPr lang="en-US" sz="1600" dirty="0"/>
          </a:p>
        </p:txBody>
      </p:sp>
      <p:sp>
        <p:nvSpPr>
          <p:cNvPr id="14" name="Text 10"/>
          <p:cNvSpPr/>
          <p:nvPr/>
        </p:nvSpPr>
        <p:spPr>
          <a:xfrm>
            <a:off x="4617720" y="3520440"/>
            <a:ext cx="2926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a consultant leaves, the incoming doctor sees the full, up-to-date treatment status in the digital record — so the patient's care continues without a gap.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8138160" y="1645920"/>
            <a:ext cx="3474720" cy="3337560"/>
          </a:xfrm>
          <a:prstGeom prst="roundRect">
            <a:avLst>
              <a:gd name="adj" fmla="val 274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8138160" y="1645920"/>
            <a:ext cx="3474720" cy="109728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17" name="Shape 13"/>
          <p:cNvSpPr/>
          <p:nvPr/>
        </p:nvSpPr>
        <p:spPr>
          <a:xfrm>
            <a:off x="8412480" y="1993392"/>
            <a:ext cx="777240" cy="7772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14562" y="2195474"/>
            <a:ext cx="373075" cy="37307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8412480" y="294436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60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Records that hold up over time</a:t>
            </a:r>
            <a:endParaRPr lang="en-US" sz="1600" dirty="0"/>
          </a:p>
        </p:txBody>
      </p:sp>
      <p:sp>
        <p:nvSpPr>
          <p:cNvPr id="20" name="Text 15"/>
          <p:cNvSpPr/>
          <p:nvPr/>
        </p:nvSpPr>
        <p:spPr>
          <a:xfrm>
            <a:off x="8412480" y="3520440"/>
            <a:ext cx="2926080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relative needed the death certificate of a patient who had died years earlier. Because records are digitised, retrieval was instant — removing a serious medico-legal risk.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548640" y="5212080"/>
            <a:ext cx="5440680" cy="749808"/>
          </a:xfrm>
          <a:prstGeom prst="roundRect">
            <a:avLst>
              <a:gd name="adj" fmla="val 10976"/>
            </a:avLst>
          </a:prstGeom>
          <a:solidFill>
            <a:srgbClr val="E3F2F1"/>
          </a:solidFill>
          <a:ln/>
        </p:spPr>
      </p:sp>
      <p:sp>
        <p:nvSpPr>
          <p:cNvPr id="22" name="Shape 17"/>
          <p:cNvSpPr/>
          <p:nvPr/>
        </p:nvSpPr>
        <p:spPr>
          <a:xfrm>
            <a:off x="777240" y="5358384"/>
            <a:ext cx="457200" cy="45720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3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96112" y="5477256"/>
            <a:ext cx="219456" cy="219456"/>
          </a:xfrm>
          <a:prstGeom prst="rect">
            <a:avLst/>
          </a:prstGeom>
        </p:spPr>
      </p:pic>
      <p:sp>
        <p:nvSpPr>
          <p:cNvPr id="24" name="Text 18"/>
          <p:cNvSpPr/>
          <p:nvPr/>
        </p:nvSpPr>
        <p:spPr>
          <a:xfrm>
            <a:off x="1371600" y="5212080"/>
            <a:ext cx="443484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≈500 patients </a:t>
            </a:r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educated through our digital platform.</a:t>
            </a:r>
            <a:endParaRPr lang="en-US" sz="1150" dirty="0"/>
          </a:p>
        </p:txBody>
      </p:sp>
      <p:sp>
        <p:nvSpPr>
          <p:cNvPr id="25" name="Shape 19"/>
          <p:cNvSpPr/>
          <p:nvPr/>
        </p:nvSpPr>
        <p:spPr>
          <a:xfrm>
            <a:off x="6172200" y="5212080"/>
            <a:ext cx="5440680" cy="749808"/>
          </a:xfrm>
          <a:prstGeom prst="roundRect">
            <a:avLst>
              <a:gd name="adj" fmla="val 10976"/>
            </a:avLst>
          </a:prstGeom>
          <a:solidFill>
            <a:srgbClr val="E3F2F1"/>
          </a:solidFill>
          <a:ln/>
        </p:spPr>
      </p:sp>
      <p:sp>
        <p:nvSpPr>
          <p:cNvPr id="26" name="Shape 20"/>
          <p:cNvSpPr/>
          <p:nvPr/>
        </p:nvSpPr>
        <p:spPr>
          <a:xfrm>
            <a:off x="6400800" y="5358384"/>
            <a:ext cx="457200" cy="45720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7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519672" y="5477256"/>
            <a:ext cx="219456" cy="219456"/>
          </a:xfrm>
          <a:prstGeom prst="rect">
            <a:avLst/>
          </a:prstGeom>
        </p:spPr>
      </p:pic>
      <p:sp>
        <p:nvSpPr>
          <p:cNvPr id="28" name="Text 21"/>
          <p:cNvSpPr/>
          <p:nvPr/>
        </p:nvSpPr>
        <p:spPr>
          <a:xfrm>
            <a:off x="6995160" y="5212080"/>
            <a:ext cx="4572000" cy="7498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0000"/>
              </a:lnSpc>
              <a:buNone/>
            </a:pPr>
            <a:r>
              <a:rPr lang="en-US" sz="1150" b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2,000+ doctors </a:t>
            </a:r>
            <a:pPr indent="0" marL="0">
              <a:lnSpc>
                <a:spcPct val="100000"/>
              </a:lnSpc>
              <a:buNone/>
            </a:pPr>
            <a:r>
              <a:rPr lang="en-US" sz="115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taught by Dr. Rakhi &amp; Dr. Rajeev — conferences, webinars, workshops.</a:t>
            </a:r>
            <a:endParaRPr lang="en-US" sz="1150" dirty="0"/>
          </a:p>
        </p:txBody>
      </p:sp>
      <p:sp>
        <p:nvSpPr>
          <p:cNvPr id="29" name="Text 22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30" name="Text 23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The roadmap: engineering for ABDM readiness</a:t>
            </a:r>
            <a:endParaRPr lang="en-US" sz="2700" dirty="0"/>
          </a:p>
        </p:txBody>
      </p:sp>
      <p:sp>
        <p:nvSpPr>
          <p:cNvPr id="3" name="Text 1"/>
          <p:cNvSpPr/>
          <p:nvPr/>
        </p:nvSpPr>
        <p:spPr>
          <a:xfrm>
            <a:off x="548640" y="987552"/>
            <a:ext cx="1106424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credible, dated plan — go-live targeted within 3–6 months (by Q4 2026)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594360" y="2103120"/>
            <a:ext cx="1975104" cy="2697480"/>
          </a:xfrm>
          <a:prstGeom prst="roundRect">
            <a:avLst>
              <a:gd name="adj" fmla="val 463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594360" y="2103120"/>
            <a:ext cx="1975104" cy="109728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6" name="Shape 4"/>
          <p:cNvSpPr/>
          <p:nvPr/>
        </p:nvSpPr>
        <p:spPr>
          <a:xfrm>
            <a:off x="1193292" y="2468880"/>
            <a:ext cx="777240" cy="7772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95374" y="2670962"/>
            <a:ext cx="373075" cy="373075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685800" y="3383280"/>
            <a:ext cx="1792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ABHA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758952" y="379476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Create / link the 14-digit ABHA at registration</a:t>
            </a:r>
            <a:endParaRPr lang="en-US" sz="1050" dirty="0"/>
          </a:p>
        </p:txBody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0612" y="3332988"/>
            <a:ext cx="237744" cy="237744"/>
          </a:xfrm>
          <a:prstGeom prst="rect">
            <a:avLst/>
          </a:prstGeom>
        </p:spPr>
      </p:pic>
      <p:sp>
        <p:nvSpPr>
          <p:cNvPr id="11" name="Shape 7"/>
          <p:cNvSpPr/>
          <p:nvPr/>
        </p:nvSpPr>
        <p:spPr>
          <a:xfrm>
            <a:off x="2889504" y="2103120"/>
            <a:ext cx="1975104" cy="2697480"/>
          </a:xfrm>
          <a:prstGeom prst="roundRect">
            <a:avLst>
              <a:gd name="adj" fmla="val 463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2" name="Shape 8"/>
          <p:cNvSpPr/>
          <p:nvPr/>
        </p:nvSpPr>
        <p:spPr>
          <a:xfrm>
            <a:off x="2889504" y="2103120"/>
            <a:ext cx="1975104" cy="109728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13" name="Shape 9"/>
          <p:cNvSpPr/>
          <p:nvPr/>
        </p:nvSpPr>
        <p:spPr>
          <a:xfrm>
            <a:off x="3488436" y="2468880"/>
            <a:ext cx="777240" cy="7772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90518" y="2670962"/>
            <a:ext cx="373075" cy="373075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2980944" y="3383280"/>
            <a:ext cx="1792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HFR &amp; HPR</a:t>
            </a:r>
            <a:endParaRPr lang="en-US" sz="1500" dirty="0"/>
          </a:p>
        </p:txBody>
      </p:sp>
      <p:sp>
        <p:nvSpPr>
          <p:cNvPr id="16" name="Text 11"/>
          <p:cNvSpPr/>
          <p:nvPr/>
        </p:nvSpPr>
        <p:spPr>
          <a:xfrm>
            <a:off x="3054096" y="379476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Register the facility and enrol doctors</a:t>
            </a:r>
            <a:endParaRPr lang="en-US" sz="105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05756" y="3332988"/>
            <a:ext cx="237744" cy="237744"/>
          </a:xfrm>
          <a:prstGeom prst="rect">
            <a:avLst/>
          </a:prstGeom>
        </p:spPr>
      </p:pic>
      <p:sp>
        <p:nvSpPr>
          <p:cNvPr id="18" name="Shape 12"/>
          <p:cNvSpPr/>
          <p:nvPr/>
        </p:nvSpPr>
        <p:spPr>
          <a:xfrm>
            <a:off x="5184648" y="2103120"/>
            <a:ext cx="1975104" cy="2697480"/>
          </a:xfrm>
          <a:prstGeom prst="roundRect">
            <a:avLst>
              <a:gd name="adj" fmla="val 463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19" name="Shape 13"/>
          <p:cNvSpPr/>
          <p:nvPr/>
        </p:nvSpPr>
        <p:spPr>
          <a:xfrm>
            <a:off x="5184648" y="2103120"/>
            <a:ext cx="1975104" cy="109728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20" name="Shape 14"/>
          <p:cNvSpPr/>
          <p:nvPr/>
        </p:nvSpPr>
        <p:spPr>
          <a:xfrm>
            <a:off x="5783580" y="2468880"/>
            <a:ext cx="777240" cy="7772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985662" y="2670962"/>
            <a:ext cx="373075" cy="373075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5276088" y="3383280"/>
            <a:ext cx="1792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FHIR records</a:t>
            </a:r>
            <a:endParaRPr lang="en-US" sz="1500" dirty="0"/>
          </a:p>
        </p:txBody>
      </p:sp>
      <p:sp>
        <p:nvSpPr>
          <p:cNvPr id="23" name="Text 16"/>
          <p:cNvSpPr/>
          <p:nvPr/>
        </p:nvSpPr>
        <p:spPr>
          <a:xfrm>
            <a:off x="5349240" y="379476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Standardised, shareable discharge &amp; lab data</a:t>
            </a:r>
            <a:endParaRPr lang="en-US" sz="1050" dirty="0"/>
          </a:p>
        </p:txBody>
      </p:sp>
      <p:pic>
        <p:nvPicPr>
          <p:cNvPr id="24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200900" y="3332988"/>
            <a:ext cx="237744" cy="237744"/>
          </a:xfrm>
          <a:prstGeom prst="rect">
            <a:avLst/>
          </a:prstGeom>
        </p:spPr>
      </p:pic>
      <p:sp>
        <p:nvSpPr>
          <p:cNvPr id="25" name="Shape 17"/>
          <p:cNvSpPr/>
          <p:nvPr/>
        </p:nvSpPr>
        <p:spPr>
          <a:xfrm>
            <a:off x="7479792" y="2103120"/>
            <a:ext cx="1975104" cy="2697480"/>
          </a:xfrm>
          <a:prstGeom prst="roundRect">
            <a:avLst>
              <a:gd name="adj" fmla="val 463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26" name="Shape 18"/>
          <p:cNvSpPr/>
          <p:nvPr/>
        </p:nvSpPr>
        <p:spPr>
          <a:xfrm>
            <a:off x="7479792" y="2103120"/>
            <a:ext cx="1975104" cy="109728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27" name="Shape 19"/>
          <p:cNvSpPr/>
          <p:nvPr/>
        </p:nvSpPr>
        <p:spPr>
          <a:xfrm>
            <a:off x="8078724" y="2468880"/>
            <a:ext cx="777240" cy="7772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280806" y="2670962"/>
            <a:ext cx="373075" cy="373075"/>
          </a:xfrm>
          <a:prstGeom prst="rect">
            <a:avLst/>
          </a:prstGeom>
        </p:spPr>
      </p:pic>
      <p:sp>
        <p:nvSpPr>
          <p:cNvPr id="29" name="Text 20"/>
          <p:cNvSpPr/>
          <p:nvPr/>
        </p:nvSpPr>
        <p:spPr>
          <a:xfrm>
            <a:off x="7571232" y="3383280"/>
            <a:ext cx="1792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Consent + DPDP</a:t>
            </a:r>
            <a:endParaRPr lang="en-US" sz="1500" dirty="0"/>
          </a:p>
        </p:txBody>
      </p:sp>
      <p:sp>
        <p:nvSpPr>
          <p:cNvPr id="30" name="Text 21"/>
          <p:cNvSpPr/>
          <p:nvPr/>
        </p:nvSpPr>
        <p:spPr>
          <a:xfrm>
            <a:off x="7644384" y="379476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Patient-controlled, privacy-safe sharing</a:t>
            </a:r>
            <a:endParaRPr lang="en-US" sz="1050" dirty="0"/>
          </a:p>
        </p:txBody>
      </p:sp>
      <p:pic>
        <p:nvPicPr>
          <p:cNvPr id="31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496044" y="3332988"/>
            <a:ext cx="237744" cy="237744"/>
          </a:xfrm>
          <a:prstGeom prst="rect">
            <a:avLst/>
          </a:prstGeom>
        </p:spPr>
      </p:pic>
      <p:sp>
        <p:nvSpPr>
          <p:cNvPr id="32" name="Shape 22"/>
          <p:cNvSpPr/>
          <p:nvPr/>
        </p:nvSpPr>
        <p:spPr>
          <a:xfrm>
            <a:off x="9774936" y="2103120"/>
            <a:ext cx="1975104" cy="2697480"/>
          </a:xfrm>
          <a:prstGeom prst="roundRect">
            <a:avLst>
              <a:gd name="adj" fmla="val 463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33" name="Shape 23"/>
          <p:cNvSpPr/>
          <p:nvPr/>
        </p:nvSpPr>
        <p:spPr>
          <a:xfrm>
            <a:off x="9774936" y="2103120"/>
            <a:ext cx="1975104" cy="109728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34" name="Shape 24"/>
          <p:cNvSpPr/>
          <p:nvPr/>
        </p:nvSpPr>
        <p:spPr>
          <a:xfrm>
            <a:off x="10373868" y="2468880"/>
            <a:ext cx="777240" cy="777240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35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0575950" y="2670962"/>
            <a:ext cx="373075" cy="373075"/>
          </a:xfrm>
          <a:prstGeom prst="rect">
            <a:avLst/>
          </a:prstGeom>
        </p:spPr>
      </p:pic>
      <p:sp>
        <p:nvSpPr>
          <p:cNvPr id="36" name="Text 25"/>
          <p:cNvSpPr/>
          <p:nvPr/>
        </p:nvSpPr>
        <p:spPr>
          <a:xfrm>
            <a:off x="9866376" y="3383280"/>
            <a:ext cx="1792224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E6E7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NHCX</a:t>
            </a:r>
            <a:endParaRPr lang="en-US" sz="1500" dirty="0"/>
          </a:p>
        </p:txBody>
      </p:sp>
      <p:sp>
        <p:nvSpPr>
          <p:cNvPr id="37" name="Text 26"/>
          <p:cNvSpPr/>
          <p:nvPr/>
        </p:nvSpPr>
        <p:spPr>
          <a:xfrm>
            <a:off x="9939528" y="3794760"/>
            <a:ext cx="164592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3000"/>
              </a:lnSpc>
              <a:buNone/>
            </a:pPr>
            <a:r>
              <a:rPr lang="en-US" sz="10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Streamline the existing cashless workflow</a:t>
            </a:r>
            <a:endParaRPr lang="en-US" sz="1050" dirty="0"/>
          </a:p>
        </p:txBody>
      </p:sp>
      <p:sp>
        <p:nvSpPr>
          <p:cNvPr id="38" name="Shape 27"/>
          <p:cNvSpPr/>
          <p:nvPr/>
        </p:nvSpPr>
        <p:spPr>
          <a:xfrm>
            <a:off x="548640" y="5120640"/>
            <a:ext cx="11064240" cy="822960"/>
          </a:xfrm>
          <a:prstGeom prst="roundRect">
            <a:avLst>
              <a:gd name="adj" fmla="val 8889"/>
            </a:avLst>
          </a:prstGeom>
          <a:solidFill>
            <a:srgbClr val="FBEFD8"/>
          </a:solidFill>
          <a:ln/>
        </p:spPr>
      </p:sp>
      <p:sp>
        <p:nvSpPr>
          <p:cNvPr id="39" name="Text 28"/>
          <p:cNvSpPr/>
          <p:nvPr/>
        </p:nvSpPr>
        <p:spPr>
          <a:xfrm>
            <a:off x="777240" y="5120640"/>
            <a:ext cx="106070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3000"/>
              </a:lnSpc>
              <a:buNone/>
            </a:pPr>
            <a:r>
              <a:rPr lang="en-US" sz="1200" b="1" dirty="0">
                <a:solidFill>
                  <a:srgbClr val="B6791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Honest framing:  </a:t>
            </a:r>
            <a:pPr indent="0" marL="0">
              <a:lnSpc>
                <a:spcPct val="103000"/>
              </a:lnSpc>
              <a:buNone/>
            </a:pPr>
            <a:r>
              <a:rPr lang="en-US" sz="120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EMR, interoperability, automations and governance are live today; the ABDM layer is in progress, targeted to go live within 3–6 months.</a:t>
            </a:r>
            <a:endParaRPr lang="en-US" sz="1200" dirty="0"/>
          </a:p>
        </p:txBody>
      </p:sp>
      <p:sp>
        <p:nvSpPr>
          <p:cNvPr id="40" name="Text 29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41" name="Text 30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384048"/>
            <a:ext cx="110642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700" b="1" dirty="0">
                <a:solidFill>
                  <a:srgbClr val="0E2F38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A replicable blueprint — and what's next</a:t>
            </a:r>
            <a:endParaRPr lang="en-US" sz="2700" dirty="0"/>
          </a:p>
        </p:txBody>
      </p:sp>
      <p:sp>
        <p:nvSpPr>
          <p:cNvPr id="3" name="Shape 1"/>
          <p:cNvSpPr/>
          <p:nvPr/>
        </p:nvSpPr>
        <p:spPr>
          <a:xfrm>
            <a:off x="548640" y="1554480"/>
            <a:ext cx="2670048" cy="2743200"/>
          </a:xfrm>
          <a:prstGeom prst="roundRect">
            <a:avLst>
              <a:gd name="adj" fmla="val 342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4" name="Text 2"/>
          <p:cNvSpPr/>
          <p:nvPr/>
        </p:nvSpPr>
        <p:spPr>
          <a:xfrm>
            <a:off x="777240" y="1719072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7DDD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1</a:t>
            </a:r>
            <a:endParaRPr lang="en-US" sz="4200" dirty="0"/>
          </a:p>
        </p:txBody>
      </p:sp>
      <p:sp>
        <p:nvSpPr>
          <p:cNvPr id="5" name="Shape 3"/>
          <p:cNvSpPr/>
          <p:nvPr/>
        </p:nvSpPr>
        <p:spPr>
          <a:xfrm>
            <a:off x="2304288" y="1828800"/>
            <a:ext cx="621792" cy="621792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465954" y="1990466"/>
            <a:ext cx="298460" cy="298460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804672" y="2697480"/>
            <a:ext cx="22128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45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Digitise records first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804672" y="3310128"/>
            <a:ext cx="22128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Capture continuity &amp; safety wins immediately.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529584" y="1554480"/>
            <a:ext cx="2670048" cy="2743200"/>
          </a:xfrm>
          <a:prstGeom prst="roundRect">
            <a:avLst>
              <a:gd name="adj" fmla="val 342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758184" y="1719072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7DDD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2</a:t>
            </a:r>
            <a:endParaRPr lang="en-US" sz="4200" dirty="0"/>
          </a:p>
        </p:txBody>
      </p:sp>
      <p:sp>
        <p:nvSpPr>
          <p:cNvPr id="11" name="Shape 8"/>
          <p:cNvSpPr/>
          <p:nvPr/>
        </p:nvSpPr>
        <p:spPr>
          <a:xfrm>
            <a:off x="5285232" y="1828800"/>
            <a:ext cx="621792" cy="621792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46898" y="1990466"/>
            <a:ext cx="298460" cy="298460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785616" y="2697480"/>
            <a:ext cx="22128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45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Connect the modules</a:t>
            </a:r>
            <a:endParaRPr lang="en-US" sz="1450" dirty="0"/>
          </a:p>
        </p:txBody>
      </p:sp>
      <p:sp>
        <p:nvSpPr>
          <p:cNvPr id="14" name="Text 10"/>
          <p:cNvSpPr/>
          <p:nvPr/>
        </p:nvSpPr>
        <p:spPr>
          <a:xfrm>
            <a:off x="3785616" y="3310128"/>
            <a:ext cx="22128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Records, lab, pharmacy, radiology in one record.</a:t>
            </a:r>
            <a:endParaRPr lang="en-US" sz="1100" dirty="0"/>
          </a:p>
        </p:txBody>
      </p:sp>
      <p:sp>
        <p:nvSpPr>
          <p:cNvPr id="15" name="Shape 11"/>
          <p:cNvSpPr/>
          <p:nvPr/>
        </p:nvSpPr>
        <p:spPr>
          <a:xfrm>
            <a:off x="6510528" y="1554480"/>
            <a:ext cx="2670048" cy="2743200"/>
          </a:xfrm>
          <a:prstGeom prst="roundRect">
            <a:avLst>
              <a:gd name="adj" fmla="val 342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16" name="Text 12"/>
          <p:cNvSpPr/>
          <p:nvPr/>
        </p:nvSpPr>
        <p:spPr>
          <a:xfrm>
            <a:off x="6739128" y="1719072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7DDD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3</a:t>
            </a:r>
            <a:endParaRPr lang="en-US" sz="4200" dirty="0"/>
          </a:p>
        </p:txBody>
      </p:sp>
      <p:sp>
        <p:nvSpPr>
          <p:cNvPr id="17" name="Shape 13"/>
          <p:cNvSpPr/>
          <p:nvPr/>
        </p:nvSpPr>
        <p:spPr>
          <a:xfrm>
            <a:off x="8266176" y="1828800"/>
            <a:ext cx="621792" cy="621792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27842" y="1990466"/>
            <a:ext cx="298460" cy="298460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766560" y="2697480"/>
            <a:ext cx="22128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45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Build lean &amp; in-house</a:t>
            </a:r>
            <a:endParaRPr lang="en-US" sz="1450" dirty="0"/>
          </a:p>
        </p:txBody>
      </p:sp>
      <p:sp>
        <p:nvSpPr>
          <p:cNvPr id="20" name="Text 15"/>
          <p:cNvSpPr/>
          <p:nvPr/>
        </p:nvSpPr>
        <p:spPr>
          <a:xfrm>
            <a:off x="6766560" y="3310128"/>
            <a:ext cx="22128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tools like Google Workspace; automate.</a:t>
            </a:r>
            <a:endParaRPr lang="en-US" sz="1100" dirty="0"/>
          </a:p>
        </p:txBody>
      </p:sp>
      <p:sp>
        <p:nvSpPr>
          <p:cNvPr id="21" name="Shape 16"/>
          <p:cNvSpPr/>
          <p:nvPr/>
        </p:nvSpPr>
        <p:spPr>
          <a:xfrm>
            <a:off x="9491472" y="1554480"/>
            <a:ext cx="2670048" cy="2743200"/>
          </a:xfrm>
          <a:prstGeom prst="roundRect">
            <a:avLst>
              <a:gd name="adj" fmla="val 3425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  <a:effectLst>
            <a:outerShdw sx="100000" sy="100000" kx="0" ky="0" algn="bl" rotWithShape="0" blurRad="88900" dist="38100" dir="8100000">
              <a:srgbClr val="0E2F38">
                <a:alpha val="16000"/>
              </a:srgbClr>
            </a:outerShdw>
          </a:effectLst>
        </p:spPr>
      </p:sp>
      <p:sp>
        <p:nvSpPr>
          <p:cNvPr id="22" name="Text 17"/>
          <p:cNvSpPr/>
          <p:nvPr/>
        </p:nvSpPr>
        <p:spPr>
          <a:xfrm>
            <a:off x="9720072" y="1719072"/>
            <a:ext cx="10972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200" b="1" dirty="0">
                <a:solidFill>
                  <a:srgbClr val="C7DDDE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4</a:t>
            </a:r>
            <a:endParaRPr lang="en-US" sz="4200" dirty="0"/>
          </a:p>
        </p:txBody>
      </p:sp>
      <p:sp>
        <p:nvSpPr>
          <p:cNvPr id="23" name="Shape 18"/>
          <p:cNvSpPr/>
          <p:nvPr/>
        </p:nvSpPr>
        <p:spPr>
          <a:xfrm>
            <a:off x="11247120" y="1828800"/>
            <a:ext cx="621792" cy="621792"/>
          </a:xfrm>
          <a:prstGeom prst="ellipse">
            <a:avLst/>
          </a:prstGeom>
          <a:solidFill>
            <a:srgbClr val="0E6E78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08786" y="1990466"/>
            <a:ext cx="298460" cy="298460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9747504" y="2697480"/>
            <a:ext cx="221284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97000"/>
              </a:lnSpc>
              <a:buNone/>
            </a:pPr>
            <a:r>
              <a:rPr lang="en-US" sz="1450" b="1" dirty="0">
                <a:solidFill>
                  <a:srgbClr val="1C2B31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Layer ABDM in stages</a:t>
            </a:r>
            <a:endParaRPr lang="en-US" sz="1450" dirty="0"/>
          </a:p>
        </p:txBody>
      </p:sp>
      <p:sp>
        <p:nvSpPr>
          <p:cNvPr id="26" name="Text 20"/>
          <p:cNvSpPr/>
          <p:nvPr/>
        </p:nvSpPr>
        <p:spPr>
          <a:xfrm>
            <a:off x="9747504" y="3310128"/>
            <a:ext cx="2212848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4000"/>
              </a:lnSpc>
              <a:buNone/>
            </a:pPr>
            <a:r>
              <a:rPr lang="en-US" sz="110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ABHA → HFR/HPR → FHIR → NHCX.</a:t>
            </a:r>
            <a:endParaRPr lang="en-US" sz="1100" dirty="0"/>
          </a:p>
        </p:txBody>
      </p:sp>
      <p:sp>
        <p:nvSpPr>
          <p:cNvPr id="27" name="Shape 21"/>
          <p:cNvSpPr/>
          <p:nvPr/>
        </p:nvSpPr>
        <p:spPr>
          <a:xfrm>
            <a:off x="548640" y="4526280"/>
            <a:ext cx="11064240" cy="914400"/>
          </a:xfrm>
          <a:prstGeom prst="roundRect">
            <a:avLst>
              <a:gd name="adj" fmla="val 9000"/>
            </a:avLst>
          </a:prstGeom>
          <a:solidFill>
            <a:srgbClr val="F5F8F9"/>
          </a:solidFill>
          <a:ln w="12700">
            <a:solidFill>
              <a:srgbClr val="D8E3E5"/>
            </a:solidFill>
            <a:prstDash val="solid"/>
          </a:ln>
        </p:spPr>
      </p:sp>
      <p:sp>
        <p:nvSpPr>
          <p:cNvPr id="28" name="Text 22"/>
          <p:cNvSpPr/>
          <p:nvPr/>
        </p:nvSpPr>
        <p:spPr>
          <a:xfrm>
            <a:off x="822960" y="452628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05000"/>
              </a:lnSpc>
              <a:buNone/>
            </a:pPr>
            <a:r>
              <a:rPr lang="en-US" sz="1200" b="1" dirty="0">
                <a:solidFill>
                  <a:srgbClr val="0E6E7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What's next:  </a:t>
            </a:r>
            <a:pPr indent="0" marL="0">
              <a:lnSpc>
                <a:spcPct val="105000"/>
              </a:lnSpc>
              <a:buNone/>
            </a:pPr>
            <a:r>
              <a:rPr lang="en-US" sz="1200" dirty="0">
                <a:solidFill>
                  <a:srgbClr val="1C2B31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extend FHIR + ABHA-at-registration · complete ABDM milestones · pursue NABH Digital Health Standards certification · connect cashless via NHCX.</a:t>
            </a:r>
            <a:endParaRPr lang="en-US" sz="1200" dirty="0"/>
          </a:p>
        </p:txBody>
      </p:sp>
      <p:sp>
        <p:nvSpPr>
          <p:cNvPr id="29" name="Shape 23"/>
          <p:cNvSpPr/>
          <p:nvPr/>
        </p:nvSpPr>
        <p:spPr>
          <a:xfrm>
            <a:off x="548640" y="5577840"/>
            <a:ext cx="11064240" cy="658368"/>
          </a:xfrm>
          <a:prstGeom prst="roundRect">
            <a:avLst>
              <a:gd name="adj" fmla="val 11111"/>
            </a:avLst>
          </a:prstGeom>
          <a:solidFill>
            <a:srgbClr val="0E2F38"/>
          </a:solidFill>
          <a:ln/>
        </p:spPr>
      </p:sp>
      <p:sp>
        <p:nvSpPr>
          <p:cNvPr id="30" name="Text 24"/>
          <p:cNvSpPr/>
          <p:nvPr/>
        </p:nvSpPr>
        <p:spPr>
          <a:xfrm>
            <a:off x="822960" y="5577840"/>
            <a:ext cx="10515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E0A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Affordable · clinician-led · safety-first  —  </a:t>
            </a:r>
            <a:pPr indent="0" marL="0">
              <a:buNone/>
            </a:pPr>
            <a:r>
              <a:rPr lang="en-US" sz="1250" dirty="0">
                <a:solidFill>
                  <a:srgbClr val="DCEFE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already spreading: the nationwide learning APEX is built to scale, toward Viksit Bharat 2047.</a:t>
            </a:r>
            <a:endParaRPr lang="en-US" sz="1250" dirty="0"/>
          </a:p>
        </p:txBody>
      </p:sp>
      <p:sp>
        <p:nvSpPr>
          <p:cNvPr id="31" name="Text 25"/>
          <p:cNvSpPr/>
          <p:nvPr/>
        </p:nvSpPr>
        <p:spPr>
          <a:xfrm>
            <a:off x="548640" y="6510528"/>
            <a:ext cx="100584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E727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APEX — Digital Excellence</a:t>
            </a:r>
            <a:endParaRPr lang="en-US" sz="850" dirty="0"/>
          </a:p>
        </p:txBody>
      </p:sp>
      <p:sp>
        <p:nvSpPr>
          <p:cNvPr id="32" name="Text 26"/>
          <p:cNvSpPr/>
          <p:nvPr/>
        </p:nvSpPr>
        <p:spPr>
          <a:xfrm>
            <a:off x="11155680" y="6510528"/>
            <a:ext cx="4572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5E727A"/>
                </a:solidFill>
              </a:rPr>
              <a:t>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0E2F38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201168" cy="6858000"/>
          </a:xfrm>
          <a:prstGeom prst="rect">
            <a:avLst/>
          </a:prstGeom>
          <a:solidFill>
            <a:srgbClr val="15A6A6"/>
          </a:solidFill>
          <a:ln/>
        </p:spPr>
      </p:sp>
      <p:sp>
        <p:nvSpPr>
          <p:cNvPr id="3" name="Shape 1"/>
          <p:cNvSpPr/>
          <p:nvPr/>
        </p:nvSpPr>
        <p:spPr>
          <a:xfrm>
            <a:off x="201168" y="0"/>
            <a:ext cx="91440" cy="6858000"/>
          </a:xfrm>
          <a:prstGeom prst="rect">
            <a:avLst/>
          </a:prstGeom>
          <a:solidFill>
            <a:srgbClr val="0E6E78"/>
          </a:solidFill>
          <a:ln/>
        </p:spPr>
      </p:sp>
      <p:sp>
        <p:nvSpPr>
          <p:cNvPr id="4" name="Shape 2"/>
          <p:cNvSpPr/>
          <p:nvPr/>
        </p:nvSpPr>
        <p:spPr>
          <a:xfrm>
            <a:off x="868680" y="822960"/>
            <a:ext cx="731520" cy="731520"/>
          </a:xfrm>
          <a:prstGeom prst="ellipse">
            <a:avLst/>
          </a:prstGeom>
          <a:solidFill>
            <a:srgbClr val="15A6A6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58875" y="1013155"/>
            <a:ext cx="351130" cy="35113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868680" y="1691640"/>
            <a:ext cx="10424160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4000" b="1" dirty="0">
                <a:solidFill>
                  <a:srgbClr val="FFFFFF"/>
                </a:solidFill>
                <a:latin typeface="Georgia" pitchFamily="34" charset="0"/>
                <a:ea typeface="Georgia" pitchFamily="34" charset="-122"/>
                <a:cs typeface="Georgia" pitchFamily="34" charset="-120"/>
              </a:rPr>
              <a:t>“Small hospital, big leap.”</a:t>
            </a:r>
            <a:endParaRPr lang="en-US" sz="4000" dirty="0"/>
          </a:p>
        </p:txBody>
      </p:sp>
      <p:sp>
        <p:nvSpPr>
          <p:cNvPr id="7" name="Text 4"/>
          <p:cNvSpPr/>
          <p:nvPr/>
        </p:nvSpPr>
        <p:spPr>
          <a:xfrm>
            <a:off x="868680" y="2697480"/>
            <a:ext cx="9784080" cy="10972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5000"/>
              </a:lnSpc>
              <a:buNone/>
            </a:pPr>
            <a:r>
              <a:rPr lang="en-US" sz="1550" dirty="0">
                <a:solidFill>
                  <a:srgbClr val="CDE7E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clinician-built digital hospital — EMR, automation and governance — delivered safely, in stages, and offered as a replicable roadmap for India's small and mid-size hospitals.</a:t>
            </a:r>
            <a:endParaRPr lang="en-US" sz="1550" dirty="0"/>
          </a:p>
        </p:txBody>
      </p:sp>
      <p:sp>
        <p:nvSpPr>
          <p:cNvPr id="8" name="Shape 5"/>
          <p:cNvSpPr/>
          <p:nvPr/>
        </p:nvSpPr>
        <p:spPr>
          <a:xfrm>
            <a:off x="868680" y="4297680"/>
            <a:ext cx="10424160" cy="1417320"/>
          </a:xfrm>
          <a:prstGeom prst="roundRect">
            <a:avLst>
              <a:gd name="adj" fmla="val 6452"/>
            </a:avLst>
          </a:prstGeom>
          <a:solidFill>
            <a:srgbClr val="12424C"/>
          </a:solidFill>
          <a:ln/>
        </p:spPr>
      </p:sp>
      <p:sp>
        <p:nvSpPr>
          <p:cNvPr id="9" name="Text 6"/>
          <p:cNvSpPr/>
          <p:nvPr/>
        </p:nvSpPr>
        <p:spPr>
          <a:xfrm>
            <a:off x="1143000" y="4434840"/>
            <a:ext cx="9875520" cy="11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lnSpc>
                <a:spcPct val="112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Shree Kkasturi Medicare Pvt. Ltd. (Kasturi Hospital) · NABH Entry-Level Accredited</a:t>
            </a:r>
            <a:endParaRPr lang="en-US" sz="14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AFD0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Rakhi Agarwal — Medical Director · Chairman, IT Cell, IMA Maharashtra State</a:t>
            </a:r>
            <a:endParaRPr lang="en-US" sz="14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AFD0D2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 Rajeev Agarwal · Suyash Agarwal (Digital Health Lead)</a:t>
            </a:r>
            <a:endParaRPr lang="en-US" sz="1400" dirty="0"/>
          </a:p>
          <a:p>
            <a:pPr indent="0" marL="0">
              <a:lnSpc>
                <a:spcPct val="112000"/>
              </a:lnSpc>
              <a:buNone/>
            </a:pPr>
            <a:r>
              <a:rPr lang="en-US" sz="1150" dirty="0">
                <a:solidFill>
                  <a:srgbClr val="E0A1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dr.rakhi@kasturihospital.com   ·   www.kasturihospital.com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868680" y="5943600"/>
            <a:ext cx="1042416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FA8A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Submitted to NABH APEX — National Compendium of Case Studies &amp; Best Practices · Digital Excellence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17</Slides>
  <Notes>17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Kasturi Hospital — NABH APEX Digital Best Practice</dc:title>
  <dc:subject>PptxGenJS Presentation</dc:subject>
  <dc:creator>Shree Kkasturi Medicare Pvt. Ltd.</dc:creator>
  <cp:lastModifiedBy>Shree Kkasturi Medicare Pvt. Ltd.</cp:lastModifiedBy>
  <cp:revision>1</cp:revision>
  <dcterms:created xsi:type="dcterms:W3CDTF">2026-06-28T19:42:36Z</dcterms:created>
  <dcterms:modified xsi:type="dcterms:W3CDTF">2026-06-28T19:42:36Z</dcterms:modified>
</cp:coreProperties>
</file>