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notesSlides/notesSlide26.xml" ContentType="application/vnd.openxmlformats-officedocument.presentationml.notesSlide+xml"/>
  <Override PartName="/ppt/charts/chart3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87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651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5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08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KPIs</c:v>
                </c:pt>
              </c:strCache>
            </c:strRef>
          </c:tx>
          <c:spPr>
            <a:solidFill>
              <a:srgbClr val="7B2D5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 i="0" u="none" strike="noStrike">
                    <a:solidFill>
                      <a:srgbClr val="23202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Patient Safety</c:v>
                </c:pt>
                <c:pt idx="1">
                  <c:v>NABH &amp; Audit</c:v>
                </c:pt>
                <c:pt idx="2">
                  <c:v>Infection Control</c:v>
                </c:pt>
                <c:pt idx="3">
                  <c:v>ICU / Critical Care</c:v>
                </c:pt>
                <c:pt idx="4">
                  <c:v>Medication Safety</c:v>
                </c:pt>
                <c:pt idx="5">
                  <c:v>Emergency &amp; TAT</c:v>
                </c:pt>
                <c:pt idx="6">
                  <c:v>Biomedical &amp; Other</c:v>
                </c:pt>
                <c:pt idx="7">
                  <c:v>Operation Theatre</c:v>
                </c:pt>
                <c:pt idx="8">
                  <c:v>Laboratory</c:v>
                </c:pt>
                <c:pt idx="9">
                  <c:v>Documentation</c:v>
                </c:pt>
                <c:pt idx="10">
                  <c:v>Experience</c:v>
                </c:pt>
                <c:pt idx="11">
                  <c:v>Mortality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32</c:v>
                </c:pt>
                <c:pt idx="1">
                  <c:v>30</c:v>
                </c:pt>
                <c:pt idx="2">
                  <c:v>26</c:v>
                </c:pt>
                <c:pt idx="3">
                  <c:v>24</c:v>
                </c:pt>
                <c:pt idx="4">
                  <c:v>22</c:v>
                </c:pt>
                <c:pt idx="5">
                  <c:v>20</c:v>
                </c:pt>
                <c:pt idx="6">
                  <c:v>20</c:v>
                </c:pt>
                <c:pt idx="7">
                  <c:v>18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D5-B04C-B774-FB496F33A4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550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Before (2024)</c:v>
                </c:pt>
              </c:strCache>
            </c:strRef>
          </c:tx>
          <c:spPr>
            <a:solidFill>
              <a:srgbClr val="8B859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u="none" strike="noStrike">
                    <a:solidFill>
                      <a:srgbClr val="23202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NABH Index</c:v>
                </c:pt>
                <c:pt idx="1">
                  <c:v>Documentation</c:v>
                </c:pt>
                <c:pt idx="2">
                  <c:v>Experience</c:v>
                </c:pt>
                <c:pt idx="3">
                  <c:v>OT Utilisation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</c:v>
                </c:pt>
                <c:pt idx="1">
                  <c:v>74</c:v>
                </c:pt>
                <c:pt idx="2">
                  <c:v>67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0-3C4F-BCFD-6792D2E30F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(2025–26)</c:v>
                </c:pt>
              </c:strCache>
            </c:strRef>
          </c:tx>
          <c:spPr>
            <a:solidFill>
              <a:srgbClr val="0A7C6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u="none" strike="noStrike">
                    <a:solidFill>
                      <a:srgbClr val="23202A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NABH Index</c:v>
                </c:pt>
                <c:pt idx="1">
                  <c:v>Documentation</c:v>
                </c:pt>
                <c:pt idx="2">
                  <c:v>Experience</c:v>
                </c:pt>
                <c:pt idx="3">
                  <c:v>OT Utilisation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94</c:v>
                </c:pt>
                <c:pt idx="1">
                  <c:v>96</c:v>
                </c:pt>
                <c:pt idx="2">
                  <c:v>88</c:v>
                </c:pt>
                <c:pt idx="3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70-3C4F-BCFD-6792D2E30F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5506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majorGridlines>
          <c:spPr>
            <a:ln w="6350" cap="flat">
              <a:solidFill>
                <a:srgbClr val="EAE4E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50">
              <a:solidFill>
                <a:srgbClr val="55506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23202A"/>
                </a:solidFill>
                <a:latin typeface="Calibri"/>
              </a:defRPr>
            </a:pPr>
            <a:r>
              <a:rPr lang="en-IN" sz="1100" b="0" i="0" u="none" strike="noStrike">
                <a:solidFill>
                  <a:srgbClr val="23202A"/>
                </a:solidFill>
                <a:latin typeface="Calibri"/>
              </a:rPr>
              <a:t>Annual value drivers (₹ Cr)</a:t>
            </a:r>
          </a:p>
        </c:rich>
      </c:tx>
      <c:layout>
        <c:manualLayout>
          <c:xMode val="edge"/>
          <c:yMode val="edge"/>
          <c:x val="0.20351074171284142"/>
          <c:y val="0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B2D5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A3-784C-8C04-A929F565443C}"/>
              </c:ext>
            </c:extLst>
          </c:dPt>
          <c:dPt>
            <c:idx val="1"/>
            <c:bubble3D val="0"/>
            <c:spPr>
              <a:solidFill>
                <a:srgbClr val="0A7C6A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0A3-784C-8C04-A929F565443C}"/>
              </c:ext>
            </c:extLst>
          </c:dPt>
          <c:dPt>
            <c:idx val="2"/>
            <c:bubble3D val="0"/>
            <c:spPr>
              <a:solidFill>
                <a:srgbClr val="C8941A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0A3-784C-8C04-A929F565443C}"/>
              </c:ext>
            </c:extLst>
          </c:dPt>
          <c:dPt>
            <c:idx val="3"/>
            <c:bubble3D val="0"/>
            <c:spPr>
              <a:solidFill>
                <a:srgbClr val="1A5FA5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0A3-784C-8C04-A929F565443C}"/>
              </c:ext>
            </c:extLst>
          </c:dPt>
          <c:dPt>
            <c:idx val="4"/>
            <c:bubble3D val="0"/>
            <c:spPr>
              <a:solidFill>
                <a:srgbClr val="A3145F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50A3-784C-8C04-A929F565443C}"/>
              </c:ext>
            </c:extLst>
          </c:dPt>
          <c:dPt>
            <c:idx val="5"/>
            <c:bubble3D val="0"/>
            <c:spPr>
              <a:solidFill>
                <a:srgbClr val="2E8B57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50A3-784C-8C04-A929F565443C}"/>
              </c:ext>
            </c:extLst>
          </c:dPt>
          <c:dPt>
            <c:idx val="6"/>
            <c:bubble3D val="0"/>
            <c:spPr>
              <a:solidFill>
                <a:srgbClr val="8D3568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50A3-784C-8C04-A929F565443C}"/>
              </c:ext>
            </c:extLst>
          </c:dPt>
          <c:cat>
            <c:strRef>
              <c:f>Sheet1!$A$2:$A$8</c:f>
              <c:strCache>
                <c:ptCount val="7"/>
                <c:pt idx="0">
                  <c:v>Infection ↓</c:v>
                </c:pt>
                <c:pt idx="1">
                  <c:v>OT capacity</c:v>
                </c:pt>
                <c:pt idx="2">
                  <c:v>LOS &amp; flow</c:v>
                </c:pt>
                <c:pt idx="3">
                  <c:v>Manual effort</c:v>
                </c:pt>
                <c:pt idx="4">
                  <c:v>Medication</c:v>
                </c:pt>
                <c:pt idx="5">
                  <c:v>Blood</c:v>
                </c:pt>
                <c:pt idx="6">
                  <c:v>Revenue cycle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1.95</c:v>
                </c:pt>
                <c:pt idx="1">
                  <c:v>1.6</c:v>
                </c:pt>
                <c:pt idx="2">
                  <c:v>1.25</c:v>
                </c:pt>
                <c:pt idx="3">
                  <c:v>0.95</c:v>
                </c:pt>
                <c:pt idx="4">
                  <c:v>0.8</c:v>
                </c:pt>
                <c:pt idx="5">
                  <c:v>0.35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0A3-784C-8C04-A929F5654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860">
              <a:solidFill>
                <a:srgbClr val="55506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870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ujalacygnus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ujalacygnus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ujalacygnus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ujalacygnus.com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ujalacygnu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2194560"/>
            <a:ext cx="5943600" cy="5943600"/>
          </a:xfrm>
          <a:prstGeom prst="ellipse">
            <a:avLst/>
          </a:prstGeom>
          <a:solidFill>
            <a:srgbClr val="7B2D5C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3474720"/>
            <a:ext cx="5029200" cy="5029200"/>
          </a:xfrm>
          <a:prstGeom prst="ellipse">
            <a:avLst/>
          </a:prstGeom>
          <a:solidFill>
            <a:srgbClr val="8D3568">
              <a:alpha val="4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822960" y="1965960"/>
            <a:ext cx="5669280" cy="384048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 w="12700">
            <a:solidFill>
              <a:srgbClr val="E9C97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1965960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4D5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APEX  —  ACHIEVING PERFORMANCE EXCELLENCE  ·  2026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777240" y="2514600"/>
            <a:ext cx="10058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00B05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Digital</a:t>
            </a:r>
            <a:endParaRPr lang="en-US" sz="4600" dirty="0">
              <a:solidFill>
                <a:srgbClr val="00B05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777240" y="3218688"/>
            <a:ext cx="10515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Quality Command Centre</a:t>
            </a: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(DQCC)</a:t>
            </a:r>
            <a:endParaRPr lang="en-US" sz="4600" dirty="0"/>
          </a:p>
        </p:txBody>
      </p:sp>
      <p:sp>
        <p:nvSpPr>
          <p:cNvPr id="9" name="Text 6"/>
          <p:cNvSpPr/>
          <p:nvPr/>
        </p:nvSpPr>
        <p:spPr>
          <a:xfrm>
            <a:off x="822960" y="4114800"/>
            <a:ext cx="7680960" cy="7315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Transforming multi-hospital clinical governance through real-time intelligence, predictive analytics and enterprise digital quality monitoring — powered by Shivam Medisoft HIS v2.0.</a:t>
            </a:r>
            <a:endParaRPr lang="en-US" sz="1300" dirty="0">
              <a:solidFill>
                <a:srgbClr val="00B05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822960" y="5074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</a:t>
            </a:r>
            <a:endParaRPr lang="en-US" sz="3300" dirty="0"/>
          </a:p>
        </p:txBody>
      </p:sp>
      <p:sp>
        <p:nvSpPr>
          <p:cNvPr id="11" name="Text 8"/>
          <p:cNvSpPr/>
          <p:nvPr/>
        </p:nvSpPr>
        <p:spPr>
          <a:xfrm>
            <a:off x="822960" y="5650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2816352" y="5074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250+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2816352" y="5650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KPIs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4809744" y="5074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25+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4809744" y="5650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r>
              <a:rPr lang="en-US" sz="11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6803136" y="507492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300" dirty="0"/>
          </a:p>
        </p:txBody>
      </p:sp>
      <p:sp>
        <p:nvSpPr>
          <p:cNvPr id="17" name="Text 14"/>
          <p:cNvSpPr/>
          <p:nvPr/>
        </p:nvSpPr>
        <p:spPr>
          <a:xfrm>
            <a:off x="6803136" y="56509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</a:t>
            </a:r>
            <a:r>
              <a:rPr lang="en-US" sz="11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</a:t>
            </a:r>
            <a:r>
              <a:rPr lang="en-US" sz="11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UTs</a:t>
            </a:r>
            <a:endParaRPr lang="en-US" sz="1100" dirty="0">
              <a:solidFill>
                <a:srgbClr val="00B050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822960" y="6355080"/>
            <a:ext cx="28977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Corporate Quality &amp; Digital Transformation Division   </a:t>
            </a:r>
            <a:r>
              <a:rPr lang="en-US" sz="950" dirty="0">
                <a:solidFill>
                  <a:srgbClr val="B9A4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</a:t>
            </a:r>
            <a:endParaRPr lang="en-US" sz="950" dirty="0"/>
          </a:p>
        </p:txBody>
      </p:sp>
      <p:pic>
        <p:nvPicPr>
          <p:cNvPr id="1026" name="Picture 2" descr="Ujala Cygnus logo">
            <a:hlinkClick r:id="rId3"/>
            <a:extLst>
              <a:ext uri="{FF2B5EF4-FFF2-40B4-BE49-F238E27FC236}">
                <a16:creationId xmlns:a16="http://schemas.microsoft.com/office/drawing/2014/main" id="{345C8379-A69A-79FB-BAC2-7BC953041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435" y="439928"/>
            <a:ext cx="4588116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LEADERSHIP &amp; AWARD ADJUDICATORS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Executive Summary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481328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DQCC unifies the data already flowing through Shivam Medisoft HIS v2.0 — 60+ modules across 28 hospitals — into a single, real-time, AI-augmented command centre operated from the Corporate Quality Office. For the first time, every stakeholder from bedside nurse to Group CEO shares one verifiable source of clinical truth.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457200" y="3657600"/>
            <a:ext cx="5120640" cy="2468880"/>
          </a:xfrm>
          <a:prstGeom prst="roundRect">
            <a:avLst>
              <a:gd name="adj" fmla="val 2963"/>
            </a:avLst>
          </a:prstGeom>
          <a:solidFill>
            <a:srgbClr val="F4EBF0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85800" y="38404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merits the national award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85800" y="4206240"/>
            <a:ext cx="4663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mid-market network of this spread (Srinagar to Tarn Taran) has achieved real-time, predictive, enterprise-wide quality command at this scale — on an existing HIS investment.</a:t>
            </a:r>
            <a:endParaRPr lang="en-US" sz="1200" dirty="0"/>
          </a:p>
          <a:p>
            <a:pPr marL="0" indent="0">
              <a:lnSpc>
                <a:spcPct val="110000"/>
              </a:lnSpc>
              <a:buNone/>
            </a:pPr>
            <a:endParaRPr lang="en-US" sz="1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200" i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Replicable. Affordable. Built to save lives through intelligence rather than instinct.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852160" y="1481328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053328" y="1682496"/>
            <a:ext cx="310896" cy="310896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11" name="Shape 8"/>
          <p:cNvSpPr/>
          <p:nvPr/>
        </p:nvSpPr>
        <p:spPr>
          <a:xfrm>
            <a:off x="6135624" y="1764792"/>
            <a:ext cx="146304" cy="146304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12" name="Text 9"/>
          <p:cNvSpPr/>
          <p:nvPr/>
        </p:nvSpPr>
        <p:spPr>
          <a:xfrm>
            <a:off x="6473952" y="16642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6053328" y="210312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7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hospitals behaved as 28 quality silos. Incident reporting was retrospective; safety signals reached leadership up to 72 hours late.</a:t>
            </a:r>
            <a:endParaRPr lang="en-US" sz="1070" dirty="0"/>
          </a:p>
        </p:txBody>
      </p:sp>
      <p:sp>
        <p:nvSpPr>
          <p:cNvPr id="14" name="Shape 11"/>
          <p:cNvSpPr/>
          <p:nvPr/>
        </p:nvSpPr>
        <p:spPr>
          <a:xfrm>
            <a:off x="8823960" y="1481328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9025128" y="1682496"/>
            <a:ext cx="310896" cy="310896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16" name="Shape 13"/>
          <p:cNvSpPr/>
          <p:nvPr/>
        </p:nvSpPr>
        <p:spPr>
          <a:xfrm>
            <a:off x="9107424" y="1764792"/>
            <a:ext cx="146304" cy="146304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17" name="Text 14"/>
          <p:cNvSpPr/>
          <p:nvPr/>
        </p:nvSpPr>
        <p:spPr>
          <a:xfrm>
            <a:off x="9445752" y="16642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Solution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9025128" y="210312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7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cloud command layer over Shivam HIS — HL7/FHIR integration, a real-time event stream, a Python AI engine and executive dashboards.</a:t>
            </a:r>
            <a:endParaRPr lang="en-US" sz="1070" dirty="0"/>
          </a:p>
        </p:txBody>
      </p:sp>
      <p:sp>
        <p:nvSpPr>
          <p:cNvPr id="19" name="Shape 16"/>
          <p:cNvSpPr/>
          <p:nvPr/>
        </p:nvSpPr>
        <p:spPr>
          <a:xfrm>
            <a:off x="5852160" y="3858768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053328" y="4059936"/>
            <a:ext cx="310896" cy="310896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21" name="Shape 18"/>
          <p:cNvSpPr/>
          <p:nvPr/>
        </p:nvSpPr>
        <p:spPr>
          <a:xfrm>
            <a:off x="6135624" y="4142232"/>
            <a:ext cx="146304" cy="146304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22" name="Text 19"/>
          <p:cNvSpPr/>
          <p:nvPr/>
        </p:nvSpPr>
        <p:spPr>
          <a:xfrm>
            <a:off x="6473952" y="404164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6-Month Outcomes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6053328" y="448056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7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Escalation 48–72h → &lt;9 min. NABH index 71% → 94%. HAI ↓38%. Medication errors ↓47%. Emergency TAT ↓41%.</a:t>
            </a:r>
            <a:endParaRPr lang="en-US" sz="1070" dirty="0"/>
          </a:p>
        </p:txBody>
      </p:sp>
      <p:sp>
        <p:nvSpPr>
          <p:cNvPr id="24" name="Shape 21"/>
          <p:cNvSpPr/>
          <p:nvPr/>
        </p:nvSpPr>
        <p:spPr>
          <a:xfrm>
            <a:off x="8823960" y="3858768"/>
            <a:ext cx="274320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9025128" y="4059936"/>
            <a:ext cx="310896" cy="310896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26" name="Shape 23"/>
          <p:cNvSpPr/>
          <p:nvPr/>
        </p:nvSpPr>
        <p:spPr>
          <a:xfrm>
            <a:off x="9107424" y="4142232"/>
            <a:ext cx="146304" cy="146304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27" name="Text 24"/>
          <p:cNvSpPr/>
          <p:nvPr/>
        </p:nvSpPr>
        <p:spPr>
          <a:xfrm>
            <a:off x="9445752" y="404164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</a:t>
            </a:r>
            <a:endParaRPr lang="en-US" sz="1250" dirty="0"/>
          </a:p>
        </p:txBody>
      </p:sp>
      <p:sp>
        <p:nvSpPr>
          <p:cNvPr id="28" name="Text 25"/>
          <p:cNvSpPr/>
          <p:nvPr/>
        </p:nvSpPr>
        <p:spPr>
          <a:xfrm>
            <a:off x="9025128" y="448056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7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nervous system for quality and safety across 28 hospitals — measurable, comparable and continuously improving.</a:t>
            </a:r>
            <a:endParaRPr lang="en-US" sz="107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F46191DF-23B7-3F82-2FB4-A0073671A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Measured Impact — Network-Wide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Validated against the pre-DQCC 2024 baseline across all 28 hospitals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691640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21792" y="1819656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&lt;9 min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640080" y="240487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escalation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266090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48–72 hours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291840" y="1691640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456432" y="1819656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94%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3474720" y="240487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compliance index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474720" y="266090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from 71%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126480" y="1691640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291072" y="1819656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A58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↓62%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6309360" y="240487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recognition time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6309360" y="266090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early-warning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8961120" y="1691640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9125712" y="1819656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↓38%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9144000" y="240487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 (HAI) rate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144000" y="266090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network-wide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57200" y="3172968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621792" y="3300984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↓47%</a:t>
            </a:r>
            <a:endParaRPr lang="en-US" sz="3000" dirty="0"/>
          </a:p>
        </p:txBody>
      </p:sp>
      <p:sp>
        <p:nvSpPr>
          <p:cNvPr id="24" name="Text 21"/>
          <p:cNvSpPr/>
          <p:nvPr/>
        </p:nvSpPr>
        <p:spPr>
          <a:xfrm>
            <a:off x="640080" y="3886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errors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40080" y="41422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3291840" y="3172968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7" name="Text 24"/>
          <p:cNvSpPr/>
          <p:nvPr/>
        </p:nvSpPr>
        <p:spPr>
          <a:xfrm>
            <a:off x="3456432" y="3300984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A58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↓41%</a:t>
            </a:r>
            <a:endParaRPr lang="en-US" sz="3000" dirty="0"/>
          </a:p>
        </p:txBody>
      </p:sp>
      <p:sp>
        <p:nvSpPr>
          <p:cNvPr id="28" name="Text 25"/>
          <p:cNvSpPr/>
          <p:nvPr/>
        </p:nvSpPr>
        <p:spPr>
          <a:xfrm>
            <a:off x="3474720" y="3886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door-to-doctor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3474720" y="41422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6126480" y="3172968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1" name="Text 28"/>
          <p:cNvSpPr/>
          <p:nvPr/>
        </p:nvSpPr>
        <p:spPr>
          <a:xfrm>
            <a:off x="6291072" y="3300984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↓44%</a:t>
            </a:r>
            <a:endParaRPr lang="en-US" sz="3000" dirty="0"/>
          </a:p>
        </p:txBody>
      </p:sp>
      <p:sp>
        <p:nvSpPr>
          <p:cNvPr id="32" name="Text 29"/>
          <p:cNvSpPr/>
          <p:nvPr/>
        </p:nvSpPr>
        <p:spPr>
          <a:xfrm>
            <a:off x="6309360" y="3886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falls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309360" y="41422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1,000 pd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8961120" y="3172968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5" name="Text 32"/>
          <p:cNvSpPr/>
          <p:nvPr/>
        </p:nvSpPr>
        <p:spPr>
          <a:xfrm>
            <a:off x="9125712" y="3300984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96%</a:t>
            </a:r>
            <a:endParaRPr lang="en-US" sz="3000" dirty="0"/>
          </a:p>
        </p:txBody>
      </p:sp>
      <p:sp>
        <p:nvSpPr>
          <p:cNvPr id="36" name="Text 33"/>
          <p:cNvSpPr/>
          <p:nvPr/>
        </p:nvSpPr>
        <p:spPr>
          <a:xfrm>
            <a:off x="9144000" y="38862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completeness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9144000" y="414223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74%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457200" y="4654296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9" name="Text 36"/>
          <p:cNvSpPr/>
          <p:nvPr/>
        </p:nvSpPr>
        <p:spPr>
          <a:xfrm>
            <a:off x="621792" y="478231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A58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000" dirty="0"/>
          </a:p>
        </p:txBody>
      </p:sp>
      <p:sp>
        <p:nvSpPr>
          <p:cNvPr id="40" name="Text 37"/>
          <p:cNvSpPr/>
          <p:nvPr/>
        </p:nvSpPr>
        <p:spPr>
          <a:xfrm>
            <a:off x="640080" y="53675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incident reporting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640080" y="562356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3291840" y="4654296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3" name="Text 40"/>
          <p:cNvSpPr/>
          <p:nvPr/>
        </p:nvSpPr>
        <p:spPr>
          <a:xfrm>
            <a:off x="3456432" y="478231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↓73%</a:t>
            </a:r>
            <a:endParaRPr lang="en-US" sz="3000" dirty="0"/>
          </a:p>
        </p:txBody>
      </p:sp>
      <p:sp>
        <p:nvSpPr>
          <p:cNvPr id="44" name="Text 41"/>
          <p:cNvSpPr/>
          <p:nvPr/>
        </p:nvSpPr>
        <p:spPr>
          <a:xfrm>
            <a:off x="3474720" y="53675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reporting effort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3474720" y="562356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18,000→4,900 hrs</a:t>
            </a:r>
            <a:endParaRPr lang="en-US" sz="950" dirty="0"/>
          </a:p>
        </p:txBody>
      </p:sp>
      <p:sp>
        <p:nvSpPr>
          <p:cNvPr id="46" name="Shape 43"/>
          <p:cNvSpPr/>
          <p:nvPr/>
        </p:nvSpPr>
        <p:spPr>
          <a:xfrm>
            <a:off x="6126480" y="4654296"/>
            <a:ext cx="2670048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7" name="Text 44"/>
          <p:cNvSpPr/>
          <p:nvPr/>
        </p:nvSpPr>
        <p:spPr>
          <a:xfrm>
            <a:off x="6291072" y="478231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3.4×</a:t>
            </a:r>
            <a:endParaRPr lang="en-US" sz="3000" dirty="0"/>
          </a:p>
        </p:txBody>
      </p:sp>
      <p:sp>
        <p:nvSpPr>
          <p:cNvPr id="48" name="Text 45"/>
          <p:cNvSpPr/>
          <p:nvPr/>
        </p:nvSpPr>
        <p:spPr>
          <a:xfrm>
            <a:off x="6309360" y="53675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Preventive interventions</a:t>
            </a:r>
            <a:endParaRPr lang="en-US" sz="1100" dirty="0"/>
          </a:p>
        </p:txBody>
      </p:sp>
      <p:sp>
        <p:nvSpPr>
          <p:cNvPr id="49" name="Text 46"/>
          <p:cNvSpPr/>
          <p:nvPr/>
        </p:nvSpPr>
        <p:spPr>
          <a:xfrm>
            <a:off x="6309360" y="562356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fall/PI risk</a:t>
            </a:r>
            <a:endParaRPr lang="en-US" sz="95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0312DB8-C26B-C7E4-CD6F-C53A21E10D18}"/>
              </a:ext>
            </a:extLst>
          </p:cNvPr>
          <p:cNvSpPr txBox="1"/>
          <p:nvPr/>
        </p:nvSpPr>
        <p:spPr>
          <a:xfrm>
            <a:off x="9974317" y="6253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0" name="Picture 2" descr="Ujala Cygnus logo">
            <a:hlinkClick r:id="rId3"/>
            <a:extLst>
              <a:ext uri="{FF2B5EF4-FFF2-40B4-BE49-F238E27FC236}">
                <a16:creationId xmlns:a16="http://schemas.microsoft.com/office/drawing/2014/main" id="{5DBDCC8D-A06C-C1A9-D8E6-D2EAA8E3A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ORGANISATION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Ujala Cygnus Healthcare Services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"Excellence Made Affordable" — tertiary care across six states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1600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457200" y="21214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2340864" y="1600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4,410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2340864" y="21214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Beds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224528" y="1600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7A58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4224528" y="21214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Beds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108192" y="1600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A5FA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6108192" y="21214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Theatres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991856" y="1600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900+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7991856" y="21214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Specialists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9875520" y="160020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</a:t>
            </a:r>
            <a:endParaRPr lang="en-US" sz="2500" dirty="0"/>
          </a:p>
        </p:txBody>
      </p:sp>
      <p:sp>
        <p:nvSpPr>
          <p:cNvPr id="17" name="Text 14"/>
          <p:cNvSpPr/>
          <p:nvPr/>
        </p:nvSpPr>
        <p:spPr>
          <a:xfrm>
            <a:off x="9875520" y="21214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Accredited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57200" y="2542032"/>
            <a:ext cx="11247120" cy="0"/>
          </a:xfrm>
          <a:prstGeom prst="line">
            <a:avLst/>
          </a:prstGeom>
          <a:noFill/>
          <a:ln w="12700">
            <a:solidFill>
              <a:srgbClr val="E2DAE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7200" y="2743200"/>
            <a:ext cx="36118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58368" y="2962656"/>
            <a:ext cx="237744" cy="237744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21" name="Text 18"/>
          <p:cNvSpPr/>
          <p:nvPr/>
        </p:nvSpPr>
        <p:spPr>
          <a:xfrm>
            <a:off x="1005840" y="290779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Haryana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76656" y="33101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hospitals · 1,280 beds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676656" y="3602736"/>
            <a:ext cx="3246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Sonipat, Panipat, Kaithal, Rewari, Karnal ×2, Bahadurgarh, Kurukshetra</a:t>
            </a:r>
            <a:endParaRPr lang="en-US" sz="980" dirty="0"/>
          </a:p>
        </p:txBody>
      </p:sp>
      <p:sp>
        <p:nvSpPr>
          <p:cNvPr id="24" name="Shape 21"/>
          <p:cNvSpPr/>
          <p:nvPr/>
        </p:nvSpPr>
        <p:spPr>
          <a:xfrm>
            <a:off x="4233672" y="2743200"/>
            <a:ext cx="36118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434840" y="2962656"/>
            <a:ext cx="237744" cy="237744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26" name="Text 23"/>
          <p:cNvSpPr/>
          <p:nvPr/>
        </p:nvSpPr>
        <p:spPr>
          <a:xfrm>
            <a:off x="4782312" y="290779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Uttar Pradesh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4453128" y="33101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hospitals · 920 beds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453128" y="3602736"/>
            <a:ext cx="3246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Varanasi ×2, Agra, Kanpur ×2, Moradabad</a:t>
            </a:r>
            <a:endParaRPr lang="en-US" sz="980" dirty="0"/>
          </a:p>
        </p:txBody>
      </p:sp>
      <p:sp>
        <p:nvSpPr>
          <p:cNvPr id="29" name="Shape 26"/>
          <p:cNvSpPr/>
          <p:nvPr/>
        </p:nvSpPr>
        <p:spPr>
          <a:xfrm>
            <a:off x="8010144" y="2743200"/>
            <a:ext cx="36118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211312" y="2962656"/>
            <a:ext cx="237744" cy="237744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31" name="Text 28"/>
          <p:cNvSpPr/>
          <p:nvPr/>
        </p:nvSpPr>
        <p:spPr>
          <a:xfrm>
            <a:off x="8558784" y="290779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Punjab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8229600" y="331012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hospitals · 840 beds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8229600" y="3602736"/>
            <a:ext cx="3246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Amritsar ×2, Pathankot, Ferozepur, Tarn Taran</a:t>
            </a:r>
            <a:endParaRPr lang="en-US" sz="980" dirty="0"/>
          </a:p>
        </p:txBody>
      </p:sp>
      <p:sp>
        <p:nvSpPr>
          <p:cNvPr id="34" name="Shape 31"/>
          <p:cNvSpPr/>
          <p:nvPr/>
        </p:nvSpPr>
        <p:spPr>
          <a:xfrm>
            <a:off x="457200" y="4526280"/>
            <a:ext cx="36118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5" name="Shape 32"/>
          <p:cNvSpPr/>
          <p:nvPr/>
        </p:nvSpPr>
        <p:spPr>
          <a:xfrm>
            <a:off x="658368" y="4745736"/>
            <a:ext cx="237744" cy="237744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36" name="Text 33"/>
          <p:cNvSpPr/>
          <p:nvPr/>
        </p:nvSpPr>
        <p:spPr>
          <a:xfrm>
            <a:off x="1005840" y="4690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Uttarakhand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676656" y="50932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hospitals · 550 beds</a:t>
            </a:r>
            <a:endParaRPr lang="en-US" sz="1100" dirty="0"/>
          </a:p>
        </p:txBody>
      </p:sp>
      <p:sp>
        <p:nvSpPr>
          <p:cNvPr id="38" name="Text 35"/>
          <p:cNvSpPr/>
          <p:nvPr/>
        </p:nvSpPr>
        <p:spPr>
          <a:xfrm>
            <a:off x="676656" y="5385816"/>
            <a:ext cx="3246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Kashipur ×2, Haldwani, Sitarganj</a:t>
            </a:r>
            <a:endParaRPr lang="en-US" sz="980" dirty="0"/>
          </a:p>
        </p:txBody>
      </p:sp>
      <p:sp>
        <p:nvSpPr>
          <p:cNvPr id="39" name="Shape 36"/>
          <p:cNvSpPr/>
          <p:nvPr/>
        </p:nvSpPr>
        <p:spPr>
          <a:xfrm>
            <a:off x="4233672" y="4526280"/>
            <a:ext cx="36118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4434840" y="4745736"/>
            <a:ext cx="237744" cy="237744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41" name="Text 38"/>
          <p:cNvSpPr/>
          <p:nvPr/>
        </p:nvSpPr>
        <p:spPr>
          <a:xfrm>
            <a:off x="4782312" y="4690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Jammu &amp; Kashmir</a:t>
            </a:r>
            <a:endParaRPr lang="en-US" sz="1300" dirty="0"/>
          </a:p>
        </p:txBody>
      </p:sp>
      <p:sp>
        <p:nvSpPr>
          <p:cNvPr id="42" name="Text 39"/>
          <p:cNvSpPr/>
          <p:nvPr/>
        </p:nvSpPr>
        <p:spPr>
          <a:xfrm>
            <a:off x="4453128" y="50932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hospitals · 490 beds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4453128" y="5385816"/>
            <a:ext cx="3246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Srinagar ×2, Jammu</a:t>
            </a:r>
            <a:endParaRPr lang="en-US" sz="980" dirty="0"/>
          </a:p>
        </p:txBody>
      </p:sp>
      <p:sp>
        <p:nvSpPr>
          <p:cNvPr id="44" name="Shape 41"/>
          <p:cNvSpPr/>
          <p:nvPr/>
        </p:nvSpPr>
        <p:spPr>
          <a:xfrm>
            <a:off x="8010144" y="4526280"/>
            <a:ext cx="361188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5" name="Shape 42"/>
          <p:cNvSpPr/>
          <p:nvPr/>
        </p:nvSpPr>
        <p:spPr>
          <a:xfrm>
            <a:off x="8211312" y="4745736"/>
            <a:ext cx="237744" cy="237744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46" name="Text 43"/>
          <p:cNvSpPr/>
          <p:nvPr/>
        </p:nvSpPr>
        <p:spPr>
          <a:xfrm>
            <a:off x="8558784" y="4690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Delhi NCR</a:t>
            </a:r>
            <a:endParaRPr lang="en-US" sz="1300" dirty="0"/>
          </a:p>
        </p:txBody>
      </p:sp>
      <p:sp>
        <p:nvSpPr>
          <p:cNvPr id="47" name="Text 44"/>
          <p:cNvSpPr/>
          <p:nvPr/>
        </p:nvSpPr>
        <p:spPr>
          <a:xfrm>
            <a:off x="8229600" y="50932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hospitals · 330 beds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229600" y="5385816"/>
            <a:ext cx="3246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MLS Super Speciality (Delhi), Sonia (Nangloi)</a:t>
            </a:r>
            <a:endParaRPr lang="en-US" sz="9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A289B800-FCF3-B725-31A8-C06DE44D9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28-Hospital Directory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4,410 beds · 500 ICU · 100 OTs · 23 NABH-accredited · 5 in pipeline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27632"/>
          <a:ext cx="5486400" cy="3703320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3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Hospital · City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J.K. Hindu — Sonipat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Maharaja Aggarsain — Panipat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Super Speciality — Kaithal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Kashmir Superspeciality — Srinagar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JK Medicity — Jammu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Ujala Hospital Unit I — Kashipur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Ujala Hospital Unit II — Kashipur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Ujala Hospital — Varanasi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Laxmi — Varanasi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Super Speciality — Rewari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Rainbow — Agra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Sanjiv Bansal Cygnus — Karnal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Amritdhara My Hospital — Karnal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MLS Super Speciality — Delhi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45352" y="1627632"/>
          <a:ext cx="5486400" cy="3703320"/>
        </p:xfrm>
        <a:graphic>
          <a:graphicData uri="http://schemas.openxmlformats.org/drawingml/2006/table">
            <a:tbl>
              <a:tblPr/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3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Hospital · City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Acc.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Kulwanti — Kanpur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Noble Superspeciality — Kanpur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Central — Haldwani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Brightstar — Moradabad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Brahamshakti — Bahadurgarh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Sonia — Nangloi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Cygnus Super Speciality — Kurukshetra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UC SH Hospital — Sitarganj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Amandeep — Amritsar (GT Road)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Amandeep — Pathankot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Amandeep Medicity — Amritsar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Amandeep JK Medicity — Srinagar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Amandeep — Ferozepur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6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Amandeep — Tarn Taran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6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18B403C7-AC7C-D624-A9BC-0393A0B6A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RECORDS TO REAL-TIME COMMAND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Digital Transformation Journey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645920"/>
            <a:ext cx="2121408" cy="1371600"/>
          </a:xfrm>
          <a:prstGeom prst="roundRect">
            <a:avLst>
              <a:gd name="adj" fmla="val 5333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457200" y="1792224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B85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94360" y="2194560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Digitised Records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200" y="270662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2542032" y="20574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2743200" y="1645920"/>
            <a:ext cx="2121408" cy="1371600"/>
          </a:xfrm>
          <a:prstGeom prst="roundRect">
            <a:avLst>
              <a:gd name="adj" fmla="val 5333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2743200" y="1792224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B85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L2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880360" y="2194560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HIS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2743200" y="270662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4828032" y="20574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0" y="1645920"/>
            <a:ext cx="2121408" cy="1371600"/>
          </a:xfrm>
          <a:prstGeom prst="roundRect">
            <a:avLst>
              <a:gd name="adj" fmla="val 5333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029200" y="1792224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B85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L3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166360" y="2194560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Departmental Analytics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5029200" y="270662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7114032" y="20574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7315200" y="1645920"/>
            <a:ext cx="2121408" cy="1371600"/>
          </a:xfrm>
          <a:prstGeom prst="roundRect">
            <a:avLst>
              <a:gd name="adj" fmla="val 5333"/>
            </a:avLst>
          </a:prstGeom>
          <a:solidFill>
            <a:srgbClr val="7B2D5C"/>
          </a:solidFill>
          <a:ln w="12700">
            <a:solidFill>
              <a:srgbClr val="7B2D5C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7315200" y="1792224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L4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7452360" y="2194560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Real-Time Command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7315200" y="270662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· DQCC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9400032" y="205740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9601200" y="1645920"/>
            <a:ext cx="2121408" cy="1371600"/>
          </a:xfrm>
          <a:prstGeom prst="roundRect">
            <a:avLst>
              <a:gd name="adj" fmla="val 5333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9601200" y="1792224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7A58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L5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9738360" y="2194560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&amp; Predictive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9601200" y="2706624"/>
            <a:ext cx="2121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2026–27 target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4EBF0"/>
          </a:solidFill>
          <a:ln/>
        </p:spPr>
      </p:sp>
      <p:sp>
        <p:nvSpPr>
          <p:cNvPr id="30" name="Text 27"/>
          <p:cNvSpPr/>
          <p:nvPr/>
        </p:nvSpPr>
        <p:spPr>
          <a:xfrm>
            <a:off x="731520" y="338328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insight:  </a:t>
            </a:r>
            <a:r>
              <a:rPr lang="en-US" sz="12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Indian hospital groups remain stranded at Level 3 — rich in departmental dashboards, poor in enterprise intelligence. The DQCC is what crossing from Level 3 to Level 4 actually looks like: not a new system, but an intelligence layer that makes the existing one think.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457200" y="4572000"/>
            <a:ext cx="182880" cy="182880"/>
          </a:xfrm>
          <a:prstGeom prst="ellipse">
            <a:avLst/>
          </a:prstGeom>
          <a:solidFill>
            <a:srgbClr val="C8941A"/>
          </a:solidFill>
          <a:ln/>
        </p:spPr>
      </p:sp>
      <p:sp>
        <p:nvSpPr>
          <p:cNvPr id="32" name="Text 29"/>
          <p:cNvSpPr/>
          <p:nvPr/>
        </p:nvSpPr>
        <p:spPr>
          <a:xfrm>
            <a:off x="713232" y="45079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2018–19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457200" y="4828032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Shivam Medisoft HIS deployed network-wide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2743200" y="4572000"/>
            <a:ext cx="182880" cy="182880"/>
          </a:xfrm>
          <a:prstGeom prst="ellipse">
            <a:avLst/>
          </a:prstGeom>
          <a:solidFill>
            <a:srgbClr val="C8941A"/>
          </a:solidFill>
          <a:ln/>
        </p:spPr>
      </p:sp>
      <p:sp>
        <p:nvSpPr>
          <p:cNvPr id="35" name="Text 32"/>
          <p:cNvSpPr/>
          <p:nvPr/>
        </p:nvSpPr>
        <p:spPr>
          <a:xfrm>
            <a:off x="2999232" y="45079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2020–21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2743200" y="4828032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EMR/BEMR, e-prescribing, LIS &amp; RIS live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5029200" y="4572000"/>
            <a:ext cx="182880" cy="182880"/>
          </a:xfrm>
          <a:prstGeom prst="ellipse">
            <a:avLst/>
          </a:prstGeom>
          <a:solidFill>
            <a:srgbClr val="C8941A"/>
          </a:solidFill>
          <a:ln/>
        </p:spPr>
      </p:sp>
      <p:sp>
        <p:nvSpPr>
          <p:cNvPr id="38" name="Text 35"/>
          <p:cNvSpPr/>
          <p:nvPr/>
        </p:nvSpPr>
        <p:spPr>
          <a:xfrm>
            <a:off x="5285232" y="45079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5029200" y="4828032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Incidence Module &amp; unit Quality Dashboards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7315200" y="4572000"/>
            <a:ext cx="182880" cy="182880"/>
          </a:xfrm>
          <a:prstGeom prst="ellipse">
            <a:avLst/>
          </a:prstGeom>
          <a:solidFill>
            <a:srgbClr val="C8941A"/>
          </a:solidFill>
          <a:ln/>
        </p:spPr>
      </p:sp>
      <p:sp>
        <p:nvSpPr>
          <p:cNvPr id="41" name="Text 38"/>
          <p:cNvSpPr/>
          <p:nvPr/>
        </p:nvSpPr>
        <p:spPr>
          <a:xfrm>
            <a:off x="7571232" y="45079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1000" dirty="0"/>
          </a:p>
        </p:txBody>
      </p:sp>
      <p:sp>
        <p:nvSpPr>
          <p:cNvPr id="42" name="Text 39"/>
          <p:cNvSpPr/>
          <p:nvPr/>
        </p:nvSpPr>
        <p:spPr>
          <a:xfrm>
            <a:off x="7315200" y="4828032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ceiling: DQCC business case approved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9601200" y="4572000"/>
            <a:ext cx="182880" cy="182880"/>
          </a:xfrm>
          <a:prstGeom prst="ellipse">
            <a:avLst/>
          </a:prstGeom>
          <a:solidFill>
            <a:srgbClr val="C8941A"/>
          </a:solidFill>
          <a:ln/>
        </p:spPr>
      </p:sp>
      <p:sp>
        <p:nvSpPr>
          <p:cNvPr id="44" name="Text 41"/>
          <p:cNvSpPr/>
          <p:nvPr/>
        </p:nvSpPr>
        <p:spPr>
          <a:xfrm>
            <a:off x="9857232" y="45079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Jan–Oct 2025</a:t>
            </a:r>
            <a:endParaRPr lang="en-US" sz="1000" dirty="0"/>
          </a:p>
        </p:txBody>
      </p:sp>
      <p:sp>
        <p:nvSpPr>
          <p:cNvPr id="45" name="Text 42"/>
          <p:cNvSpPr/>
          <p:nvPr/>
        </p:nvSpPr>
        <p:spPr>
          <a:xfrm>
            <a:off x="9601200" y="4828032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DQCC built &amp; live across all 28 hospitals</a:t>
            </a:r>
            <a:endParaRPr lang="en-US" sz="100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9D5FCD54-7E6D-EB25-15F5-E8E382027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"BEFORE" STATE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Existing Challenges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hospitals generated data in parallel — but were governed in sequence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98424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8" name="Text 5"/>
          <p:cNvSpPr/>
          <p:nvPr/>
        </p:nvSpPr>
        <p:spPr>
          <a:xfrm>
            <a:off x="658368" y="1984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58368" y="245973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Twenty-Eight Data Silos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58368" y="302666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HIS instance reported locally; comparing units meant manual spreadsheets.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291840" y="178308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93008" y="198424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13" name="Text 10"/>
          <p:cNvSpPr/>
          <p:nvPr/>
        </p:nvSpPr>
        <p:spPr>
          <a:xfrm>
            <a:off x="3493008" y="1984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493008" y="245973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Retrospective Reporting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3493008" y="302666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Adverse events surfaced 30–45 days later — too late for timely CAPA.</a:t>
            </a:r>
            <a:endParaRPr lang="en-US" sz="980" dirty="0"/>
          </a:p>
        </p:txBody>
      </p:sp>
      <p:sp>
        <p:nvSpPr>
          <p:cNvPr id="16" name="Shape 13"/>
          <p:cNvSpPr/>
          <p:nvPr/>
        </p:nvSpPr>
        <p:spPr>
          <a:xfrm>
            <a:off x="6126480" y="178308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327648" y="198424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18" name="Text 15"/>
          <p:cNvSpPr/>
          <p:nvPr/>
        </p:nvSpPr>
        <p:spPr>
          <a:xfrm>
            <a:off x="6327648" y="1984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327648" y="245973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Audit-Driven NABH Evidence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327648" y="302666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reconstructed before assessments, not maintained continuously.</a:t>
            </a:r>
            <a:endParaRPr lang="en-US" sz="980" dirty="0"/>
          </a:p>
        </p:txBody>
      </p:sp>
      <p:sp>
        <p:nvSpPr>
          <p:cNvPr id="21" name="Shape 18"/>
          <p:cNvSpPr/>
          <p:nvPr/>
        </p:nvSpPr>
        <p:spPr>
          <a:xfrm>
            <a:off x="8961120" y="178308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9162288" y="198424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23" name="Text 20"/>
          <p:cNvSpPr/>
          <p:nvPr/>
        </p:nvSpPr>
        <p:spPr>
          <a:xfrm>
            <a:off x="9162288" y="19842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9162288" y="245973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Critical Escalation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9162288" y="302666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Sentinel events took 48–72 hours to reach corporate leadership.</a:t>
            </a:r>
            <a:endParaRPr lang="en-US" sz="980" dirty="0"/>
          </a:p>
        </p:txBody>
      </p:sp>
      <p:sp>
        <p:nvSpPr>
          <p:cNvPr id="26" name="Shape 23"/>
          <p:cNvSpPr/>
          <p:nvPr/>
        </p:nvSpPr>
        <p:spPr>
          <a:xfrm>
            <a:off x="457200" y="402336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658368" y="422452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28" name="Text 25"/>
          <p:cNvSpPr/>
          <p:nvPr/>
        </p:nvSpPr>
        <p:spPr>
          <a:xfrm>
            <a:off x="658368" y="4224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58368" y="470001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Enterprise Line of Sight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658368" y="526694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had no single live view of safety, mortality or compliance.</a:t>
            </a:r>
            <a:endParaRPr lang="en-US" sz="980" dirty="0"/>
          </a:p>
        </p:txBody>
      </p:sp>
      <p:sp>
        <p:nvSpPr>
          <p:cNvPr id="31" name="Shape 28"/>
          <p:cNvSpPr/>
          <p:nvPr/>
        </p:nvSpPr>
        <p:spPr>
          <a:xfrm>
            <a:off x="3291840" y="402336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3493008" y="422452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33" name="Text 30"/>
          <p:cNvSpPr/>
          <p:nvPr/>
        </p:nvSpPr>
        <p:spPr>
          <a:xfrm>
            <a:off x="3493008" y="4224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3493008" y="470001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Duplication &amp; Rekeying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3493008" y="526694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re-entered into multiple registers — thousands of wasted hours.</a:t>
            </a:r>
            <a:endParaRPr lang="en-US" sz="980" dirty="0"/>
          </a:p>
        </p:txBody>
      </p:sp>
      <p:sp>
        <p:nvSpPr>
          <p:cNvPr id="36" name="Shape 33"/>
          <p:cNvSpPr/>
          <p:nvPr/>
        </p:nvSpPr>
        <p:spPr>
          <a:xfrm>
            <a:off x="6126480" y="402336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6327648" y="422452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38" name="Text 35"/>
          <p:cNvSpPr/>
          <p:nvPr/>
        </p:nvSpPr>
        <p:spPr>
          <a:xfrm>
            <a:off x="6327648" y="4224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6327648" y="470001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Inconsistent Definitions</a:t>
            </a:r>
            <a:endParaRPr lang="en-US" sz="1150" dirty="0"/>
          </a:p>
        </p:txBody>
      </p:sp>
      <p:sp>
        <p:nvSpPr>
          <p:cNvPr id="40" name="Text 37"/>
          <p:cNvSpPr/>
          <p:nvPr/>
        </p:nvSpPr>
        <p:spPr>
          <a:xfrm>
            <a:off x="6327648" y="526694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"HAI rate" or "TAT" calculated differently across units — no fair benchmark.</a:t>
            </a:r>
            <a:endParaRPr lang="en-US" sz="980" dirty="0"/>
          </a:p>
        </p:txBody>
      </p:sp>
      <p:sp>
        <p:nvSpPr>
          <p:cNvPr id="41" name="Shape 38"/>
          <p:cNvSpPr/>
          <p:nvPr/>
        </p:nvSpPr>
        <p:spPr>
          <a:xfrm>
            <a:off x="8961120" y="4023360"/>
            <a:ext cx="2670048" cy="2057400"/>
          </a:xfrm>
          <a:prstGeom prst="roundRect">
            <a:avLst>
              <a:gd name="adj" fmla="val 355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2" name="Shape 39"/>
          <p:cNvSpPr/>
          <p:nvPr/>
        </p:nvSpPr>
        <p:spPr>
          <a:xfrm>
            <a:off x="9162288" y="4224528"/>
            <a:ext cx="384048" cy="384048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43" name="Text 40"/>
          <p:cNvSpPr/>
          <p:nvPr/>
        </p:nvSpPr>
        <p:spPr>
          <a:xfrm>
            <a:off x="9162288" y="42245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9162288" y="4700016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Reactive, Not Predictive</a:t>
            </a:r>
            <a:endParaRPr lang="en-US" sz="1150" dirty="0"/>
          </a:p>
        </p:txBody>
      </p:sp>
      <p:sp>
        <p:nvSpPr>
          <p:cNvPr id="45" name="Text 42"/>
          <p:cNvSpPr/>
          <p:nvPr/>
        </p:nvSpPr>
        <p:spPr>
          <a:xfrm>
            <a:off x="9162288" y="5266944"/>
            <a:ext cx="23591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 could describe the past but never anticipate the future.</a:t>
            </a:r>
            <a:endParaRPr lang="en-US" sz="9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90A9DB87-9F9A-539E-D68B-2105D6AFD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2296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640080" y="914400"/>
            <a:ext cx="1828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12000" dirty="0"/>
          </a:p>
        </p:txBody>
      </p:sp>
      <p:sp>
        <p:nvSpPr>
          <p:cNvPr id="5" name="Text 2"/>
          <p:cNvSpPr/>
          <p:nvPr/>
        </p:nvSpPr>
        <p:spPr>
          <a:xfrm>
            <a:off x="1371600" y="1691640"/>
            <a:ext cx="969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27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Despite operating a unified HIS across 28 hospitals, Ujala Cygnus lacked a real-time, standardised, enterprise-wide capability to monitor clinical quality, patient safety and NABH compliance.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371600" y="3611880"/>
            <a:ext cx="9509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dirty="0">
                <a:solidFill>
                  <a:srgbClr val="9416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intelligence was fragmented, retrospective and manually produced — preventing leadership from detecting risk early, acting fast, comparing units fairly, or governing the network as a single clinical system.</a:t>
            </a:r>
            <a:endParaRPr lang="en-US" sz="1400" dirty="0">
              <a:solidFill>
                <a:srgbClr val="941651"/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1371600" y="4937760"/>
            <a:ext cx="4572000" cy="1371600"/>
          </a:xfrm>
          <a:prstGeom prst="roundRect">
            <a:avLst>
              <a:gd name="adj" fmla="val 5333"/>
            </a:avLst>
          </a:prstGeom>
          <a:solidFill>
            <a:srgbClr val="6A2450"/>
          </a:solidFill>
          <a:ln/>
        </p:spPr>
      </p:sp>
      <p:sp>
        <p:nvSpPr>
          <p:cNvPr id="8" name="Text 5"/>
          <p:cNvSpPr/>
          <p:nvPr/>
        </p:nvSpPr>
        <p:spPr>
          <a:xfrm>
            <a:off x="1600200" y="50749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4D5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600200" y="5413248"/>
            <a:ext cx="4160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already existed inside Shivam HIS. The problem was aggregation, standardisation, timing and intelligence — not capture.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6309360" y="4937760"/>
            <a:ext cx="4572000" cy="1371600"/>
          </a:xfrm>
          <a:prstGeom prst="roundRect">
            <a:avLst>
              <a:gd name="adj" fmla="val 5333"/>
            </a:avLst>
          </a:prstGeom>
          <a:solidFill>
            <a:srgbClr val="6A2450"/>
          </a:solidFill>
          <a:ln/>
        </p:spPr>
      </p:sp>
      <p:sp>
        <p:nvSpPr>
          <p:cNvPr id="11" name="Text 8"/>
          <p:cNvSpPr/>
          <p:nvPr/>
        </p:nvSpPr>
        <p:spPr>
          <a:xfrm>
            <a:off x="6537960" y="507492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4D5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537960" y="5413248"/>
            <a:ext cx="4160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volumes, tighter NABH digital expectations and ABDM mandates made manual, retrospective governance unsustainable.</a:t>
            </a:r>
            <a:endParaRPr lang="en-US" sz="10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FD41FB49-3D97-579D-6E7C-B5EA94ECB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STAR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Vision, Mission &amp; Guiding Pillars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5532120" cy="1554480"/>
          </a:xfrm>
          <a:prstGeom prst="roundRect">
            <a:avLst>
              <a:gd name="adj" fmla="val 4706"/>
            </a:avLst>
          </a:prstGeom>
          <a:solidFill>
            <a:srgbClr val="F4EBF0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85800" y="16916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VISION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85800" y="1993392"/>
            <a:ext cx="5074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most intelligent multi-hospital clinical-governance platform — where safety, quality and NABH excellence are monitored, predicted and improved in real time across the entire network.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199632" y="1554480"/>
            <a:ext cx="5532120" cy="1554480"/>
          </a:xfrm>
          <a:prstGeom prst="roundRect">
            <a:avLst>
              <a:gd name="adj" fmla="val 4706"/>
            </a:avLst>
          </a:prstGeom>
          <a:solidFill>
            <a:srgbClr val="E1F5F0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428232" y="16916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MISSION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28232" y="1993392"/>
            <a:ext cx="5074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convert the data already flowing through Shivam Medisoft HIS into actionable, predictive intelligence — eliminating the delay between a safety signal and a leadership decision, and standardising quality across all 28 hospitals.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57200" y="3383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Pillars of the DQCC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2130552" cy="233172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8368" y="4023360"/>
            <a:ext cx="457200" cy="457200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14" name="Text 11"/>
          <p:cNvSpPr/>
          <p:nvPr/>
        </p:nvSpPr>
        <p:spPr>
          <a:xfrm>
            <a:off x="658368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40080" y="4572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by Default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640080" y="5230368"/>
            <a:ext cx="1847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Latency is a clinical risk; if it matters to safety, it is monitored live.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2743200" y="3840480"/>
            <a:ext cx="2130552" cy="233172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2944368" y="4023360"/>
            <a:ext cx="457200" cy="457200"/>
          </a:xfrm>
          <a:prstGeom prst="ellipse">
            <a:avLst/>
          </a:prstGeom>
          <a:solidFill>
            <a:srgbClr val="E1F5F0"/>
          </a:solidFill>
          <a:ln/>
        </p:spPr>
      </p:sp>
      <p:sp>
        <p:nvSpPr>
          <p:cNvPr id="19" name="Text 16"/>
          <p:cNvSpPr/>
          <p:nvPr/>
        </p:nvSpPr>
        <p:spPr>
          <a:xfrm>
            <a:off x="2944368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7C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2926080" y="4572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First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2926080" y="5230368"/>
            <a:ext cx="1847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dashboard surfaces the earliest possible warning of harm.</a:t>
            </a:r>
            <a:endParaRPr lang="en-US" sz="980" dirty="0"/>
          </a:p>
        </p:txBody>
      </p:sp>
      <p:sp>
        <p:nvSpPr>
          <p:cNvPr id="22" name="Shape 19"/>
          <p:cNvSpPr/>
          <p:nvPr/>
        </p:nvSpPr>
        <p:spPr>
          <a:xfrm>
            <a:off x="5029200" y="3840480"/>
            <a:ext cx="2130552" cy="233172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5230368" y="4023360"/>
            <a:ext cx="457200" cy="457200"/>
          </a:xfrm>
          <a:prstGeom prst="ellipse">
            <a:avLst/>
          </a:prstGeom>
          <a:solidFill>
            <a:srgbClr val="FDF6E3"/>
          </a:solidFill>
          <a:ln/>
        </p:spPr>
      </p:sp>
      <p:sp>
        <p:nvSpPr>
          <p:cNvPr id="24" name="Text 21"/>
          <p:cNvSpPr/>
          <p:nvPr/>
        </p:nvSpPr>
        <p:spPr>
          <a:xfrm>
            <a:off x="5230368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7A58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5212080" y="4572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Standard, Every Unit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5212080" y="5230368"/>
            <a:ext cx="1847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KPI definitions across all 28 hospitals.</a:t>
            </a:r>
            <a:endParaRPr lang="en-US" sz="980" dirty="0"/>
          </a:p>
        </p:txBody>
      </p:sp>
      <p:sp>
        <p:nvSpPr>
          <p:cNvPr id="27" name="Shape 24"/>
          <p:cNvSpPr/>
          <p:nvPr/>
        </p:nvSpPr>
        <p:spPr>
          <a:xfrm>
            <a:off x="7315200" y="3840480"/>
            <a:ext cx="2130552" cy="233172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7516368" y="4023360"/>
            <a:ext cx="457200" cy="457200"/>
          </a:xfrm>
          <a:prstGeom prst="ellipse">
            <a:avLst/>
          </a:prstGeom>
          <a:solidFill>
            <a:srgbClr val="E8F1FB"/>
          </a:solidFill>
          <a:ln/>
        </p:spPr>
      </p:sp>
      <p:sp>
        <p:nvSpPr>
          <p:cNvPr id="29" name="Text 26"/>
          <p:cNvSpPr/>
          <p:nvPr/>
        </p:nvSpPr>
        <p:spPr>
          <a:xfrm>
            <a:off x="7516368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5FA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30" name="Text 27"/>
          <p:cNvSpPr/>
          <p:nvPr/>
        </p:nvSpPr>
        <p:spPr>
          <a:xfrm>
            <a:off x="7498080" y="4572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Predict, Don't Just Report</a:t>
            </a:r>
            <a:endParaRPr lang="en-US" sz="1150" dirty="0"/>
          </a:p>
        </p:txBody>
      </p:sp>
      <p:sp>
        <p:nvSpPr>
          <p:cNvPr id="31" name="Text 28"/>
          <p:cNvSpPr/>
          <p:nvPr/>
        </p:nvSpPr>
        <p:spPr>
          <a:xfrm>
            <a:off x="7498080" y="5230368"/>
            <a:ext cx="1847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 deterioration, surge, stock-outs and drift.</a:t>
            </a:r>
            <a:endParaRPr lang="en-US" sz="980" dirty="0"/>
          </a:p>
        </p:txBody>
      </p:sp>
      <p:sp>
        <p:nvSpPr>
          <p:cNvPr id="32" name="Shape 29"/>
          <p:cNvSpPr/>
          <p:nvPr/>
        </p:nvSpPr>
        <p:spPr>
          <a:xfrm>
            <a:off x="9601200" y="3840480"/>
            <a:ext cx="2130552" cy="233172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9802368" y="4023360"/>
            <a:ext cx="457200" cy="457200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34" name="Text 31"/>
          <p:cNvSpPr/>
          <p:nvPr/>
        </p:nvSpPr>
        <p:spPr>
          <a:xfrm>
            <a:off x="9802368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35" name="Text 32"/>
          <p:cNvSpPr/>
          <p:nvPr/>
        </p:nvSpPr>
        <p:spPr>
          <a:xfrm>
            <a:off x="9784080" y="4572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on What We Own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9784080" y="5230368"/>
            <a:ext cx="18470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Amplify the Shivam HIS investment — don't replace it.</a:t>
            </a:r>
            <a:endParaRPr lang="en-US" sz="9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A4ACC017-2FCB-AB33-69AE-68426940F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INTENT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Objectives — Programme Scorecard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nine objectives met or exceeded within twelve months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91640"/>
          <a:ext cx="11274552" cy="3840480"/>
        </p:xfrm>
        <a:graphic>
          <a:graphicData uri="http://schemas.openxmlformats.org/drawingml/2006/table">
            <a:tbl>
              <a:tblPr/>
              <a:tblGrid>
                <a:gridCol w="50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7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Strategic Objective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 2024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Achieved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Unify quality monitoring across 28 hospitals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unified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B2D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Cut critical-incident escalation time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48–72 hrs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&lt;30 min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&lt;9 min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Raise network NABH compliance index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Reduce healthcare-associated infection rate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3.9/1,000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Reduce reported medication errors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Improve emergency door-to-doctor 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min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Achieve digital incident-reporting adoption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Reduce manual quality-reporting effort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18,000 hrs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Deploy production AI / predictive models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25+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5C9235FD-54DD-3A32-D280-20C284AD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 &amp; COVERAGE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Scope &amp; Stakeholder Ecosystem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457200" y="1645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512064" y="206654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2340864" y="1554480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2340864" y="1645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2395728" y="206654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domains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224528" y="1554480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4224528" y="1645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60+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4279392" y="206654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modules sourced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108192" y="1554480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6108192" y="1645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250+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6163056" y="206654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Standardised KPIs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7991856" y="1554480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7991856" y="1645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15+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8046720" y="206654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dashboards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9875520" y="1554480"/>
            <a:ext cx="1737360" cy="914400"/>
          </a:xfrm>
          <a:prstGeom prst="roundRect">
            <a:avLst>
              <a:gd name="adj" fmla="val 80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1" name="Text 18"/>
          <p:cNvSpPr/>
          <p:nvPr/>
        </p:nvSpPr>
        <p:spPr>
          <a:xfrm>
            <a:off x="9875520" y="16459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9930384" y="206654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tiers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457200" y="269748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Domains governed by the DQCC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457200" y="3063240"/>
            <a:ext cx="1102766" cy="292608"/>
          </a:xfrm>
          <a:prstGeom prst="roundRect">
            <a:avLst>
              <a:gd name="adj" fmla="val 50000"/>
            </a:avLst>
          </a:prstGeom>
          <a:solidFill>
            <a:srgbClr val="F4EBF0"/>
          </a:solidFill>
          <a:ln/>
        </p:spPr>
      </p:sp>
      <p:sp>
        <p:nvSpPr>
          <p:cNvPr id="25" name="Text 22"/>
          <p:cNvSpPr/>
          <p:nvPr/>
        </p:nvSpPr>
        <p:spPr>
          <a:xfrm>
            <a:off x="457200" y="3063240"/>
            <a:ext cx="11027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KPIs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1736446" y="3063240"/>
            <a:ext cx="1252728" cy="292608"/>
          </a:xfrm>
          <a:prstGeom prst="roundRect">
            <a:avLst>
              <a:gd name="adj" fmla="val 50000"/>
            </a:avLst>
          </a:prstGeom>
          <a:solidFill>
            <a:srgbClr val="E1F5F0"/>
          </a:solidFill>
          <a:ln/>
        </p:spPr>
      </p:sp>
      <p:sp>
        <p:nvSpPr>
          <p:cNvPr id="27" name="Text 24"/>
          <p:cNvSpPr/>
          <p:nvPr/>
        </p:nvSpPr>
        <p:spPr>
          <a:xfrm>
            <a:off x="1736446" y="3063240"/>
            <a:ext cx="1252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Compliance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3167482" y="3063240"/>
            <a:ext cx="1177747" cy="292608"/>
          </a:xfrm>
          <a:prstGeom prst="roundRect">
            <a:avLst>
              <a:gd name="adj" fmla="val 50000"/>
            </a:avLst>
          </a:prstGeom>
          <a:solidFill>
            <a:srgbClr val="FDF6E3"/>
          </a:solidFill>
          <a:ln/>
        </p:spPr>
      </p:sp>
      <p:sp>
        <p:nvSpPr>
          <p:cNvPr id="29" name="Text 26"/>
          <p:cNvSpPr/>
          <p:nvPr/>
        </p:nvSpPr>
        <p:spPr>
          <a:xfrm>
            <a:off x="3167482" y="3063240"/>
            <a:ext cx="1177747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Safety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4522622" y="3063240"/>
            <a:ext cx="1402690" cy="292608"/>
          </a:xfrm>
          <a:prstGeom prst="roundRect">
            <a:avLst>
              <a:gd name="adj" fmla="val 50000"/>
            </a:avLst>
          </a:prstGeom>
          <a:solidFill>
            <a:srgbClr val="E8F1FB"/>
          </a:solidFill>
          <a:ln/>
        </p:spPr>
      </p:sp>
      <p:sp>
        <p:nvSpPr>
          <p:cNvPr id="31" name="Text 28"/>
          <p:cNvSpPr/>
          <p:nvPr/>
        </p:nvSpPr>
        <p:spPr>
          <a:xfrm>
            <a:off x="4522622" y="3063240"/>
            <a:ext cx="14026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 Control</a:t>
            </a:r>
            <a:endParaRPr lang="en-US" sz="950" dirty="0"/>
          </a:p>
        </p:txBody>
      </p:sp>
      <p:sp>
        <p:nvSpPr>
          <p:cNvPr id="32" name="Shape 29"/>
          <p:cNvSpPr/>
          <p:nvPr/>
        </p:nvSpPr>
        <p:spPr>
          <a:xfrm>
            <a:off x="6105449" y="3063240"/>
            <a:ext cx="1402690" cy="292608"/>
          </a:xfrm>
          <a:prstGeom prst="roundRect">
            <a:avLst>
              <a:gd name="adj" fmla="val 50000"/>
            </a:avLst>
          </a:prstGeom>
          <a:solidFill>
            <a:srgbClr val="F4EBF0"/>
          </a:solidFill>
          <a:ln/>
        </p:spPr>
      </p:sp>
      <p:sp>
        <p:nvSpPr>
          <p:cNvPr id="33" name="Text 30"/>
          <p:cNvSpPr/>
          <p:nvPr/>
        </p:nvSpPr>
        <p:spPr>
          <a:xfrm>
            <a:off x="6105449" y="3063240"/>
            <a:ext cx="14026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Safety</a:t>
            </a:r>
            <a:endParaRPr lang="en-US" sz="950" dirty="0"/>
          </a:p>
        </p:txBody>
      </p:sp>
      <p:sp>
        <p:nvSpPr>
          <p:cNvPr id="34" name="Shape 31"/>
          <p:cNvSpPr/>
          <p:nvPr/>
        </p:nvSpPr>
        <p:spPr>
          <a:xfrm>
            <a:off x="7688275" y="3063240"/>
            <a:ext cx="1252728" cy="292608"/>
          </a:xfrm>
          <a:prstGeom prst="roundRect">
            <a:avLst>
              <a:gd name="adj" fmla="val 50000"/>
            </a:avLst>
          </a:prstGeom>
          <a:solidFill>
            <a:srgbClr val="E1F5F0"/>
          </a:solidFill>
          <a:ln/>
        </p:spPr>
      </p:sp>
      <p:sp>
        <p:nvSpPr>
          <p:cNvPr id="35" name="Text 32"/>
          <p:cNvSpPr/>
          <p:nvPr/>
        </p:nvSpPr>
        <p:spPr>
          <a:xfrm>
            <a:off x="7688275" y="3063240"/>
            <a:ext cx="1252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&amp; TAT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9119311" y="3063240"/>
            <a:ext cx="1552651" cy="292608"/>
          </a:xfrm>
          <a:prstGeom prst="roundRect">
            <a:avLst>
              <a:gd name="adj" fmla="val 50000"/>
            </a:avLst>
          </a:prstGeom>
          <a:solidFill>
            <a:srgbClr val="FDF6E3"/>
          </a:solidFill>
          <a:ln/>
        </p:spPr>
      </p:sp>
      <p:sp>
        <p:nvSpPr>
          <p:cNvPr id="37" name="Text 34"/>
          <p:cNvSpPr/>
          <p:nvPr/>
        </p:nvSpPr>
        <p:spPr>
          <a:xfrm>
            <a:off x="9119311" y="3063240"/>
            <a:ext cx="155265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/ Critical Care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457200" y="3465576"/>
            <a:ext cx="1402690" cy="292608"/>
          </a:xfrm>
          <a:prstGeom prst="roundRect">
            <a:avLst>
              <a:gd name="adj" fmla="val 50000"/>
            </a:avLst>
          </a:prstGeom>
          <a:solidFill>
            <a:srgbClr val="E8F1FB"/>
          </a:solidFill>
          <a:ln/>
        </p:spPr>
      </p:sp>
      <p:sp>
        <p:nvSpPr>
          <p:cNvPr id="39" name="Text 36"/>
          <p:cNvSpPr/>
          <p:nvPr/>
        </p:nvSpPr>
        <p:spPr>
          <a:xfrm>
            <a:off x="457200" y="3465576"/>
            <a:ext cx="14026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 Theatre</a:t>
            </a:r>
            <a:endParaRPr lang="en-US" sz="950" dirty="0"/>
          </a:p>
        </p:txBody>
      </p:sp>
      <p:sp>
        <p:nvSpPr>
          <p:cNvPr id="40" name="Shape 37"/>
          <p:cNvSpPr/>
          <p:nvPr/>
        </p:nvSpPr>
        <p:spPr>
          <a:xfrm>
            <a:off x="2040026" y="3465576"/>
            <a:ext cx="1252728" cy="292608"/>
          </a:xfrm>
          <a:prstGeom prst="roundRect">
            <a:avLst>
              <a:gd name="adj" fmla="val 50000"/>
            </a:avLst>
          </a:prstGeom>
          <a:solidFill>
            <a:srgbClr val="F4EBF0"/>
          </a:solidFill>
          <a:ln/>
        </p:spPr>
      </p:sp>
      <p:sp>
        <p:nvSpPr>
          <p:cNvPr id="41" name="Text 38"/>
          <p:cNvSpPr/>
          <p:nvPr/>
        </p:nvSpPr>
        <p:spPr>
          <a:xfrm>
            <a:off x="2040026" y="3465576"/>
            <a:ext cx="1252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Mortality &amp; M&amp;M</a:t>
            </a:r>
            <a:endParaRPr lang="en-US" sz="950" dirty="0"/>
          </a:p>
        </p:txBody>
      </p:sp>
      <p:sp>
        <p:nvSpPr>
          <p:cNvPr id="42" name="Shape 39"/>
          <p:cNvSpPr/>
          <p:nvPr/>
        </p:nvSpPr>
        <p:spPr>
          <a:xfrm>
            <a:off x="3471062" y="3465576"/>
            <a:ext cx="1252728" cy="292608"/>
          </a:xfrm>
          <a:prstGeom prst="roundRect">
            <a:avLst>
              <a:gd name="adj" fmla="val 50000"/>
            </a:avLst>
          </a:prstGeom>
          <a:solidFill>
            <a:srgbClr val="E1F5F0"/>
          </a:solidFill>
          <a:ln/>
        </p:spPr>
      </p:sp>
      <p:sp>
        <p:nvSpPr>
          <p:cNvPr id="43" name="Text 40"/>
          <p:cNvSpPr/>
          <p:nvPr/>
        </p:nvSpPr>
        <p:spPr>
          <a:xfrm>
            <a:off x="3471062" y="3465576"/>
            <a:ext cx="1252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&amp; CAPA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4902098" y="3465576"/>
            <a:ext cx="1327709" cy="292608"/>
          </a:xfrm>
          <a:prstGeom prst="roundRect">
            <a:avLst>
              <a:gd name="adj" fmla="val 50000"/>
            </a:avLst>
          </a:prstGeom>
          <a:solidFill>
            <a:srgbClr val="FDF6E3"/>
          </a:solidFill>
          <a:ln/>
        </p:spPr>
      </p:sp>
      <p:sp>
        <p:nvSpPr>
          <p:cNvPr id="45" name="Text 42"/>
          <p:cNvSpPr/>
          <p:nvPr/>
        </p:nvSpPr>
        <p:spPr>
          <a:xfrm>
            <a:off x="4902098" y="3465576"/>
            <a:ext cx="13277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&amp; Training</a:t>
            </a:r>
            <a:endParaRPr lang="en-US" sz="950" dirty="0"/>
          </a:p>
        </p:txBody>
      </p:sp>
      <p:sp>
        <p:nvSpPr>
          <p:cNvPr id="46" name="Shape 43"/>
          <p:cNvSpPr/>
          <p:nvPr/>
        </p:nvSpPr>
        <p:spPr>
          <a:xfrm>
            <a:off x="6409030" y="3465576"/>
            <a:ext cx="877824" cy="292608"/>
          </a:xfrm>
          <a:prstGeom prst="roundRect">
            <a:avLst>
              <a:gd name="adj" fmla="val 50000"/>
            </a:avLst>
          </a:prstGeom>
          <a:solidFill>
            <a:srgbClr val="E8F1FB"/>
          </a:solidFill>
          <a:ln/>
        </p:spPr>
      </p:sp>
      <p:sp>
        <p:nvSpPr>
          <p:cNvPr id="47" name="Text 44"/>
          <p:cNvSpPr/>
          <p:nvPr/>
        </p:nvSpPr>
        <p:spPr>
          <a:xfrm>
            <a:off x="6409030" y="3465576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Biomedical</a:t>
            </a:r>
            <a:endParaRPr lang="en-US" sz="950" dirty="0"/>
          </a:p>
        </p:txBody>
      </p:sp>
      <p:sp>
        <p:nvSpPr>
          <p:cNvPr id="48" name="Shape 45"/>
          <p:cNvSpPr/>
          <p:nvPr/>
        </p:nvSpPr>
        <p:spPr>
          <a:xfrm>
            <a:off x="7460590" y="3465576"/>
            <a:ext cx="1477670" cy="292608"/>
          </a:xfrm>
          <a:prstGeom prst="roundRect">
            <a:avLst>
              <a:gd name="adj" fmla="val 50000"/>
            </a:avLst>
          </a:prstGeom>
          <a:solidFill>
            <a:srgbClr val="F4EBF0"/>
          </a:solidFill>
          <a:ln/>
        </p:spPr>
      </p:sp>
      <p:sp>
        <p:nvSpPr>
          <p:cNvPr id="49" name="Text 46"/>
          <p:cNvSpPr/>
          <p:nvPr/>
        </p:nvSpPr>
        <p:spPr>
          <a:xfrm>
            <a:off x="7460590" y="3465576"/>
            <a:ext cx="147767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Experience</a:t>
            </a:r>
            <a:endParaRPr lang="en-US" sz="950" dirty="0"/>
          </a:p>
        </p:txBody>
      </p:sp>
      <p:sp>
        <p:nvSpPr>
          <p:cNvPr id="50" name="Shape 47"/>
          <p:cNvSpPr/>
          <p:nvPr/>
        </p:nvSpPr>
        <p:spPr>
          <a:xfrm>
            <a:off x="9119311" y="3465576"/>
            <a:ext cx="1027786" cy="292608"/>
          </a:xfrm>
          <a:prstGeom prst="roundRect">
            <a:avLst>
              <a:gd name="adj" fmla="val 50000"/>
            </a:avLst>
          </a:prstGeom>
          <a:solidFill>
            <a:srgbClr val="E1F5F0"/>
          </a:solidFill>
          <a:ln/>
        </p:spPr>
      </p:sp>
      <p:sp>
        <p:nvSpPr>
          <p:cNvPr id="51" name="Text 48"/>
          <p:cNvSpPr/>
          <p:nvPr/>
        </p:nvSpPr>
        <p:spPr>
          <a:xfrm>
            <a:off x="9119311" y="3465576"/>
            <a:ext cx="102778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NABH</a:t>
            </a:r>
            <a:endParaRPr lang="en-US" sz="950" dirty="0"/>
          </a:p>
        </p:txBody>
      </p:sp>
      <p:sp>
        <p:nvSpPr>
          <p:cNvPr id="52" name="Shape 49"/>
          <p:cNvSpPr/>
          <p:nvPr/>
        </p:nvSpPr>
        <p:spPr>
          <a:xfrm>
            <a:off x="10322662" y="3465576"/>
            <a:ext cx="952805" cy="292608"/>
          </a:xfrm>
          <a:prstGeom prst="roundRect">
            <a:avLst>
              <a:gd name="adj" fmla="val 50000"/>
            </a:avLst>
          </a:prstGeom>
          <a:solidFill>
            <a:srgbClr val="FDF6E3"/>
          </a:solidFill>
          <a:ln/>
        </p:spPr>
      </p:sp>
      <p:sp>
        <p:nvSpPr>
          <p:cNvPr id="53" name="Text 50"/>
          <p:cNvSpPr/>
          <p:nvPr/>
        </p:nvSpPr>
        <p:spPr>
          <a:xfrm>
            <a:off x="10322662" y="3465576"/>
            <a:ext cx="9528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ABHA / ABDM</a:t>
            </a:r>
            <a:endParaRPr lang="en-US" sz="950" dirty="0"/>
          </a:p>
        </p:txBody>
      </p:sp>
      <p:sp>
        <p:nvSpPr>
          <p:cNvPr id="54" name="Shape 51"/>
          <p:cNvSpPr/>
          <p:nvPr/>
        </p:nvSpPr>
        <p:spPr>
          <a:xfrm>
            <a:off x="457200" y="3867912"/>
            <a:ext cx="1102766" cy="292608"/>
          </a:xfrm>
          <a:prstGeom prst="roundRect">
            <a:avLst>
              <a:gd name="adj" fmla="val 50000"/>
            </a:avLst>
          </a:prstGeom>
          <a:solidFill>
            <a:srgbClr val="E8F1FB"/>
          </a:solidFill>
          <a:ln/>
        </p:spPr>
      </p:sp>
      <p:sp>
        <p:nvSpPr>
          <p:cNvPr id="55" name="Text 52"/>
          <p:cNvSpPr/>
          <p:nvPr/>
        </p:nvSpPr>
        <p:spPr>
          <a:xfrm>
            <a:off x="457200" y="3867912"/>
            <a:ext cx="110276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</a:t>
            </a:r>
            <a:endParaRPr lang="en-US" sz="950" dirty="0"/>
          </a:p>
        </p:txBody>
      </p:sp>
      <p:sp>
        <p:nvSpPr>
          <p:cNvPr id="56" name="Text 53"/>
          <p:cNvSpPr/>
          <p:nvPr/>
        </p:nvSpPr>
        <p:spPr>
          <a:xfrm>
            <a:off x="457200" y="443484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Stakeholders — right intelligence, right altitude</a:t>
            </a:r>
            <a:endParaRPr lang="en-US" sz="1300" dirty="0"/>
          </a:p>
        </p:txBody>
      </p:sp>
      <p:sp>
        <p:nvSpPr>
          <p:cNvPr id="57" name="Shape 54"/>
          <p:cNvSpPr/>
          <p:nvPr/>
        </p:nvSpPr>
        <p:spPr>
          <a:xfrm>
            <a:off x="457200" y="4800600"/>
            <a:ext cx="36118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58" name="Text 55"/>
          <p:cNvSpPr/>
          <p:nvPr/>
        </p:nvSpPr>
        <p:spPr>
          <a:xfrm>
            <a:off x="621792" y="4892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&amp; Group CEO</a:t>
            </a:r>
            <a:endParaRPr lang="en-US" sz="1100" dirty="0"/>
          </a:p>
        </p:txBody>
      </p:sp>
      <p:sp>
        <p:nvSpPr>
          <p:cNvPr id="59" name="Text 56"/>
          <p:cNvSpPr/>
          <p:nvPr/>
        </p:nvSpPr>
        <p:spPr>
          <a:xfrm>
            <a:off x="621792" y="5184648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clinical-health scorecard</a:t>
            </a:r>
            <a:endParaRPr lang="en-US" sz="960" dirty="0"/>
          </a:p>
        </p:txBody>
      </p:sp>
      <p:sp>
        <p:nvSpPr>
          <p:cNvPr id="60" name="Shape 57"/>
          <p:cNvSpPr/>
          <p:nvPr/>
        </p:nvSpPr>
        <p:spPr>
          <a:xfrm>
            <a:off x="4233672" y="4800600"/>
            <a:ext cx="36118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1" name="Text 58"/>
          <p:cNvSpPr/>
          <p:nvPr/>
        </p:nvSpPr>
        <p:spPr>
          <a:xfrm>
            <a:off x="4398264" y="4892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C-Suite (CMO/CNO/CQO)</a:t>
            </a:r>
            <a:endParaRPr lang="en-US" sz="1100" dirty="0"/>
          </a:p>
        </p:txBody>
      </p:sp>
      <p:sp>
        <p:nvSpPr>
          <p:cNvPr id="62" name="Text 59"/>
          <p:cNvSpPr/>
          <p:nvPr/>
        </p:nvSpPr>
        <p:spPr>
          <a:xfrm>
            <a:off x="4398264" y="5184648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Cross-network quality &amp; mortality trends</a:t>
            </a:r>
            <a:endParaRPr lang="en-US" sz="960" dirty="0"/>
          </a:p>
        </p:txBody>
      </p:sp>
      <p:sp>
        <p:nvSpPr>
          <p:cNvPr id="63" name="Shape 60"/>
          <p:cNvSpPr/>
          <p:nvPr/>
        </p:nvSpPr>
        <p:spPr>
          <a:xfrm>
            <a:off x="8010144" y="4800600"/>
            <a:ext cx="36118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4" name="Text 61"/>
          <p:cNvSpPr/>
          <p:nvPr/>
        </p:nvSpPr>
        <p:spPr>
          <a:xfrm>
            <a:off x="8174736" y="4892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Quality / NABH</a:t>
            </a:r>
            <a:endParaRPr lang="en-US" sz="1100" dirty="0"/>
          </a:p>
        </p:txBody>
      </p:sp>
      <p:sp>
        <p:nvSpPr>
          <p:cNvPr id="65" name="Text 62"/>
          <p:cNvSpPr/>
          <p:nvPr/>
        </p:nvSpPr>
        <p:spPr>
          <a:xfrm>
            <a:off x="8174736" y="5184648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compliance, CAPA, audit-readiness</a:t>
            </a:r>
            <a:endParaRPr lang="en-US" sz="960" dirty="0"/>
          </a:p>
        </p:txBody>
      </p:sp>
      <p:sp>
        <p:nvSpPr>
          <p:cNvPr id="66" name="Shape 63"/>
          <p:cNvSpPr/>
          <p:nvPr/>
        </p:nvSpPr>
        <p:spPr>
          <a:xfrm>
            <a:off x="457200" y="5669280"/>
            <a:ext cx="36118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7" name="Text 64"/>
          <p:cNvSpPr/>
          <p:nvPr/>
        </p:nvSpPr>
        <p:spPr>
          <a:xfrm>
            <a:off x="621792" y="57607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Director</a:t>
            </a:r>
            <a:endParaRPr lang="en-US" sz="1100" dirty="0"/>
          </a:p>
        </p:txBody>
      </p:sp>
      <p:sp>
        <p:nvSpPr>
          <p:cNvPr id="68" name="Text 65"/>
          <p:cNvSpPr/>
          <p:nvPr/>
        </p:nvSpPr>
        <p:spPr>
          <a:xfrm>
            <a:off x="621792" y="6053328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Single-unit view vs network benchmark</a:t>
            </a:r>
            <a:endParaRPr lang="en-US" sz="960" dirty="0"/>
          </a:p>
        </p:txBody>
      </p:sp>
      <p:sp>
        <p:nvSpPr>
          <p:cNvPr id="69" name="Shape 66"/>
          <p:cNvSpPr/>
          <p:nvPr/>
        </p:nvSpPr>
        <p:spPr>
          <a:xfrm>
            <a:off x="4233672" y="5669280"/>
            <a:ext cx="36118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0" name="Text 67"/>
          <p:cNvSpPr/>
          <p:nvPr/>
        </p:nvSpPr>
        <p:spPr>
          <a:xfrm>
            <a:off x="4398264" y="57607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HODs</a:t>
            </a:r>
            <a:endParaRPr lang="en-US" sz="1100" dirty="0"/>
          </a:p>
        </p:txBody>
      </p:sp>
      <p:sp>
        <p:nvSpPr>
          <p:cNvPr id="71" name="Text 68"/>
          <p:cNvSpPr/>
          <p:nvPr/>
        </p:nvSpPr>
        <p:spPr>
          <a:xfrm>
            <a:off x="4398264" y="6053328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KPIs, TAT, predictive alerts</a:t>
            </a:r>
            <a:endParaRPr lang="en-US" sz="960" dirty="0"/>
          </a:p>
        </p:txBody>
      </p:sp>
      <p:sp>
        <p:nvSpPr>
          <p:cNvPr id="72" name="Shape 69"/>
          <p:cNvSpPr/>
          <p:nvPr/>
        </p:nvSpPr>
        <p:spPr>
          <a:xfrm>
            <a:off x="8010144" y="5669280"/>
            <a:ext cx="361188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3" name="Text 70"/>
          <p:cNvSpPr/>
          <p:nvPr/>
        </p:nvSpPr>
        <p:spPr>
          <a:xfrm>
            <a:off x="8174736" y="57607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Bedside Clinicians</a:t>
            </a:r>
            <a:endParaRPr lang="en-US" sz="1100" dirty="0"/>
          </a:p>
        </p:txBody>
      </p:sp>
      <p:sp>
        <p:nvSpPr>
          <p:cNvPr id="74" name="Text 71"/>
          <p:cNvSpPr/>
          <p:nvPr/>
        </p:nvSpPr>
        <p:spPr>
          <a:xfrm>
            <a:off x="8174736" y="6053328"/>
            <a:ext cx="3337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Patient-level early-warning alerts</a:t>
            </a:r>
            <a:endParaRPr lang="en-US" sz="96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ECA2DF88-1110-8373-BB33-00B50FE59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NETWORK GOVERNS ITSELF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&amp; Digital Governance Framework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 flows up; accountability flows down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11274552" cy="731520"/>
          </a:xfrm>
          <a:prstGeom prst="roundRect">
            <a:avLst>
              <a:gd name="adj" fmla="val 7500"/>
            </a:avLst>
          </a:prstGeom>
          <a:solidFill>
            <a:srgbClr val="F0E2EA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755648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1 · Strategic Oversight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3840480" y="175564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0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DQCC Steering Committee —· Group CEO · CMO  · CQO · CIO</a:t>
            </a:r>
            <a:endParaRPr lang="en-US" sz="1080" dirty="0"/>
          </a:p>
        </p:txBody>
      </p:sp>
      <p:sp>
        <p:nvSpPr>
          <p:cNvPr id="9" name="Text 6"/>
          <p:cNvSpPr/>
          <p:nvPr/>
        </p:nvSpPr>
        <p:spPr>
          <a:xfrm>
            <a:off x="5943600" y="2359152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57200" y="2505456"/>
            <a:ext cx="11274552" cy="731520"/>
          </a:xfrm>
          <a:prstGeom prst="roundRect">
            <a:avLst>
              <a:gd name="adj" fmla="val 7500"/>
            </a:avLst>
          </a:prstGeom>
          <a:solidFill>
            <a:srgbClr val="DCEFE9"/>
          </a:solidFill>
          <a:ln/>
        </p:spPr>
      </p:sp>
      <p:sp>
        <p:nvSpPr>
          <p:cNvPr id="11" name="Text 8"/>
          <p:cNvSpPr/>
          <p:nvPr/>
        </p:nvSpPr>
        <p:spPr>
          <a:xfrm>
            <a:off x="685800" y="2615184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2 · Enterprise Governance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840480" y="2615184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0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Governance Council  ·  Corporate Quality &amp; NABH Office  ·  Digital Transformation Office</a:t>
            </a:r>
            <a:endParaRPr lang="en-US" sz="1080" dirty="0"/>
          </a:p>
        </p:txBody>
      </p:sp>
      <p:sp>
        <p:nvSpPr>
          <p:cNvPr id="13" name="Text 10"/>
          <p:cNvSpPr/>
          <p:nvPr/>
        </p:nvSpPr>
        <p:spPr>
          <a:xfrm>
            <a:off x="5943600" y="3218688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57200" y="3364992"/>
            <a:ext cx="11274552" cy="731520"/>
          </a:xfrm>
          <a:prstGeom prst="roundRect">
            <a:avLst>
              <a:gd name="adj" fmla="val 7500"/>
            </a:avLst>
          </a:prstGeom>
          <a:solidFill>
            <a:srgbClr val="F7EBCF"/>
          </a:solidFill>
          <a:ln/>
        </p:spPr>
      </p:sp>
      <p:sp>
        <p:nvSpPr>
          <p:cNvPr id="15" name="Text 12"/>
          <p:cNvSpPr/>
          <p:nvPr/>
        </p:nvSpPr>
        <p:spPr>
          <a:xfrm>
            <a:off x="685800" y="3474720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3 · Domain Working Groups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3840480" y="3474720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0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Safety · Infection Control · Medication Safety · Emergency &amp; Critical Care · Surgical/OT · NABH &amp; Audit</a:t>
            </a:r>
            <a:endParaRPr lang="en-US" sz="1080" dirty="0"/>
          </a:p>
        </p:txBody>
      </p:sp>
      <p:sp>
        <p:nvSpPr>
          <p:cNvPr id="17" name="Text 14"/>
          <p:cNvSpPr/>
          <p:nvPr/>
        </p:nvSpPr>
        <p:spPr>
          <a:xfrm>
            <a:off x="5943600" y="4078224"/>
            <a:ext cx="3017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57200" y="4224528"/>
            <a:ext cx="11274552" cy="731520"/>
          </a:xfrm>
          <a:prstGeom prst="roundRect">
            <a:avLst>
              <a:gd name="adj" fmla="val 7500"/>
            </a:avLst>
          </a:prstGeom>
          <a:solidFill>
            <a:srgbClr val="DEEAF6"/>
          </a:solidFill>
          <a:ln/>
        </p:spPr>
      </p:sp>
      <p:sp>
        <p:nvSpPr>
          <p:cNvPr id="19" name="Text 16"/>
          <p:cNvSpPr/>
          <p:nvPr/>
        </p:nvSpPr>
        <p:spPr>
          <a:xfrm>
            <a:off x="685800" y="4334256"/>
            <a:ext cx="3108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4 · Unit Quality Teams (×28)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3840480" y="4334256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0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Quality Coordinators · Infection-Control Nurses · Department Leads · Treating Clinicians</a:t>
            </a:r>
            <a:endParaRPr lang="en-US" sz="10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DF021EBF-EF72-3A65-65E4-C2AEABA92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WHAT WE OWN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Architecture — Five Layers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non-disruptive intelligence layer above Shivam Medisoft HIS v2.0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627632"/>
            <a:ext cx="11274552" cy="768096"/>
          </a:xfrm>
          <a:prstGeom prst="roundRect">
            <a:avLst>
              <a:gd name="adj" fmla="val 7143"/>
            </a:avLst>
          </a:prstGeom>
          <a:solidFill>
            <a:srgbClr val="F7EBCF"/>
          </a:solidFill>
          <a:ln/>
        </p:spPr>
      </p:sp>
      <p:sp>
        <p:nvSpPr>
          <p:cNvPr id="7" name="Text 4"/>
          <p:cNvSpPr/>
          <p:nvPr/>
        </p:nvSpPr>
        <p:spPr>
          <a:xfrm>
            <a:off x="658368" y="1719072"/>
            <a:ext cx="38404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 · SOURCE — Shivam Medisoft HIS v2.0 (×28)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0" y="1719072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EMR/BEMR · Nursing &amp; DMO · ICU/NICU · MOT/OT · Pharmacy · Lab &amp; Phlebotomy · Radiology · Blood Centre · Incidence &amp; Quality · CSSD</a:t>
            </a:r>
            <a:endParaRPr lang="en-US" sz="980" dirty="0"/>
          </a:p>
        </p:txBody>
      </p:sp>
      <p:sp>
        <p:nvSpPr>
          <p:cNvPr id="9" name="Text 6"/>
          <p:cNvSpPr/>
          <p:nvPr/>
        </p:nvSpPr>
        <p:spPr>
          <a:xfrm>
            <a:off x="5943600" y="2377440"/>
            <a:ext cx="301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" y="2523744"/>
            <a:ext cx="11274552" cy="768096"/>
          </a:xfrm>
          <a:prstGeom prst="roundRect">
            <a:avLst>
              <a:gd name="adj" fmla="val 7143"/>
            </a:avLst>
          </a:prstGeom>
          <a:solidFill>
            <a:srgbClr val="DEEAF6"/>
          </a:solidFill>
          <a:ln/>
        </p:spPr>
      </p:sp>
      <p:sp>
        <p:nvSpPr>
          <p:cNvPr id="11" name="Text 8"/>
          <p:cNvSpPr/>
          <p:nvPr/>
        </p:nvSpPr>
        <p:spPr>
          <a:xfrm>
            <a:off x="658368" y="2615184"/>
            <a:ext cx="38404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· INTEGRATION &amp; INTEROPERABILITY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572000" y="2615184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ABHA / ABDM Connector</a:t>
            </a:r>
            <a:endParaRPr lang="en-US" sz="980" dirty="0"/>
          </a:p>
        </p:txBody>
      </p:sp>
      <p:sp>
        <p:nvSpPr>
          <p:cNvPr id="13" name="Text 10"/>
          <p:cNvSpPr/>
          <p:nvPr/>
        </p:nvSpPr>
        <p:spPr>
          <a:xfrm>
            <a:off x="5943600" y="3273552"/>
            <a:ext cx="301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57200" y="3419856"/>
            <a:ext cx="11274552" cy="768096"/>
          </a:xfrm>
          <a:prstGeom prst="roundRect">
            <a:avLst>
              <a:gd name="adj" fmla="val 7143"/>
            </a:avLst>
          </a:prstGeom>
          <a:solidFill>
            <a:srgbClr val="F0E2EA"/>
          </a:solidFill>
          <a:ln/>
        </p:spPr>
      </p:sp>
      <p:sp>
        <p:nvSpPr>
          <p:cNvPr id="15" name="Text 12"/>
          <p:cNvSpPr/>
          <p:nvPr/>
        </p:nvSpPr>
        <p:spPr>
          <a:xfrm>
            <a:off x="658368" y="3511296"/>
            <a:ext cx="38404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· ENTERPRISE DATA PLATFORM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572000" y="3511296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Data Lake · Standardised KPI &amp; Master-Data Layer · Quality Data Warehouse</a:t>
            </a:r>
            <a:endParaRPr lang="en-US" sz="980" dirty="0"/>
          </a:p>
        </p:txBody>
      </p:sp>
      <p:sp>
        <p:nvSpPr>
          <p:cNvPr id="17" name="Text 14"/>
          <p:cNvSpPr/>
          <p:nvPr/>
        </p:nvSpPr>
        <p:spPr>
          <a:xfrm>
            <a:off x="5943600" y="4169664"/>
            <a:ext cx="301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457200" y="4315968"/>
            <a:ext cx="11274552" cy="768096"/>
          </a:xfrm>
          <a:prstGeom prst="roundRect">
            <a:avLst>
              <a:gd name="adj" fmla="val 7143"/>
            </a:avLst>
          </a:prstGeom>
          <a:solidFill>
            <a:srgbClr val="F0E2EA"/>
          </a:solidFill>
          <a:ln/>
        </p:spPr>
      </p:sp>
      <p:sp>
        <p:nvSpPr>
          <p:cNvPr id="19" name="Text 16"/>
          <p:cNvSpPr/>
          <p:nvPr/>
        </p:nvSpPr>
        <p:spPr>
          <a:xfrm>
            <a:off x="658368" y="4407408"/>
            <a:ext cx="38404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L4 · INTELLIGENCE &amp; RULES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4572000" y="4407408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/ ML Predictive Engine · NABH Compliance Rules Engine · Alerting &amp; Escalation Orchestrator</a:t>
            </a:r>
            <a:endParaRPr lang="en-US" sz="980" dirty="0"/>
          </a:p>
        </p:txBody>
      </p:sp>
      <p:sp>
        <p:nvSpPr>
          <p:cNvPr id="21" name="Text 18"/>
          <p:cNvSpPr/>
          <p:nvPr/>
        </p:nvSpPr>
        <p:spPr>
          <a:xfrm>
            <a:off x="5943600" y="5065776"/>
            <a:ext cx="3017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57200" y="5212080"/>
            <a:ext cx="11274552" cy="768096"/>
          </a:xfrm>
          <a:prstGeom prst="roundRect">
            <a:avLst>
              <a:gd name="adj" fmla="val 7143"/>
            </a:avLst>
          </a:prstGeom>
          <a:solidFill>
            <a:srgbClr val="DCEFE9"/>
          </a:solidFill>
          <a:ln/>
        </p:spPr>
      </p:sp>
      <p:sp>
        <p:nvSpPr>
          <p:cNvPr id="23" name="Text 20"/>
          <p:cNvSpPr/>
          <p:nvPr/>
        </p:nvSpPr>
        <p:spPr>
          <a:xfrm>
            <a:off x="658368" y="5303520"/>
            <a:ext cx="38404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L5 · EXPERIENCE &amp; COMMAND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4572000" y="5303520"/>
            <a:ext cx="6949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Command Dashboards · Executive Scorecards </a:t>
            </a:r>
            <a:endParaRPr lang="en-US" sz="9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52AC60FD-D05D-F352-B0DD-C07E8DC7C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FLOW OF TRUTH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&amp; Interoperability Layer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60+ Shivam HIS modules → 250+ standardised, real-time enterprise KPIs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27632"/>
          <a:ext cx="7406640" cy="329184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3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Quality Domain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Primary Shivam HIS Source Modules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Refresh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 Safety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Incidence Module, Nursing Incident Reporting, EMR/BEMR, Risk Working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Infection Control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 Reporting, Nursing, EMR, CSSD, Pharmacy (antibiotics)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 / hourly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Medication Safety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Pharmacy, EMR e-prescribing, DMO, Dispensing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Emergency &amp; TAT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ER, Reception, Admission, Lab, Radiology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ICU / Critical Care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ICU DMO, ICU Nurse, NICU/PICU, EMR vitals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≤5 min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 Theatre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MOT, OT Working, Anaesthesia, CSSD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NABH Compliance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Quality Working Dashboard, MRD, Periodic, Master Objections, Audit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Continuous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 Experience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 Feedback, Complaint Management 2.0, Reception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8095488" y="2743200"/>
            <a:ext cx="3639312" cy="2286000"/>
          </a:xfrm>
          <a:prstGeom prst="roundRect">
            <a:avLst>
              <a:gd name="adj" fmla="val 3200"/>
            </a:avLst>
          </a:prstGeom>
          <a:solidFill>
            <a:srgbClr val="E1F5F0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8314944" y="2999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Standardisation Pipeline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8269224" y="3429000"/>
            <a:ext cx="3246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 →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CDC &amp; FHIR feeds capture events live
</a:t>
            </a:r>
            <a:r>
              <a:rPr lang="en-US" sz="1030" b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 →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28 schemas to one model
</a:t>
            </a:r>
            <a:r>
              <a:rPr lang="en-US" sz="1030" b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→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single KPI dictionary
</a:t>
            </a:r>
            <a:r>
              <a:rPr lang="en-US" sz="1030" b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 →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scores, risk flags, trends
</a:t>
            </a:r>
            <a:r>
              <a:rPr lang="en-US" sz="1030" b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 →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dashboards w/ lineage</a:t>
            </a:r>
            <a:endParaRPr lang="en-US" sz="1030" dirty="0"/>
          </a:p>
        </p:txBody>
      </p:sp>
      <p:sp>
        <p:nvSpPr>
          <p:cNvPr id="13" name="Shape 9"/>
          <p:cNvSpPr/>
          <p:nvPr/>
        </p:nvSpPr>
        <p:spPr>
          <a:xfrm>
            <a:off x="457200" y="5486400"/>
            <a:ext cx="7406640" cy="713232"/>
          </a:xfrm>
          <a:prstGeom prst="roundRect">
            <a:avLst>
              <a:gd name="adj" fmla="val 10256"/>
            </a:avLst>
          </a:prstGeom>
          <a:solidFill>
            <a:srgbClr val="F4EBF0"/>
          </a:solidFill>
          <a:ln/>
        </p:spPr>
      </p:sp>
      <p:sp>
        <p:nvSpPr>
          <p:cNvPr id="14" name="Text 10"/>
          <p:cNvSpPr/>
          <p:nvPr/>
        </p:nvSpPr>
        <p:spPr>
          <a:xfrm>
            <a:off x="658368" y="553212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definition, one network:  </a:t>
            </a:r>
            <a:r>
              <a:rPr lang="en-US" sz="105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"HAI rate" means the same in Tarn Taran as in Varanasi, benchmarking becomes fair and improvement becomes a competition the network can win.</a:t>
            </a:r>
            <a:endParaRPr lang="en-US" sz="105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C3B9A72A-43E6-A9FE-E5D6-C4D71B5DA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BY ARCHITECTURE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Security &amp; Data Governance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Privacy-first, aligned to DPDP Act 2023, ISO 27001 &amp; NABH IMS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40080" y="1965960"/>
            <a:ext cx="310896" cy="310896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8" name="Shape 5"/>
          <p:cNvSpPr/>
          <p:nvPr/>
        </p:nvSpPr>
        <p:spPr>
          <a:xfrm>
            <a:off x="722376" y="2048256"/>
            <a:ext cx="146304" cy="146304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9" name="Text 6"/>
          <p:cNvSpPr/>
          <p:nvPr/>
        </p:nvSpPr>
        <p:spPr>
          <a:xfrm>
            <a:off x="1060704" y="19476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Encryption Everywhere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58368" y="23500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1.2+ in transit, AES-256 at rest; identifiers tokenised in analytics.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233672" y="17830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16552" y="1965960"/>
            <a:ext cx="310896" cy="310896"/>
          </a:xfrm>
          <a:prstGeom prst="ellipse">
            <a:avLst/>
          </a:prstGeom>
          <a:solidFill>
            <a:srgbClr val="E1F5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498848" y="2048256"/>
            <a:ext cx="146304" cy="146304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14" name="Text 11"/>
          <p:cNvSpPr/>
          <p:nvPr/>
        </p:nvSpPr>
        <p:spPr>
          <a:xfrm>
            <a:off x="4837176" y="19476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Access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434840" y="23500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 least-privilege tiers, scoped to hospital, department &amp; altitude.</a:t>
            </a:r>
            <a:endParaRPr lang="en-US" sz="980" dirty="0"/>
          </a:p>
        </p:txBody>
      </p:sp>
      <p:sp>
        <p:nvSpPr>
          <p:cNvPr id="16" name="Shape 13"/>
          <p:cNvSpPr/>
          <p:nvPr/>
        </p:nvSpPr>
        <p:spPr>
          <a:xfrm>
            <a:off x="8010144" y="17830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193024" y="1965960"/>
            <a:ext cx="310896" cy="310896"/>
          </a:xfrm>
          <a:prstGeom prst="ellipse">
            <a:avLst/>
          </a:prstGeom>
          <a:solidFill>
            <a:srgbClr val="FDF6E3"/>
          </a:solidFill>
          <a:ln/>
        </p:spPr>
      </p:sp>
      <p:sp>
        <p:nvSpPr>
          <p:cNvPr id="18" name="Shape 15"/>
          <p:cNvSpPr/>
          <p:nvPr/>
        </p:nvSpPr>
        <p:spPr>
          <a:xfrm>
            <a:off x="8275320" y="2048256"/>
            <a:ext cx="146304" cy="146304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19" name="Text 16"/>
          <p:cNvSpPr/>
          <p:nvPr/>
        </p:nvSpPr>
        <p:spPr>
          <a:xfrm>
            <a:off x="8613648" y="19476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Audit Trail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8211312" y="23500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view, export &amp; action logged immutably — security + NABH evidence.</a:t>
            </a:r>
            <a:endParaRPr lang="en-US" sz="980" dirty="0"/>
          </a:p>
        </p:txBody>
      </p:sp>
      <p:sp>
        <p:nvSpPr>
          <p:cNvPr id="21" name="Shape 18"/>
          <p:cNvSpPr/>
          <p:nvPr/>
        </p:nvSpPr>
        <p:spPr>
          <a:xfrm>
            <a:off x="457200" y="31546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640080" y="3337560"/>
            <a:ext cx="310896" cy="310896"/>
          </a:xfrm>
          <a:prstGeom prst="ellipse">
            <a:avLst/>
          </a:prstGeom>
          <a:solidFill>
            <a:srgbClr val="E8F1FB"/>
          </a:solidFill>
          <a:ln/>
        </p:spPr>
      </p:sp>
      <p:sp>
        <p:nvSpPr>
          <p:cNvPr id="23" name="Shape 20"/>
          <p:cNvSpPr/>
          <p:nvPr/>
        </p:nvSpPr>
        <p:spPr>
          <a:xfrm>
            <a:off x="722376" y="3419856"/>
            <a:ext cx="146304" cy="146304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24" name="Text 21"/>
          <p:cNvSpPr/>
          <p:nvPr/>
        </p:nvSpPr>
        <p:spPr>
          <a:xfrm>
            <a:off x="1060704" y="33192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Consent &amp; ABDM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658368" y="37216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ABHA linkage within ABDM consent; data use purpose-bound &amp; traceable.</a:t>
            </a:r>
            <a:endParaRPr lang="en-US" sz="980" dirty="0"/>
          </a:p>
        </p:txBody>
      </p:sp>
      <p:sp>
        <p:nvSpPr>
          <p:cNvPr id="26" name="Shape 23"/>
          <p:cNvSpPr/>
          <p:nvPr/>
        </p:nvSpPr>
        <p:spPr>
          <a:xfrm>
            <a:off x="4233672" y="31546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7" name="Shape 24"/>
          <p:cNvSpPr/>
          <p:nvPr/>
        </p:nvSpPr>
        <p:spPr>
          <a:xfrm>
            <a:off x="4416552" y="3337560"/>
            <a:ext cx="310896" cy="310896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28" name="Shape 25"/>
          <p:cNvSpPr/>
          <p:nvPr/>
        </p:nvSpPr>
        <p:spPr>
          <a:xfrm>
            <a:off x="4498848" y="3419856"/>
            <a:ext cx="146304" cy="146304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29" name="Text 26"/>
          <p:cNvSpPr/>
          <p:nvPr/>
        </p:nvSpPr>
        <p:spPr>
          <a:xfrm>
            <a:off x="4837176" y="33192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DPDP Act 2023 Aligned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4434840" y="37216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Data-fiduciary duties, purpose limitation, retention &amp; breach response.</a:t>
            </a:r>
            <a:endParaRPr lang="en-US" sz="980" dirty="0"/>
          </a:p>
        </p:txBody>
      </p:sp>
      <p:sp>
        <p:nvSpPr>
          <p:cNvPr id="31" name="Shape 28"/>
          <p:cNvSpPr/>
          <p:nvPr/>
        </p:nvSpPr>
        <p:spPr>
          <a:xfrm>
            <a:off x="8010144" y="31546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8193024" y="3337560"/>
            <a:ext cx="310896" cy="310896"/>
          </a:xfrm>
          <a:prstGeom prst="ellipse">
            <a:avLst/>
          </a:prstGeom>
          <a:solidFill>
            <a:srgbClr val="E1F5F0"/>
          </a:solidFill>
          <a:ln/>
        </p:spPr>
      </p:sp>
      <p:sp>
        <p:nvSpPr>
          <p:cNvPr id="33" name="Shape 30"/>
          <p:cNvSpPr/>
          <p:nvPr/>
        </p:nvSpPr>
        <p:spPr>
          <a:xfrm>
            <a:off x="8275320" y="3419856"/>
            <a:ext cx="146304" cy="146304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34" name="Text 31"/>
          <p:cNvSpPr/>
          <p:nvPr/>
        </p:nvSpPr>
        <p:spPr>
          <a:xfrm>
            <a:off x="8613648" y="33192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Governed Master Data</a:t>
            </a:r>
            <a:endParaRPr lang="en-US" sz="1150" dirty="0"/>
          </a:p>
        </p:txBody>
      </p:sp>
      <p:sp>
        <p:nvSpPr>
          <p:cNvPr id="35" name="Text 32"/>
          <p:cNvSpPr/>
          <p:nvPr/>
        </p:nvSpPr>
        <p:spPr>
          <a:xfrm>
            <a:off x="8211312" y="3721608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data-governance council owns definitions, quality rules &amp; stewardship.</a:t>
            </a:r>
            <a:endParaRPr lang="en-US" sz="980" dirty="0"/>
          </a:p>
        </p:txBody>
      </p:sp>
      <p:sp>
        <p:nvSpPr>
          <p:cNvPr id="36" name="Shape 33"/>
          <p:cNvSpPr/>
          <p:nvPr/>
        </p:nvSpPr>
        <p:spPr>
          <a:xfrm>
            <a:off x="457200" y="4617720"/>
            <a:ext cx="11274552" cy="1554480"/>
          </a:xfrm>
          <a:prstGeom prst="roundRect">
            <a:avLst>
              <a:gd name="adj" fmla="val 470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85800" y="47548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Decision Support — closed loop</a:t>
            </a:r>
            <a:endParaRPr lang="en-US" sz="1250" dirty="0"/>
          </a:p>
        </p:txBody>
      </p:sp>
      <p:sp>
        <p:nvSpPr>
          <p:cNvPr id="38" name="Text 35"/>
          <p:cNvSpPr/>
          <p:nvPr/>
        </p:nvSpPr>
        <p:spPr>
          <a:xfrm>
            <a:off x="685800" y="507492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vitals/labs/orders (Shivam HIS)  →  Risk Engine (NEWS2 · Sepsis · Deterioration · Fall · Pressure-Injury · AKI)  →  Graded Alert &amp; Escalation Orchestrator  →  Bedside Nurse / Doctor / Rapid-Response Team  →  Acknowledge · Act · Document · auto-close.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685800" y="571500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(sepsis &gt;85%, NEWS2 ≥7): &lt;5 min   ·   High: &lt;15 min   ·   Moderate: &lt;30 min   ·   Advisory: same shift  —  precision-tuned to engineer out alert fatigue.</a:t>
            </a:r>
            <a:endParaRPr lang="en-US" sz="100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CE811E33-AA89-0462-9206-71FFC67EC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DELIVERED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Implementation Strategy &amp; Change Management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value at a pilot · standardise the playbook · scale fast — 28 hospitals in 9 months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2670048" cy="2011680"/>
          </a:xfrm>
          <a:prstGeom prst="roundRect">
            <a:avLst>
              <a:gd name="adj" fmla="val 363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640080" y="1938528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0 · Pilot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40080" y="224942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Jan–Mar 2025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40080" y="2578608"/>
            <a:ext cx="23591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lighthouse hospitals — Karnal (SBC), Panipat &amp; Amritsar. Architecture &amp; KPI dictionary validated.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3072384" y="25603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3291840" y="1783080"/>
            <a:ext cx="2670048" cy="2011680"/>
          </a:xfrm>
          <a:prstGeom prst="roundRect">
            <a:avLst>
              <a:gd name="adj" fmla="val 363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474720" y="1938528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1 · Scale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474720" y="224942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Apr–Jun 2025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3474720" y="2578608"/>
            <a:ext cx="23591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+12 hospitals across Haryana, UP &amp; Punjab. AI models trained on real network data; dashboards UAT.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907024" y="25603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126480" y="1783080"/>
            <a:ext cx="2670048" cy="2011680"/>
          </a:xfrm>
          <a:prstGeom prst="roundRect">
            <a:avLst>
              <a:gd name="adj" fmla="val 363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6309360" y="1938528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2 · Enterprise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309360" y="224942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Jul–Sep 2025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309360" y="2578608"/>
            <a:ext cx="23591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Remaining 13 incl. J&amp;K &amp; Uttarakhand. Digital NABH, ABHA &amp; mobile command app live.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741664" y="25603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961120" y="1783080"/>
            <a:ext cx="2670048" cy="2011680"/>
          </a:xfrm>
          <a:prstGeom prst="roundRect">
            <a:avLst>
              <a:gd name="adj" fmla="val 3636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2" name="Text 19"/>
          <p:cNvSpPr/>
          <p:nvPr/>
        </p:nvSpPr>
        <p:spPr>
          <a:xfrm>
            <a:off x="9144000" y="1938528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3 · Optimise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9144000" y="224942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2025 →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9144000" y="2578608"/>
            <a:ext cx="23591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enterprise go-live, predictive tuning, closed-loop CAPA, benefits realisation.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457200" y="4069080"/>
            <a:ext cx="5532120" cy="2103120"/>
          </a:xfrm>
          <a:prstGeom prst="roundRect">
            <a:avLst>
              <a:gd name="adj" fmla="val 3478"/>
            </a:avLst>
          </a:prstGeom>
          <a:solidFill>
            <a:srgbClr val="E1F5F0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6" name="Text 23"/>
          <p:cNvSpPr/>
          <p:nvPr/>
        </p:nvSpPr>
        <p:spPr>
          <a:xfrm>
            <a:off x="685800" y="42062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Change-Management Playbook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713232" y="45537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champions in every hospital &amp; department</a:t>
            </a:r>
            <a:endParaRPr lang="en-US" sz="1030" dirty="0"/>
          </a:p>
        </p:txBody>
      </p:sp>
      <p:sp>
        <p:nvSpPr>
          <p:cNvPr id="28" name="Text 25"/>
          <p:cNvSpPr/>
          <p:nvPr/>
        </p:nvSpPr>
        <p:spPr>
          <a:xfrm>
            <a:off x="713232" y="486460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training — 2,800+ staff onboarded</a:t>
            </a:r>
            <a:endParaRPr lang="en-US" sz="1030" dirty="0"/>
          </a:p>
        </p:txBody>
      </p:sp>
      <p:sp>
        <p:nvSpPr>
          <p:cNvPr id="29" name="Text 26"/>
          <p:cNvSpPr/>
          <p:nvPr/>
        </p:nvSpPr>
        <p:spPr>
          <a:xfrm>
            <a:off x="713232" y="5175504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"Day-in-the-life" walkthroughs replace registers</a:t>
            </a:r>
            <a:endParaRPr lang="en-US" sz="1030" dirty="0"/>
          </a:p>
        </p:txBody>
      </p:sp>
      <p:sp>
        <p:nvSpPr>
          <p:cNvPr id="30" name="Text 27"/>
          <p:cNvSpPr/>
          <p:nvPr/>
        </p:nvSpPr>
        <p:spPr>
          <a:xfrm>
            <a:off x="713232" y="548640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huddles re-anchored on the live safety brief</a:t>
            </a:r>
            <a:endParaRPr lang="en-US" sz="1030" dirty="0"/>
          </a:p>
        </p:txBody>
      </p:sp>
      <p:sp>
        <p:nvSpPr>
          <p:cNvPr id="31" name="Text 28"/>
          <p:cNvSpPr/>
          <p:nvPr/>
        </p:nvSpPr>
        <p:spPr>
          <a:xfrm>
            <a:off x="713232" y="5797296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early wins published to sustain momentum</a:t>
            </a:r>
            <a:endParaRPr lang="en-US" sz="1030" dirty="0"/>
          </a:p>
        </p:txBody>
      </p:sp>
      <p:sp>
        <p:nvSpPr>
          <p:cNvPr id="32" name="Shape 29"/>
          <p:cNvSpPr/>
          <p:nvPr/>
        </p:nvSpPr>
        <p:spPr>
          <a:xfrm>
            <a:off x="6199632" y="4069080"/>
            <a:ext cx="5532120" cy="2103120"/>
          </a:xfrm>
          <a:prstGeom prst="roundRect">
            <a:avLst>
              <a:gd name="adj" fmla="val 3478"/>
            </a:avLst>
          </a:prstGeom>
          <a:solidFill>
            <a:srgbClr val="FDF6E3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3" name="Text 30"/>
          <p:cNvSpPr/>
          <p:nvPr/>
        </p:nvSpPr>
        <p:spPr>
          <a:xfrm>
            <a:off x="6428232" y="42062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Risks &amp; Mitigations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6455664" y="45537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Data-quality variance → ingestion validation + steward sign-off</a:t>
            </a:r>
            <a:endParaRPr lang="en-US" sz="1030" dirty="0"/>
          </a:p>
        </p:txBody>
      </p:sp>
      <p:sp>
        <p:nvSpPr>
          <p:cNvPr id="35" name="Text 32"/>
          <p:cNvSpPr/>
          <p:nvPr/>
        </p:nvSpPr>
        <p:spPr>
          <a:xfrm>
            <a:off x="6455664" y="486460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resistance → clinical-led design, not IT-imposed</a:t>
            </a:r>
            <a:endParaRPr lang="en-US" sz="1030" dirty="0"/>
          </a:p>
        </p:txBody>
      </p:sp>
      <p:sp>
        <p:nvSpPr>
          <p:cNvPr id="36" name="Text 33"/>
          <p:cNvSpPr/>
          <p:nvPr/>
        </p:nvSpPr>
        <p:spPr>
          <a:xfrm>
            <a:off x="6455664" y="5175504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 fatigue → precision-tuned, graded thresholds</a:t>
            </a:r>
            <a:endParaRPr lang="en-US" sz="1030" dirty="0"/>
          </a:p>
        </p:txBody>
      </p:sp>
      <p:sp>
        <p:nvSpPr>
          <p:cNvPr id="37" name="Text 34"/>
          <p:cNvSpPr/>
          <p:nvPr/>
        </p:nvSpPr>
        <p:spPr>
          <a:xfrm>
            <a:off x="6455664" y="5486400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load → read-only CDC, zero write-back</a:t>
            </a:r>
            <a:endParaRPr lang="en-US" sz="1030" dirty="0"/>
          </a:p>
        </p:txBody>
      </p:sp>
      <p:sp>
        <p:nvSpPr>
          <p:cNvPr id="38" name="Text 35"/>
          <p:cNvSpPr/>
          <p:nvPr/>
        </p:nvSpPr>
        <p:spPr>
          <a:xfrm>
            <a:off x="6455664" y="5797296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creep → fixed Phase-1 charter, governed backlog</a:t>
            </a:r>
            <a:endParaRPr lang="en-US" sz="103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0DEB5A0D-9BFD-CE05-DEF0-C61CC26F2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-1828800" y="3154680"/>
            <a:ext cx="6400800" cy="6400800"/>
          </a:xfrm>
          <a:prstGeom prst="ellipse">
            <a:avLst/>
          </a:prstGeom>
          <a:solidFill>
            <a:srgbClr val="7B2D5C">
              <a:alpha val="40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822960" y="2286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TWO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22960" y="26974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15 Command Dashboards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822960" y="3749040"/>
            <a:ext cx="9692640" cy="1188720"/>
          </a:xfrm>
          <a:prstGeom prst="rect">
            <a:avLst/>
          </a:prstGeom>
          <a:noFill/>
          <a:ln>
            <a:solidFill>
              <a:srgbClr val="941651"/>
            </a:solidFill>
          </a:ln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16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engineered around one principle — the right intelligence, to the right person, at the right altitude. Every dashboard ships with Purpose · Users · Data Sources · Refresh · KPIs · Business / Clinical / Patient-Safety Value · NABH Mapping · Predictive Analytics.</a:t>
            </a:r>
            <a:endParaRPr lang="en-US" sz="1400" dirty="0">
              <a:solidFill>
                <a:srgbClr val="94165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9B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Ujala Cygnus Healthcare Services  ·  Digital Quality Command Centre</a:t>
            </a:r>
            <a:endParaRPr lang="en-US" sz="85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879997EC-9018-7604-D3B9-AA7F9362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PLATFORM, MANY LENSES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15 Command Dashboards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600200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21792" y="1783080"/>
            <a:ext cx="384048" cy="384048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7" name="Text 4"/>
          <p:cNvSpPr/>
          <p:nvPr/>
        </p:nvSpPr>
        <p:spPr>
          <a:xfrm>
            <a:off x="621792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03504" y="2221992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Command</a:t>
            </a:r>
            <a:endParaRPr lang="en-US" sz="1030" dirty="0"/>
          </a:p>
        </p:txBody>
      </p:sp>
      <p:sp>
        <p:nvSpPr>
          <p:cNvPr id="9" name="Text 6"/>
          <p:cNvSpPr/>
          <p:nvPr/>
        </p:nvSpPr>
        <p:spPr>
          <a:xfrm>
            <a:off x="603504" y="2606040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single pane of glass</a:t>
            </a:r>
            <a:endParaRPr lang="en-US" sz="860" dirty="0"/>
          </a:p>
        </p:txBody>
      </p:sp>
      <p:sp>
        <p:nvSpPr>
          <p:cNvPr id="10" name="Shape 7"/>
          <p:cNvSpPr/>
          <p:nvPr/>
        </p:nvSpPr>
        <p:spPr>
          <a:xfrm>
            <a:off x="2724912" y="1600200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889504" y="1783080"/>
            <a:ext cx="384048" cy="384048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12" name="Text 9"/>
          <p:cNvSpPr/>
          <p:nvPr/>
        </p:nvSpPr>
        <p:spPr>
          <a:xfrm>
            <a:off x="2889504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2871216" y="2221992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/ CEO Scorecard</a:t>
            </a:r>
            <a:endParaRPr lang="en-US" sz="1030" dirty="0"/>
          </a:p>
        </p:txBody>
      </p:sp>
      <p:sp>
        <p:nvSpPr>
          <p:cNvPr id="14" name="Text 11"/>
          <p:cNvSpPr/>
          <p:nvPr/>
        </p:nvSpPr>
        <p:spPr>
          <a:xfrm>
            <a:off x="2871216" y="2606040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Board-level clinical health</a:t>
            </a:r>
            <a:endParaRPr lang="en-US" sz="860" dirty="0"/>
          </a:p>
        </p:txBody>
      </p:sp>
      <p:sp>
        <p:nvSpPr>
          <p:cNvPr id="15" name="Shape 12"/>
          <p:cNvSpPr/>
          <p:nvPr/>
        </p:nvSpPr>
        <p:spPr>
          <a:xfrm>
            <a:off x="4992624" y="1600200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157216" y="1783080"/>
            <a:ext cx="384048" cy="384048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17" name="Text 14"/>
          <p:cNvSpPr/>
          <p:nvPr/>
        </p:nvSpPr>
        <p:spPr>
          <a:xfrm>
            <a:off x="5157216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5138928" y="2221992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Digital Compliance</a:t>
            </a:r>
            <a:endParaRPr lang="en-US" sz="1030" dirty="0"/>
          </a:p>
        </p:txBody>
      </p:sp>
      <p:sp>
        <p:nvSpPr>
          <p:cNvPr id="19" name="Text 16"/>
          <p:cNvSpPr/>
          <p:nvPr/>
        </p:nvSpPr>
        <p:spPr>
          <a:xfrm>
            <a:off x="5138928" y="2606040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audit-readiness</a:t>
            </a:r>
            <a:endParaRPr lang="en-US" sz="860" dirty="0"/>
          </a:p>
        </p:txBody>
      </p:sp>
      <p:sp>
        <p:nvSpPr>
          <p:cNvPr id="20" name="Shape 17"/>
          <p:cNvSpPr/>
          <p:nvPr/>
        </p:nvSpPr>
        <p:spPr>
          <a:xfrm>
            <a:off x="7260336" y="1600200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424928" y="1783080"/>
            <a:ext cx="384048" cy="384048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22" name="Text 19"/>
          <p:cNvSpPr/>
          <p:nvPr/>
        </p:nvSpPr>
        <p:spPr>
          <a:xfrm>
            <a:off x="7424928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7406640" y="2221992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Safety</a:t>
            </a:r>
            <a:endParaRPr lang="en-US" sz="1030" dirty="0"/>
          </a:p>
        </p:txBody>
      </p:sp>
      <p:sp>
        <p:nvSpPr>
          <p:cNvPr id="24" name="Text 21"/>
          <p:cNvSpPr/>
          <p:nvPr/>
        </p:nvSpPr>
        <p:spPr>
          <a:xfrm>
            <a:off x="7406640" y="2606040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 prevention in real time</a:t>
            </a:r>
            <a:endParaRPr lang="en-US" sz="860" dirty="0"/>
          </a:p>
        </p:txBody>
      </p:sp>
      <p:sp>
        <p:nvSpPr>
          <p:cNvPr id="25" name="Shape 22"/>
          <p:cNvSpPr/>
          <p:nvPr/>
        </p:nvSpPr>
        <p:spPr>
          <a:xfrm>
            <a:off x="9528048" y="1600200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9692640" y="1783080"/>
            <a:ext cx="384048" cy="384048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27" name="Text 24"/>
          <p:cNvSpPr/>
          <p:nvPr/>
        </p:nvSpPr>
        <p:spPr>
          <a:xfrm>
            <a:off x="969264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9674352" y="2221992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 Prevention</a:t>
            </a:r>
            <a:endParaRPr lang="en-US" sz="1030" dirty="0"/>
          </a:p>
        </p:txBody>
      </p:sp>
      <p:sp>
        <p:nvSpPr>
          <p:cNvPr id="29" name="Text 26"/>
          <p:cNvSpPr/>
          <p:nvPr/>
        </p:nvSpPr>
        <p:spPr>
          <a:xfrm>
            <a:off x="9674352" y="2606040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 surveillance &amp; stewardship</a:t>
            </a:r>
            <a:endParaRPr lang="en-US" sz="860" dirty="0"/>
          </a:p>
        </p:txBody>
      </p:sp>
      <p:sp>
        <p:nvSpPr>
          <p:cNvPr id="30" name="Shape 27"/>
          <p:cNvSpPr/>
          <p:nvPr/>
        </p:nvSpPr>
        <p:spPr>
          <a:xfrm>
            <a:off x="457200" y="3081528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621792" y="3264408"/>
            <a:ext cx="384048" cy="384048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32" name="Text 29"/>
          <p:cNvSpPr/>
          <p:nvPr/>
        </p:nvSpPr>
        <p:spPr>
          <a:xfrm>
            <a:off x="621792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3" name="Text 30"/>
          <p:cNvSpPr/>
          <p:nvPr/>
        </p:nvSpPr>
        <p:spPr>
          <a:xfrm>
            <a:off x="603504" y="3703320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&amp; TAT</a:t>
            </a:r>
            <a:endParaRPr lang="en-US" sz="1030" dirty="0"/>
          </a:p>
        </p:txBody>
      </p:sp>
      <p:sp>
        <p:nvSpPr>
          <p:cNvPr id="34" name="Text 31"/>
          <p:cNvSpPr/>
          <p:nvPr/>
        </p:nvSpPr>
        <p:spPr>
          <a:xfrm>
            <a:off x="603504" y="4087368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Throughput &amp; surge prediction</a:t>
            </a:r>
            <a:endParaRPr lang="en-US" sz="860" dirty="0"/>
          </a:p>
        </p:txBody>
      </p:sp>
      <p:sp>
        <p:nvSpPr>
          <p:cNvPr id="35" name="Shape 32"/>
          <p:cNvSpPr/>
          <p:nvPr/>
        </p:nvSpPr>
        <p:spPr>
          <a:xfrm>
            <a:off x="2724912" y="3081528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6" name="Shape 33"/>
          <p:cNvSpPr/>
          <p:nvPr/>
        </p:nvSpPr>
        <p:spPr>
          <a:xfrm>
            <a:off x="2889504" y="3264408"/>
            <a:ext cx="384048" cy="384048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37" name="Text 34"/>
          <p:cNvSpPr/>
          <p:nvPr/>
        </p:nvSpPr>
        <p:spPr>
          <a:xfrm>
            <a:off x="2889504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500" dirty="0"/>
          </a:p>
        </p:txBody>
      </p:sp>
      <p:sp>
        <p:nvSpPr>
          <p:cNvPr id="38" name="Text 35"/>
          <p:cNvSpPr/>
          <p:nvPr/>
        </p:nvSpPr>
        <p:spPr>
          <a:xfrm>
            <a:off x="2871216" y="3703320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Command</a:t>
            </a:r>
            <a:endParaRPr lang="en-US" sz="1030" dirty="0"/>
          </a:p>
        </p:txBody>
      </p:sp>
      <p:sp>
        <p:nvSpPr>
          <p:cNvPr id="39" name="Text 36"/>
          <p:cNvSpPr/>
          <p:nvPr/>
        </p:nvSpPr>
        <p:spPr>
          <a:xfrm>
            <a:off x="2871216" y="4087368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&amp; deterioration EWS</a:t>
            </a:r>
            <a:endParaRPr lang="en-US" sz="860" dirty="0"/>
          </a:p>
        </p:txBody>
      </p:sp>
      <p:sp>
        <p:nvSpPr>
          <p:cNvPr id="40" name="Shape 37"/>
          <p:cNvSpPr/>
          <p:nvPr/>
        </p:nvSpPr>
        <p:spPr>
          <a:xfrm>
            <a:off x="4992624" y="3081528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5157216" y="3264408"/>
            <a:ext cx="384048" cy="384048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42" name="Text 39"/>
          <p:cNvSpPr/>
          <p:nvPr/>
        </p:nvSpPr>
        <p:spPr>
          <a:xfrm>
            <a:off x="5157216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500" dirty="0"/>
          </a:p>
        </p:txBody>
      </p:sp>
      <p:sp>
        <p:nvSpPr>
          <p:cNvPr id="43" name="Text 40"/>
          <p:cNvSpPr/>
          <p:nvPr/>
        </p:nvSpPr>
        <p:spPr>
          <a:xfrm>
            <a:off x="5138928" y="3703320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 Theatre</a:t>
            </a:r>
            <a:endParaRPr lang="en-US" sz="1030" dirty="0"/>
          </a:p>
        </p:txBody>
      </p:sp>
      <p:sp>
        <p:nvSpPr>
          <p:cNvPr id="44" name="Text 41"/>
          <p:cNvSpPr/>
          <p:nvPr/>
        </p:nvSpPr>
        <p:spPr>
          <a:xfrm>
            <a:off x="5138928" y="4087368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safety &amp; utilisation</a:t>
            </a:r>
            <a:endParaRPr lang="en-US" sz="860" dirty="0"/>
          </a:p>
        </p:txBody>
      </p:sp>
      <p:sp>
        <p:nvSpPr>
          <p:cNvPr id="45" name="Shape 42"/>
          <p:cNvSpPr/>
          <p:nvPr/>
        </p:nvSpPr>
        <p:spPr>
          <a:xfrm>
            <a:off x="7260336" y="3081528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6" name="Shape 43"/>
          <p:cNvSpPr/>
          <p:nvPr/>
        </p:nvSpPr>
        <p:spPr>
          <a:xfrm>
            <a:off x="7424928" y="3264408"/>
            <a:ext cx="384048" cy="384048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47" name="Text 44"/>
          <p:cNvSpPr/>
          <p:nvPr/>
        </p:nvSpPr>
        <p:spPr>
          <a:xfrm>
            <a:off x="7424928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500" dirty="0"/>
          </a:p>
        </p:txBody>
      </p:sp>
      <p:sp>
        <p:nvSpPr>
          <p:cNvPr id="48" name="Text 45"/>
          <p:cNvSpPr/>
          <p:nvPr/>
        </p:nvSpPr>
        <p:spPr>
          <a:xfrm>
            <a:off x="7406640" y="3703320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&amp; Pharmacy</a:t>
            </a:r>
            <a:endParaRPr lang="en-US" sz="1030" dirty="0"/>
          </a:p>
        </p:txBody>
      </p:sp>
      <p:sp>
        <p:nvSpPr>
          <p:cNvPr id="49" name="Text 46"/>
          <p:cNvSpPr/>
          <p:nvPr/>
        </p:nvSpPr>
        <p:spPr>
          <a:xfrm>
            <a:off x="7406640" y="4087368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Closed-loop medication safety</a:t>
            </a:r>
            <a:endParaRPr lang="en-US" sz="860" dirty="0"/>
          </a:p>
        </p:txBody>
      </p:sp>
      <p:sp>
        <p:nvSpPr>
          <p:cNvPr id="50" name="Shape 47"/>
          <p:cNvSpPr/>
          <p:nvPr/>
        </p:nvSpPr>
        <p:spPr>
          <a:xfrm>
            <a:off x="9528048" y="3081528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51" name="Shape 48"/>
          <p:cNvSpPr/>
          <p:nvPr/>
        </p:nvSpPr>
        <p:spPr>
          <a:xfrm>
            <a:off x="9692640" y="3264408"/>
            <a:ext cx="384048" cy="384048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52" name="Text 49"/>
          <p:cNvSpPr/>
          <p:nvPr/>
        </p:nvSpPr>
        <p:spPr>
          <a:xfrm>
            <a:off x="9692640" y="32644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500" dirty="0"/>
          </a:p>
        </p:txBody>
      </p:sp>
      <p:sp>
        <p:nvSpPr>
          <p:cNvPr id="53" name="Text 50"/>
          <p:cNvSpPr/>
          <p:nvPr/>
        </p:nvSpPr>
        <p:spPr>
          <a:xfrm>
            <a:off x="9674352" y="3703320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 &amp; Phlebotomy</a:t>
            </a:r>
            <a:endParaRPr lang="en-US" sz="1030" dirty="0"/>
          </a:p>
        </p:txBody>
      </p:sp>
      <p:sp>
        <p:nvSpPr>
          <p:cNvPr id="54" name="Text 51"/>
          <p:cNvSpPr/>
          <p:nvPr/>
        </p:nvSpPr>
        <p:spPr>
          <a:xfrm>
            <a:off x="9674352" y="4087368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TAT &amp; critical values</a:t>
            </a:r>
            <a:endParaRPr lang="en-US" sz="860" dirty="0"/>
          </a:p>
        </p:txBody>
      </p:sp>
      <p:sp>
        <p:nvSpPr>
          <p:cNvPr id="55" name="Shape 52"/>
          <p:cNvSpPr/>
          <p:nvPr/>
        </p:nvSpPr>
        <p:spPr>
          <a:xfrm>
            <a:off x="457200" y="4562856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56" name="Shape 53"/>
          <p:cNvSpPr/>
          <p:nvPr/>
        </p:nvSpPr>
        <p:spPr>
          <a:xfrm>
            <a:off x="621792" y="4745736"/>
            <a:ext cx="384048" cy="384048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57" name="Text 54"/>
          <p:cNvSpPr/>
          <p:nvPr/>
        </p:nvSpPr>
        <p:spPr>
          <a:xfrm>
            <a:off x="621792" y="4745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500" dirty="0"/>
          </a:p>
        </p:txBody>
      </p:sp>
      <p:sp>
        <p:nvSpPr>
          <p:cNvPr id="58" name="Text 55"/>
          <p:cNvSpPr/>
          <p:nvPr/>
        </p:nvSpPr>
        <p:spPr>
          <a:xfrm>
            <a:off x="603504" y="518464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Centre</a:t>
            </a:r>
            <a:endParaRPr lang="en-US" sz="1030" dirty="0"/>
          </a:p>
        </p:txBody>
      </p:sp>
      <p:sp>
        <p:nvSpPr>
          <p:cNvPr id="59" name="Text 56"/>
          <p:cNvSpPr/>
          <p:nvPr/>
        </p:nvSpPr>
        <p:spPr>
          <a:xfrm>
            <a:off x="603504" y="5568696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Transfusion safety &amp; inventory</a:t>
            </a:r>
            <a:endParaRPr lang="en-US" sz="860" dirty="0"/>
          </a:p>
        </p:txBody>
      </p:sp>
      <p:sp>
        <p:nvSpPr>
          <p:cNvPr id="60" name="Shape 57"/>
          <p:cNvSpPr/>
          <p:nvPr/>
        </p:nvSpPr>
        <p:spPr>
          <a:xfrm>
            <a:off x="2724912" y="4562856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1" name="Shape 58"/>
          <p:cNvSpPr/>
          <p:nvPr/>
        </p:nvSpPr>
        <p:spPr>
          <a:xfrm>
            <a:off x="2889504" y="4745736"/>
            <a:ext cx="384048" cy="384048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62" name="Text 59"/>
          <p:cNvSpPr/>
          <p:nvPr/>
        </p:nvSpPr>
        <p:spPr>
          <a:xfrm>
            <a:off x="2889504" y="4745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500" dirty="0"/>
          </a:p>
        </p:txBody>
      </p:sp>
      <p:sp>
        <p:nvSpPr>
          <p:cNvPr id="63" name="Text 60"/>
          <p:cNvSpPr/>
          <p:nvPr/>
        </p:nvSpPr>
        <p:spPr>
          <a:xfrm>
            <a:off x="2871216" y="518464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&amp; CAPA</a:t>
            </a:r>
            <a:endParaRPr lang="en-US" sz="1030" dirty="0"/>
          </a:p>
        </p:txBody>
      </p:sp>
      <p:sp>
        <p:nvSpPr>
          <p:cNvPr id="64" name="Text 61"/>
          <p:cNvSpPr/>
          <p:nvPr/>
        </p:nvSpPr>
        <p:spPr>
          <a:xfrm>
            <a:off x="2871216" y="5568696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Closed-loop event→action</a:t>
            </a:r>
            <a:endParaRPr lang="en-US" sz="860" dirty="0"/>
          </a:p>
        </p:txBody>
      </p:sp>
      <p:sp>
        <p:nvSpPr>
          <p:cNvPr id="65" name="Shape 62"/>
          <p:cNvSpPr/>
          <p:nvPr/>
        </p:nvSpPr>
        <p:spPr>
          <a:xfrm>
            <a:off x="4992624" y="4562856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6" name="Shape 63"/>
          <p:cNvSpPr/>
          <p:nvPr/>
        </p:nvSpPr>
        <p:spPr>
          <a:xfrm>
            <a:off x="5157216" y="4745736"/>
            <a:ext cx="384048" cy="384048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67" name="Text 64"/>
          <p:cNvSpPr/>
          <p:nvPr/>
        </p:nvSpPr>
        <p:spPr>
          <a:xfrm>
            <a:off x="5157216" y="4745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1500" dirty="0"/>
          </a:p>
        </p:txBody>
      </p:sp>
      <p:sp>
        <p:nvSpPr>
          <p:cNvPr id="68" name="Text 65"/>
          <p:cNvSpPr/>
          <p:nvPr/>
        </p:nvSpPr>
        <p:spPr>
          <a:xfrm>
            <a:off x="5138928" y="518464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EMR &amp; Documentation</a:t>
            </a:r>
            <a:endParaRPr lang="en-US" sz="1030" dirty="0"/>
          </a:p>
        </p:txBody>
      </p:sp>
      <p:sp>
        <p:nvSpPr>
          <p:cNvPr id="69" name="Text 66"/>
          <p:cNvSpPr/>
          <p:nvPr/>
        </p:nvSpPr>
        <p:spPr>
          <a:xfrm>
            <a:off x="5138928" y="5568696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completeness &amp; timeliness</a:t>
            </a:r>
            <a:endParaRPr lang="en-US" sz="860" dirty="0"/>
          </a:p>
        </p:txBody>
      </p:sp>
      <p:sp>
        <p:nvSpPr>
          <p:cNvPr id="70" name="Shape 67"/>
          <p:cNvSpPr/>
          <p:nvPr/>
        </p:nvSpPr>
        <p:spPr>
          <a:xfrm>
            <a:off x="7260336" y="4562856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1" name="Shape 68"/>
          <p:cNvSpPr/>
          <p:nvPr/>
        </p:nvSpPr>
        <p:spPr>
          <a:xfrm>
            <a:off x="7424928" y="4745736"/>
            <a:ext cx="384048" cy="384048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72" name="Text 69"/>
          <p:cNvSpPr/>
          <p:nvPr/>
        </p:nvSpPr>
        <p:spPr>
          <a:xfrm>
            <a:off x="7424928" y="4745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1500" dirty="0"/>
          </a:p>
        </p:txBody>
      </p:sp>
      <p:sp>
        <p:nvSpPr>
          <p:cNvPr id="73" name="Text 70"/>
          <p:cNvSpPr/>
          <p:nvPr/>
        </p:nvSpPr>
        <p:spPr>
          <a:xfrm>
            <a:off x="7406640" y="518464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Biomedical &amp; Assets</a:t>
            </a:r>
            <a:endParaRPr lang="en-US" sz="1030" dirty="0"/>
          </a:p>
        </p:txBody>
      </p:sp>
      <p:sp>
        <p:nvSpPr>
          <p:cNvPr id="74" name="Text 71"/>
          <p:cNvSpPr/>
          <p:nvPr/>
        </p:nvSpPr>
        <p:spPr>
          <a:xfrm>
            <a:off x="7406640" y="5568696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Uptime, PPM &amp; calibration</a:t>
            </a:r>
            <a:endParaRPr lang="en-US" sz="860" dirty="0"/>
          </a:p>
        </p:txBody>
      </p:sp>
      <p:sp>
        <p:nvSpPr>
          <p:cNvPr id="75" name="Shape 72"/>
          <p:cNvSpPr/>
          <p:nvPr/>
        </p:nvSpPr>
        <p:spPr>
          <a:xfrm>
            <a:off x="9528048" y="4562856"/>
            <a:ext cx="2139696" cy="1325880"/>
          </a:xfrm>
          <a:prstGeom prst="roundRect">
            <a:avLst>
              <a:gd name="adj" fmla="val 5517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6" name="Shape 73"/>
          <p:cNvSpPr/>
          <p:nvPr/>
        </p:nvSpPr>
        <p:spPr>
          <a:xfrm>
            <a:off x="9692640" y="4745736"/>
            <a:ext cx="384048" cy="384048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77" name="Text 74"/>
          <p:cNvSpPr/>
          <p:nvPr/>
        </p:nvSpPr>
        <p:spPr>
          <a:xfrm>
            <a:off x="9692640" y="4745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1500" dirty="0"/>
          </a:p>
        </p:txBody>
      </p:sp>
      <p:sp>
        <p:nvSpPr>
          <p:cNvPr id="78" name="Text 75"/>
          <p:cNvSpPr/>
          <p:nvPr/>
        </p:nvSpPr>
        <p:spPr>
          <a:xfrm>
            <a:off x="9674352" y="5184648"/>
            <a:ext cx="1874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3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Experience</a:t>
            </a:r>
            <a:endParaRPr lang="en-US" sz="1030" dirty="0"/>
          </a:p>
        </p:txBody>
      </p:sp>
      <p:sp>
        <p:nvSpPr>
          <p:cNvPr id="79" name="Text 76"/>
          <p:cNvSpPr/>
          <p:nvPr/>
        </p:nvSpPr>
        <p:spPr>
          <a:xfrm>
            <a:off x="9674352" y="5568696"/>
            <a:ext cx="1901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86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of the patient</a:t>
            </a:r>
            <a:endParaRPr lang="en-US" sz="86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080E9E81-805A-5ADE-FFB0-CF75C41EC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BOARDROOM TO CORPORATE OFFICE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Corporate Command &amp; Executive Scorecard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13232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Command · 28 Hospitals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13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INDEX</a:t>
            </a:r>
            <a:endParaRPr lang="en-US" sz="760" dirty="0"/>
          </a:p>
        </p:txBody>
      </p:sp>
      <p:sp>
        <p:nvSpPr>
          <p:cNvPr id="10" name="Text 7"/>
          <p:cNvSpPr/>
          <p:nvPr/>
        </p:nvSpPr>
        <p:spPr>
          <a:xfrm>
            <a:off x="822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94%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2414016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23744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CRITICALS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523744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114800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24528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 /1,000PD</a:t>
            </a:r>
            <a:endParaRPr lang="en-US" sz="760" dirty="0"/>
          </a:p>
        </p:txBody>
      </p:sp>
      <p:sp>
        <p:nvSpPr>
          <p:cNvPr id="16" name="Text 13"/>
          <p:cNvSpPr/>
          <p:nvPr/>
        </p:nvSpPr>
        <p:spPr>
          <a:xfrm>
            <a:off x="4224528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13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 ON-TIME</a:t>
            </a:r>
            <a:endParaRPr lang="en-US" sz="760" dirty="0"/>
          </a:p>
        </p:txBody>
      </p:sp>
      <p:sp>
        <p:nvSpPr>
          <p:cNvPr id="19" name="Text 16"/>
          <p:cNvSpPr/>
          <p:nvPr/>
        </p:nvSpPr>
        <p:spPr>
          <a:xfrm>
            <a:off x="822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87%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2414016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23744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OCCUPANCY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523744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78%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114800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224528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CAPAS</a:t>
            </a:r>
            <a:endParaRPr lang="en-US" sz="760" dirty="0"/>
          </a:p>
        </p:txBody>
      </p:sp>
      <p:sp>
        <p:nvSpPr>
          <p:cNvPr id="25" name="Text 22"/>
          <p:cNvSpPr/>
          <p:nvPr/>
        </p:nvSpPr>
        <p:spPr>
          <a:xfrm>
            <a:off x="4224528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41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31520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index — top &amp; watch units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731520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Karnal (SBC)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194560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29" name="Shape 26"/>
          <p:cNvSpPr/>
          <p:nvPr/>
        </p:nvSpPr>
        <p:spPr>
          <a:xfrm>
            <a:off x="2194560" y="4572000"/>
            <a:ext cx="2616556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30" name="Text 27"/>
          <p:cNvSpPr/>
          <p:nvPr/>
        </p:nvSpPr>
        <p:spPr>
          <a:xfrm>
            <a:off x="4937760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97%</a:t>
            </a:r>
            <a:endParaRPr lang="en-US" sz="860" dirty="0"/>
          </a:p>
        </p:txBody>
      </p:sp>
      <p:sp>
        <p:nvSpPr>
          <p:cNvPr id="31" name="Text 28"/>
          <p:cNvSpPr/>
          <p:nvPr/>
        </p:nvSpPr>
        <p:spPr>
          <a:xfrm>
            <a:off x="731520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Panipat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2194560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3" name="Shape 30"/>
          <p:cNvSpPr/>
          <p:nvPr/>
        </p:nvSpPr>
        <p:spPr>
          <a:xfrm>
            <a:off x="2194560" y="4873752"/>
            <a:ext cx="2562606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34" name="Text 31"/>
          <p:cNvSpPr/>
          <p:nvPr/>
        </p:nvSpPr>
        <p:spPr>
          <a:xfrm>
            <a:off x="4937760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</a:t>
            </a:r>
            <a:endParaRPr lang="en-US" sz="860" dirty="0"/>
          </a:p>
        </p:txBody>
      </p:sp>
      <p:sp>
        <p:nvSpPr>
          <p:cNvPr id="35" name="Text 32"/>
          <p:cNvSpPr/>
          <p:nvPr/>
        </p:nvSpPr>
        <p:spPr>
          <a:xfrm>
            <a:off x="731520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Sitarganj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2194560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7" name="Shape 34"/>
          <p:cNvSpPr/>
          <p:nvPr/>
        </p:nvSpPr>
        <p:spPr>
          <a:xfrm>
            <a:off x="2194560" y="5175504"/>
            <a:ext cx="2319833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38" name="Text 35"/>
          <p:cNvSpPr/>
          <p:nvPr/>
        </p:nvSpPr>
        <p:spPr>
          <a:xfrm>
            <a:off x="4937760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86%</a:t>
            </a:r>
            <a:endParaRPr lang="en-US" sz="860" dirty="0"/>
          </a:p>
        </p:txBody>
      </p:sp>
      <p:sp>
        <p:nvSpPr>
          <p:cNvPr id="39" name="Text 36"/>
          <p:cNvSpPr/>
          <p:nvPr/>
        </p:nvSpPr>
        <p:spPr>
          <a:xfrm>
            <a:off x="731520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CQI · ROM · IMS. Auto-ranked unit league table; predicts compliance drift &amp; capacity strain 2–4 weeks ahead.</a:t>
            </a:r>
            <a:endParaRPr lang="en-US" sz="960" dirty="0"/>
          </a:p>
        </p:txBody>
      </p:sp>
      <p:sp>
        <p:nvSpPr>
          <p:cNvPr id="40" name="Shape 37"/>
          <p:cNvSpPr/>
          <p:nvPr/>
        </p:nvSpPr>
        <p:spPr>
          <a:xfrm>
            <a:off x="6199632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6455664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42" name="Text 39"/>
          <p:cNvSpPr/>
          <p:nvPr/>
        </p:nvSpPr>
        <p:spPr>
          <a:xfrm>
            <a:off x="6656832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/ CEO Scorecard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6455664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565392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GRADE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6565392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A−</a:t>
            </a:r>
            <a:endParaRPr lang="en-US" sz="1700" dirty="0"/>
          </a:p>
        </p:txBody>
      </p:sp>
      <p:sp>
        <p:nvSpPr>
          <p:cNvPr id="46" name="Shape 43"/>
          <p:cNvSpPr/>
          <p:nvPr/>
        </p:nvSpPr>
        <p:spPr>
          <a:xfrm>
            <a:off x="8156448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266176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MORTALITY RATIO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8266176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0.82</a:t>
            </a:r>
            <a:endParaRPr lang="en-US" sz="1700" dirty="0"/>
          </a:p>
        </p:txBody>
      </p:sp>
      <p:sp>
        <p:nvSpPr>
          <p:cNvPr id="49" name="Shape 46"/>
          <p:cNvSpPr/>
          <p:nvPr/>
        </p:nvSpPr>
        <p:spPr>
          <a:xfrm>
            <a:off x="9857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966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760" dirty="0"/>
          </a:p>
        </p:txBody>
      </p:sp>
      <p:sp>
        <p:nvSpPr>
          <p:cNvPr id="51" name="Text 48"/>
          <p:cNvSpPr/>
          <p:nvPr/>
        </p:nvSpPr>
        <p:spPr>
          <a:xfrm>
            <a:off x="9966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88%</a:t>
            </a:r>
            <a:endParaRPr lang="en-US" sz="1700" dirty="0"/>
          </a:p>
        </p:txBody>
      </p:sp>
      <p:sp>
        <p:nvSpPr>
          <p:cNvPr id="52" name="Shape 49"/>
          <p:cNvSpPr/>
          <p:nvPr/>
        </p:nvSpPr>
        <p:spPr>
          <a:xfrm>
            <a:off x="6455664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565392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EVENTS</a:t>
            </a:r>
            <a:endParaRPr lang="en-US" sz="760" dirty="0"/>
          </a:p>
        </p:txBody>
      </p:sp>
      <p:sp>
        <p:nvSpPr>
          <p:cNvPr id="54" name="Text 51"/>
          <p:cNvSpPr/>
          <p:nvPr/>
        </p:nvSpPr>
        <p:spPr>
          <a:xfrm>
            <a:off x="6565392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↓47%</a:t>
            </a:r>
            <a:endParaRPr lang="en-US" sz="1700" dirty="0"/>
          </a:p>
        </p:txBody>
      </p:sp>
      <p:sp>
        <p:nvSpPr>
          <p:cNvPr id="55" name="Shape 52"/>
          <p:cNvSpPr/>
          <p:nvPr/>
        </p:nvSpPr>
        <p:spPr>
          <a:xfrm>
            <a:off x="8156448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266176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YR1</a:t>
            </a:r>
            <a:endParaRPr lang="en-US" sz="760" dirty="0"/>
          </a:p>
        </p:txBody>
      </p:sp>
      <p:sp>
        <p:nvSpPr>
          <p:cNvPr id="57" name="Text 54"/>
          <p:cNvSpPr/>
          <p:nvPr/>
        </p:nvSpPr>
        <p:spPr>
          <a:xfrm>
            <a:off x="8266176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₹7.4Cr</a:t>
            </a:r>
            <a:endParaRPr lang="en-US" sz="1700" dirty="0"/>
          </a:p>
        </p:txBody>
      </p:sp>
      <p:sp>
        <p:nvSpPr>
          <p:cNvPr id="58" name="Shape 55"/>
          <p:cNvSpPr/>
          <p:nvPr/>
        </p:nvSpPr>
        <p:spPr>
          <a:xfrm>
            <a:off x="9857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9966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9966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9/9</a:t>
            </a:r>
            <a:endParaRPr lang="en-US" sz="1700" dirty="0"/>
          </a:p>
        </p:txBody>
      </p:sp>
      <p:sp>
        <p:nvSpPr>
          <p:cNvPr id="61" name="Text 58"/>
          <p:cNvSpPr/>
          <p:nvPr/>
        </p:nvSpPr>
        <p:spPr>
          <a:xfrm>
            <a:off x="6473952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objective progress</a:t>
            </a:r>
            <a:endParaRPr lang="en-US" sz="950" dirty="0"/>
          </a:p>
        </p:txBody>
      </p:sp>
      <p:sp>
        <p:nvSpPr>
          <p:cNvPr id="62" name="Text 59"/>
          <p:cNvSpPr/>
          <p:nvPr/>
        </p:nvSpPr>
        <p:spPr>
          <a:xfrm>
            <a:off x="6473952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71→94</a:t>
            </a:r>
            <a:endParaRPr lang="en-US" sz="900" dirty="0"/>
          </a:p>
        </p:txBody>
      </p:sp>
      <p:sp>
        <p:nvSpPr>
          <p:cNvPr id="63" name="Shape 60"/>
          <p:cNvSpPr/>
          <p:nvPr/>
        </p:nvSpPr>
        <p:spPr>
          <a:xfrm>
            <a:off x="7936992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4" name="Shape 61"/>
          <p:cNvSpPr/>
          <p:nvPr/>
        </p:nvSpPr>
        <p:spPr>
          <a:xfrm>
            <a:off x="7936992" y="4572000"/>
            <a:ext cx="2535631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5" name="Text 62"/>
          <p:cNvSpPr/>
          <p:nvPr/>
        </p:nvSpPr>
        <p:spPr>
          <a:xfrm>
            <a:off x="10680192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860" dirty="0"/>
          </a:p>
        </p:txBody>
      </p:sp>
      <p:sp>
        <p:nvSpPr>
          <p:cNvPr id="66" name="Text 63"/>
          <p:cNvSpPr/>
          <p:nvPr/>
        </p:nvSpPr>
        <p:spPr>
          <a:xfrm>
            <a:off x="6473952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↓47%</a:t>
            </a:r>
            <a:endParaRPr lang="en-US" sz="900" dirty="0"/>
          </a:p>
        </p:txBody>
      </p:sp>
      <p:sp>
        <p:nvSpPr>
          <p:cNvPr id="67" name="Shape 64"/>
          <p:cNvSpPr/>
          <p:nvPr/>
        </p:nvSpPr>
        <p:spPr>
          <a:xfrm>
            <a:off x="7936992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8" name="Shape 65"/>
          <p:cNvSpPr/>
          <p:nvPr/>
        </p:nvSpPr>
        <p:spPr>
          <a:xfrm>
            <a:off x="7936992" y="4873752"/>
            <a:ext cx="2373782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9" name="Text 66"/>
          <p:cNvSpPr/>
          <p:nvPr/>
        </p:nvSpPr>
        <p:spPr>
          <a:xfrm>
            <a:off x="10680192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860" dirty="0"/>
          </a:p>
        </p:txBody>
      </p:sp>
      <p:sp>
        <p:nvSpPr>
          <p:cNvPr id="70" name="Text 67"/>
          <p:cNvSpPr/>
          <p:nvPr/>
        </p:nvSpPr>
        <p:spPr>
          <a:xfrm>
            <a:off x="6473952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</a:t>
            </a:r>
            <a:endParaRPr lang="en-US" sz="900" dirty="0"/>
          </a:p>
        </p:txBody>
      </p:sp>
      <p:sp>
        <p:nvSpPr>
          <p:cNvPr id="71" name="Shape 68"/>
          <p:cNvSpPr/>
          <p:nvPr/>
        </p:nvSpPr>
        <p:spPr>
          <a:xfrm>
            <a:off x="7936992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72" name="Shape 69"/>
          <p:cNvSpPr/>
          <p:nvPr/>
        </p:nvSpPr>
        <p:spPr>
          <a:xfrm>
            <a:off x="7936992" y="5175504"/>
            <a:ext cx="2373782" cy="146304"/>
          </a:xfrm>
          <a:prstGeom prst="roundRect">
            <a:avLst>
              <a:gd name="adj" fmla="val 50000"/>
            </a:avLst>
          </a:prstGeom>
          <a:solidFill>
            <a:srgbClr val="3A9BDC"/>
          </a:solidFill>
          <a:ln/>
        </p:spPr>
      </p:sp>
      <p:sp>
        <p:nvSpPr>
          <p:cNvPr id="73" name="Text 70"/>
          <p:cNvSpPr/>
          <p:nvPr/>
        </p:nvSpPr>
        <p:spPr>
          <a:xfrm>
            <a:off x="10680192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860" dirty="0"/>
          </a:p>
        </p:txBody>
      </p:sp>
      <p:sp>
        <p:nvSpPr>
          <p:cNvPr id="74" name="Text 71"/>
          <p:cNvSpPr/>
          <p:nvPr/>
        </p:nvSpPr>
        <p:spPr>
          <a:xfrm>
            <a:off x="6473952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ROM · CQI. Projects enterprise quality grade &amp; mortality trajectory two quarters ahead for the Board.</a:t>
            </a:r>
            <a:endParaRPr lang="en-US" sz="96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18499174-FC34-03F1-4EB4-FADDC10E5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 PREVENTION &amp; COMPLIANCE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 Safety &amp; NABH Digital Compliance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13232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Safety · Network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13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FALLS /1,000</a:t>
            </a:r>
            <a:endParaRPr lang="en-US" sz="760" dirty="0"/>
          </a:p>
        </p:txBody>
      </p:sp>
      <p:sp>
        <p:nvSpPr>
          <p:cNvPr id="10" name="Text 7"/>
          <p:cNvSpPr/>
          <p:nvPr/>
        </p:nvSpPr>
        <p:spPr>
          <a:xfrm>
            <a:off x="822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2414016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23744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INJ.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523744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0.6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114800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24528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ERRORS</a:t>
            </a:r>
            <a:endParaRPr lang="en-US" sz="760" dirty="0"/>
          </a:p>
        </p:txBody>
      </p:sp>
      <p:sp>
        <p:nvSpPr>
          <p:cNvPr id="16" name="Text 13"/>
          <p:cNvSpPr/>
          <p:nvPr/>
        </p:nvSpPr>
        <p:spPr>
          <a:xfrm>
            <a:off x="4224528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↓47%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13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SENTINEL MTD</a:t>
            </a:r>
            <a:endParaRPr lang="en-US" sz="760" dirty="0"/>
          </a:p>
        </p:txBody>
      </p:sp>
      <p:sp>
        <p:nvSpPr>
          <p:cNvPr id="19" name="Text 16"/>
          <p:cNvSpPr/>
          <p:nvPr/>
        </p:nvSpPr>
        <p:spPr>
          <a:xfrm>
            <a:off x="822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2414016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23744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HUDDLE COMP.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523744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99%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114800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224528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PREVENT. INT.</a:t>
            </a:r>
            <a:endParaRPr lang="en-US" sz="760" dirty="0"/>
          </a:p>
        </p:txBody>
      </p:sp>
      <p:sp>
        <p:nvSpPr>
          <p:cNvPr id="25" name="Text 22"/>
          <p:cNvSpPr/>
          <p:nvPr/>
        </p:nvSpPr>
        <p:spPr>
          <a:xfrm>
            <a:off x="4224528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3.4×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31520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IPSG compliance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731520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IPSG1 Identify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194560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29" name="Shape 26"/>
          <p:cNvSpPr/>
          <p:nvPr/>
        </p:nvSpPr>
        <p:spPr>
          <a:xfrm>
            <a:off x="2194560" y="4572000"/>
            <a:ext cx="2670505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30" name="Text 27"/>
          <p:cNvSpPr/>
          <p:nvPr/>
        </p:nvSpPr>
        <p:spPr>
          <a:xfrm>
            <a:off x="4937760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99%</a:t>
            </a:r>
            <a:endParaRPr lang="en-US" sz="860" dirty="0"/>
          </a:p>
        </p:txBody>
      </p:sp>
      <p:sp>
        <p:nvSpPr>
          <p:cNvPr id="31" name="Text 28"/>
          <p:cNvSpPr/>
          <p:nvPr/>
        </p:nvSpPr>
        <p:spPr>
          <a:xfrm>
            <a:off x="731520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IPSG3 Medication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2194560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3" name="Shape 30"/>
          <p:cNvSpPr/>
          <p:nvPr/>
        </p:nvSpPr>
        <p:spPr>
          <a:xfrm>
            <a:off x="2194560" y="4873752"/>
            <a:ext cx="2535631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34" name="Text 31"/>
          <p:cNvSpPr/>
          <p:nvPr/>
        </p:nvSpPr>
        <p:spPr>
          <a:xfrm>
            <a:off x="4937760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860" dirty="0"/>
          </a:p>
        </p:txBody>
      </p:sp>
      <p:sp>
        <p:nvSpPr>
          <p:cNvPr id="35" name="Text 32"/>
          <p:cNvSpPr/>
          <p:nvPr/>
        </p:nvSpPr>
        <p:spPr>
          <a:xfrm>
            <a:off x="731520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IPSG6 Falls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2194560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7" name="Shape 34"/>
          <p:cNvSpPr/>
          <p:nvPr/>
        </p:nvSpPr>
        <p:spPr>
          <a:xfrm>
            <a:off x="2194560" y="5175504"/>
            <a:ext cx="2508656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38" name="Text 35"/>
          <p:cNvSpPr/>
          <p:nvPr/>
        </p:nvSpPr>
        <p:spPr>
          <a:xfrm>
            <a:off x="4937760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93%</a:t>
            </a:r>
            <a:endParaRPr lang="en-US" sz="860" dirty="0"/>
          </a:p>
        </p:txBody>
      </p:sp>
      <p:sp>
        <p:nvSpPr>
          <p:cNvPr id="39" name="Text 36"/>
          <p:cNvSpPr/>
          <p:nvPr/>
        </p:nvSpPr>
        <p:spPr>
          <a:xfrm>
            <a:off x="731520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PSQ/CQI · COP · PRE + all 6 IPSGs. Per-patient fall, PI &amp; deterioration models drive preventive care.</a:t>
            </a:r>
            <a:endParaRPr lang="en-US" sz="960" dirty="0"/>
          </a:p>
        </p:txBody>
      </p:sp>
      <p:sp>
        <p:nvSpPr>
          <p:cNvPr id="40" name="Shape 37"/>
          <p:cNvSpPr/>
          <p:nvPr/>
        </p:nvSpPr>
        <p:spPr>
          <a:xfrm>
            <a:off x="6199632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6455664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42" name="Text 39"/>
          <p:cNvSpPr/>
          <p:nvPr/>
        </p:nvSpPr>
        <p:spPr>
          <a:xfrm>
            <a:off x="6656832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NABH · Live Compliance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6455664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565392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6565392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94%</a:t>
            </a:r>
            <a:endParaRPr lang="en-US" sz="1700" dirty="0"/>
          </a:p>
        </p:txBody>
      </p:sp>
      <p:sp>
        <p:nvSpPr>
          <p:cNvPr id="46" name="Shape 43"/>
          <p:cNvSpPr/>
          <p:nvPr/>
        </p:nvSpPr>
        <p:spPr>
          <a:xfrm>
            <a:off x="8156448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266176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OES MET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8266176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591</a:t>
            </a:r>
            <a:endParaRPr lang="en-US" sz="1700" dirty="0"/>
          </a:p>
        </p:txBody>
      </p:sp>
      <p:sp>
        <p:nvSpPr>
          <p:cNvPr id="49" name="Shape 46"/>
          <p:cNvSpPr/>
          <p:nvPr/>
        </p:nvSpPr>
        <p:spPr>
          <a:xfrm>
            <a:off x="9857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966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OVERDUE EV.</a:t>
            </a:r>
            <a:endParaRPr lang="en-US" sz="760" dirty="0"/>
          </a:p>
        </p:txBody>
      </p:sp>
      <p:sp>
        <p:nvSpPr>
          <p:cNvPr id="51" name="Text 48"/>
          <p:cNvSpPr/>
          <p:nvPr/>
        </p:nvSpPr>
        <p:spPr>
          <a:xfrm>
            <a:off x="9966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46</a:t>
            </a:r>
            <a:endParaRPr lang="en-US" sz="1700" dirty="0"/>
          </a:p>
        </p:txBody>
      </p:sp>
      <p:sp>
        <p:nvSpPr>
          <p:cNvPr id="52" name="Shape 49"/>
          <p:cNvSpPr/>
          <p:nvPr/>
        </p:nvSpPr>
        <p:spPr>
          <a:xfrm>
            <a:off x="6455664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565392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AUDIT-READY</a:t>
            </a:r>
            <a:endParaRPr lang="en-US" sz="760" dirty="0"/>
          </a:p>
        </p:txBody>
      </p:sp>
      <p:sp>
        <p:nvSpPr>
          <p:cNvPr id="54" name="Text 51"/>
          <p:cNvSpPr/>
          <p:nvPr/>
        </p:nvSpPr>
        <p:spPr>
          <a:xfrm>
            <a:off x="6565392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26/28</a:t>
            </a:r>
            <a:endParaRPr lang="en-US" sz="1700" dirty="0"/>
          </a:p>
        </p:txBody>
      </p:sp>
      <p:sp>
        <p:nvSpPr>
          <p:cNvPr id="55" name="Shape 52"/>
          <p:cNvSpPr/>
          <p:nvPr/>
        </p:nvSpPr>
        <p:spPr>
          <a:xfrm>
            <a:off x="8156448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266176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</a:t>
            </a:r>
            <a:endParaRPr lang="en-US" sz="760" dirty="0"/>
          </a:p>
        </p:txBody>
      </p:sp>
      <p:sp>
        <p:nvSpPr>
          <p:cNvPr id="57" name="Text 54"/>
          <p:cNvSpPr/>
          <p:nvPr/>
        </p:nvSpPr>
        <p:spPr>
          <a:xfrm>
            <a:off x="8266176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700" dirty="0"/>
          </a:p>
        </p:txBody>
      </p:sp>
      <p:sp>
        <p:nvSpPr>
          <p:cNvPr id="58" name="Shape 55"/>
          <p:cNvSpPr/>
          <p:nvPr/>
        </p:nvSpPr>
        <p:spPr>
          <a:xfrm>
            <a:off x="9857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9966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PTS YOY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9966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▲23</a:t>
            </a:r>
            <a:endParaRPr lang="en-US" sz="1700" dirty="0"/>
          </a:p>
        </p:txBody>
      </p:sp>
      <p:sp>
        <p:nvSpPr>
          <p:cNvPr id="61" name="Text 58"/>
          <p:cNvSpPr/>
          <p:nvPr/>
        </p:nvSpPr>
        <p:spPr>
          <a:xfrm>
            <a:off x="6473952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by chapter</a:t>
            </a:r>
            <a:endParaRPr lang="en-US" sz="950" dirty="0"/>
          </a:p>
        </p:txBody>
      </p:sp>
      <p:sp>
        <p:nvSpPr>
          <p:cNvPr id="62" name="Text 59"/>
          <p:cNvSpPr/>
          <p:nvPr/>
        </p:nvSpPr>
        <p:spPr>
          <a:xfrm>
            <a:off x="6473952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AAC</a:t>
            </a:r>
            <a:endParaRPr lang="en-US" sz="900" dirty="0"/>
          </a:p>
        </p:txBody>
      </p:sp>
      <p:sp>
        <p:nvSpPr>
          <p:cNvPr id="63" name="Shape 60"/>
          <p:cNvSpPr/>
          <p:nvPr/>
        </p:nvSpPr>
        <p:spPr>
          <a:xfrm>
            <a:off x="7936992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4" name="Shape 61"/>
          <p:cNvSpPr/>
          <p:nvPr/>
        </p:nvSpPr>
        <p:spPr>
          <a:xfrm>
            <a:off x="7936992" y="4572000"/>
            <a:ext cx="2589581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5" name="Text 62"/>
          <p:cNvSpPr/>
          <p:nvPr/>
        </p:nvSpPr>
        <p:spPr>
          <a:xfrm>
            <a:off x="10680192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96%</a:t>
            </a:r>
            <a:endParaRPr lang="en-US" sz="860" dirty="0"/>
          </a:p>
        </p:txBody>
      </p:sp>
      <p:sp>
        <p:nvSpPr>
          <p:cNvPr id="66" name="Text 63"/>
          <p:cNvSpPr/>
          <p:nvPr/>
        </p:nvSpPr>
        <p:spPr>
          <a:xfrm>
            <a:off x="6473952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</a:t>
            </a:r>
            <a:endParaRPr lang="en-US" sz="900" dirty="0"/>
          </a:p>
        </p:txBody>
      </p:sp>
      <p:sp>
        <p:nvSpPr>
          <p:cNvPr id="67" name="Shape 64"/>
          <p:cNvSpPr/>
          <p:nvPr/>
        </p:nvSpPr>
        <p:spPr>
          <a:xfrm>
            <a:off x="7936992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8" name="Shape 65"/>
          <p:cNvSpPr/>
          <p:nvPr/>
        </p:nvSpPr>
        <p:spPr>
          <a:xfrm>
            <a:off x="7936992" y="4873752"/>
            <a:ext cx="2481682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9" name="Text 66"/>
          <p:cNvSpPr/>
          <p:nvPr/>
        </p:nvSpPr>
        <p:spPr>
          <a:xfrm>
            <a:off x="10680192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860" dirty="0"/>
          </a:p>
        </p:txBody>
      </p:sp>
      <p:sp>
        <p:nvSpPr>
          <p:cNvPr id="70" name="Text 67"/>
          <p:cNvSpPr/>
          <p:nvPr/>
        </p:nvSpPr>
        <p:spPr>
          <a:xfrm>
            <a:off x="6473952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FMS</a:t>
            </a:r>
            <a:endParaRPr lang="en-US" sz="900" dirty="0"/>
          </a:p>
        </p:txBody>
      </p:sp>
      <p:sp>
        <p:nvSpPr>
          <p:cNvPr id="71" name="Shape 68"/>
          <p:cNvSpPr/>
          <p:nvPr/>
        </p:nvSpPr>
        <p:spPr>
          <a:xfrm>
            <a:off x="7936992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72" name="Shape 69"/>
          <p:cNvSpPr/>
          <p:nvPr/>
        </p:nvSpPr>
        <p:spPr>
          <a:xfrm>
            <a:off x="7936992" y="5175504"/>
            <a:ext cx="2373782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73" name="Text 70"/>
          <p:cNvSpPr/>
          <p:nvPr/>
        </p:nvSpPr>
        <p:spPr>
          <a:xfrm>
            <a:off x="10680192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860" dirty="0"/>
          </a:p>
        </p:txBody>
      </p:sp>
      <p:sp>
        <p:nvSpPr>
          <p:cNvPr id="74" name="Text 71"/>
          <p:cNvSpPr/>
          <p:nvPr/>
        </p:nvSpPr>
        <p:spPr>
          <a:xfrm>
            <a:off x="6473952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all 10 chapters. Predicts compliance-drift risk per unit &amp; forecasts audit-readiness dates weeks ahead.</a:t>
            </a:r>
            <a:endParaRPr lang="en-US" sz="96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798F0867-12A3-9ACA-FEE2-7DA1D86F1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&amp; TIME-SENSITIVE CARE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ICU Command &amp; Emergency / TAT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13232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Command · 500 ICU beds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13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OCCUPANCY</a:t>
            </a:r>
            <a:endParaRPr lang="en-US" sz="760" dirty="0"/>
          </a:p>
        </p:txBody>
      </p:sp>
      <p:sp>
        <p:nvSpPr>
          <p:cNvPr id="10" name="Text 7"/>
          <p:cNvSpPr/>
          <p:nvPr/>
        </p:nvSpPr>
        <p:spPr>
          <a:xfrm>
            <a:off x="822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88%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2414016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23744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RECO.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523744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↓62%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114800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24528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 DAYS</a:t>
            </a:r>
            <a:endParaRPr lang="en-US" sz="760" dirty="0"/>
          </a:p>
        </p:txBody>
      </p:sp>
      <p:sp>
        <p:nvSpPr>
          <p:cNvPr id="16" name="Text 13"/>
          <p:cNvSpPr/>
          <p:nvPr/>
        </p:nvSpPr>
        <p:spPr>
          <a:xfrm>
            <a:off x="4224528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4.1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13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SMR</a:t>
            </a:r>
            <a:endParaRPr lang="en-US" sz="760" dirty="0"/>
          </a:p>
        </p:txBody>
      </p:sp>
      <p:sp>
        <p:nvSpPr>
          <p:cNvPr id="19" name="Text 16"/>
          <p:cNvSpPr/>
          <p:nvPr/>
        </p:nvSpPr>
        <p:spPr>
          <a:xfrm>
            <a:off x="822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0.79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2414016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23744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AUC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523744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91%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114800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224528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ALERTS</a:t>
            </a:r>
            <a:endParaRPr lang="en-US" sz="760" dirty="0"/>
          </a:p>
        </p:txBody>
      </p:sp>
      <p:sp>
        <p:nvSpPr>
          <p:cNvPr id="25" name="Text 22"/>
          <p:cNvSpPr/>
          <p:nvPr/>
        </p:nvSpPr>
        <p:spPr>
          <a:xfrm>
            <a:off x="4224528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31520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Sepsis-risk watchlist (live)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731520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 3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194560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29" name="Shape 26"/>
          <p:cNvSpPr/>
          <p:nvPr/>
        </p:nvSpPr>
        <p:spPr>
          <a:xfrm>
            <a:off x="2194560" y="4572000"/>
            <a:ext cx="2454707" cy="146304"/>
          </a:xfrm>
          <a:prstGeom prst="roundRect">
            <a:avLst>
              <a:gd name="adj" fmla="val 50000"/>
            </a:avLst>
          </a:prstGeom>
          <a:solidFill>
            <a:srgbClr val="D03B3B"/>
          </a:solidFill>
          <a:ln/>
        </p:spPr>
      </p:sp>
      <p:sp>
        <p:nvSpPr>
          <p:cNvPr id="30" name="Text 27"/>
          <p:cNvSpPr/>
          <p:nvPr/>
        </p:nvSpPr>
        <p:spPr>
          <a:xfrm>
            <a:off x="4937760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91%</a:t>
            </a:r>
            <a:endParaRPr lang="en-US" sz="860" dirty="0"/>
          </a:p>
        </p:txBody>
      </p:sp>
      <p:sp>
        <p:nvSpPr>
          <p:cNvPr id="31" name="Text 28"/>
          <p:cNvSpPr/>
          <p:nvPr/>
        </p:nvSpPr>
        <p:spPr>
          <a:xfrm>
            <a:off x="731520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 9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2194560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3" name="Shape 30"/>
          <p:cNvSpPr/>
          <p:nvPr/>
        </p:nvSpPr>
        <p:spPr>
          <a:xfrm>
            <a:off x="2194560" y="4873752"/>
            <a:ext cx="2265883" cy="146304"/>
          </a:xfrm>
          <a:prstGeom prst="roundRect">
            <a:avLst>
              <a:gd name="adj" fmla="val 50000"/>
            </a:avLst>
          </a:prstGeom>
          <a:solidFill>
            <a:srgbClr val="D03B3B"/>
          </a:solidFill>
          <a:ln/>
        </p:spPr>
      </p:sp>
      <p:sp>
        <p:nvSpPr>
          <p:cNvPr id="34" name="Text 31"/>
          <p:cNvSpPr/>
          <p:nvPr/>
        </p:nvSpPr>
        <p:spPr>
          <a:xfrm>
            <a:off x="4937760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84%</a:t>
            </a:r>
            <a:endParaRPr lang="en-US" sz="860" dirty="0"/>
          </a:p>
        </p:txBody>
      </p:sp>
      <p:sp>
        <p:nvSpPr>
          <p:cNvPr id="35" name="Text 32"/>
          <p:cNvSpPr/>
          <p:nvPr/>
        </p:nvSpPr>
        <p:spPr>
          <a:xfrm>
            <a:off x="731520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 17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2194560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7" name="Shape 34"/>
          <p:cNvSpPr/>
          <p:nvPr/>
        </p:nvSpPr>
        <p:spPr>
          <a:xfrm>
            <a:off x="2194560" y="5175504"/>
            <a:ext cx="1672438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38" name="Text 35"/>
          <p:cNvSpPr/>
          <p:nvPr/>
        </p:nvSpPr>
        <p:spPr>
          <a:xfrm>
            <a:off x="4937760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62%</a:t>
            </a:r>
            <a:endParaRPr lang="en-US" sz="860" dirty="0"/>
          </a:p>
        </p:txBody>
      </p:sp>
      <p:sp>
        <p:nvSpPr>
          <p:cNvPr id="39" name="Text 36"/>
          <p:cNvSpPr/>
          <p:nvPr/>
        </p:nvSpPr>
        <p:spPr>
          <a:xfrm>
            <a:off x="731520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COP · HIC · PSQ. Sepsis, deterioration &amp; AKI models ~87% accurate — hours before clinical onset.</a:t>
            </a:r>
            <a:endParaRPr lang="en-US" sz="960" dirty="0"/>
          </a:p>
        </p:txBody>
      </p:sp>
      <p:sp>
        <p:nvSpPr>
          <p:cNvPr id="40" name="Shape 37"/>
          <p:cNvSpPr/>
          <p:nvPr/>
        </p:nvSpPr>
        <p:spPr>
          <a:xfrm>
            <a:off x="6199632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6455664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42" name="Text 39"/>
          <p:cNvSpPr/>
          <p:nvPr/>
        </p:nvSpPr>
        <p:spPr>
          <a:xfrm>
            <a:off x="6656832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Command · Network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6455664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565392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DOOR-DOCTOR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6565392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13.6m</a:t>
            </a:r>
            <a:endParaRPr lang="en-US" sz="1700" dirty="0"/>
          </a:p>
        </p:txBody>
      </p:sp>
      <p:sp>
        <p:nvSpPr>
          <p:cNvPr id="46" name="Shape 43"/>
          <p:cNvSpPr/>
          <p:nvPr/>
        </p:nvSpPr>
        <p:spPr>
          <a:xfrm>
            <a:off x="8156448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266176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DOOR-ECG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8266176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6.2m</a:t>
            </a:r>
            <a:endParaRPr lang="en-US" sz="1700" dirty="0"/>
          </a:p>
        </p:txBody>
      </p:sp>
      <p:sp>
        <p:nvSpPr>
          <p:cNvPr id="49" name="Shape 46"/>
          <p:cNvSpPr/>
          <p:nvPr/>
        </p:nvSpPr>
        <p:spPr>
          <a:xfrm>
            <a:off x="9857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966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DOOR-NEEDLE</a:t>
            </a:r>
            <a:endParaRPr lang="en-US" sz="760" dirty="0"/>
          </a:p>
        </p:txBody>
      </p:sp>
      <p:sp>
        <p:nvSpPr>
          <p:cNvPr id="51" name="Text 48"/>
          <p:cNvSpPr/>
          <p:nvPr/>
        </p:nvSpPr>
        <p:spPr>
          <a:xfrm>
            <a:off x="9966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38m</a:t>
            </a:r>
            <a:endParaRPr lang="en-US" sz="1700" dirty="0"/>
          </a:p>
        </p:txBody>
      </p:sp>
      <p:sp>
        <p:nvSpPr>
          <p:cNvPr id="52" name="Shape 49"/>
          <p:cNvSpPr/>
          <p:nvPr/>
        </p:nvSpPr>
        <p:spPr>
          <a:xfrm>
            <a:off x="6455664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565392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LAMA RATE</a:t>
            </a:r>
            <a:endParaRPr lang="en-US" sz="760" dirty="0"/>
          </a:p>
        </p:txBody>
      </p:sp>
      <p:sp>
        <p:nvSpPr>
          <p:cNvPr id="54" name="Text 51"/>
          <p:cNvSpPr/>
          <p:nvPr/>
        </p:nvSpPr>
        <p:spPr>
          <a:xfrm>
            <a:off x="6565392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2.1%</a:t>
            </a:r>
            <a:endParaRPr lang="en-US" sz="1700" dirty="0"/>
          </a:p>
        </p:txBody>
      </p:sp>
      <p:sp>
        <p:nvSpPr>
          <p:cNvPr id="55" name="Shape 52"/>
          <p:cNvSpPr/>
          <p:nvPr/>
        </p:nvSpPr>
        <p:spPr>
          <a:xfrm>
            <a:off x="8156448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266176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 YOY</a:t>
            </a:r>
            <a:endParaRPr lang="en-US" sz="760" dirty="0"/>
          </a:p>
        </p:txBody>
      </p:sp>
      <p:sp>
        <p:nvSpPr>
          <p:cNvPr id="57" name="Text 54"/>
          <p:cNvSpPr/>
          <p:nvPr/>
        </p:nvSpPr>
        <p:spPr>
          <a:xfrm>
            <a:off x="8266176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↓41%</a:t>
            </a:r>
            <a:endParaRPr lang="en-US" sz="1700" dirty="0"/>
          </a:p>
        </p:txBody>
      </p:sp>
      <p:sp>
        <p:nvSpPr>
          <p:cNvPr id="58" name="Shape 55"/>
          <p:cNvSpPr/>
          <p:nvPr/>
        </p:nvSpPr>
        <p:spPr>
          <a:xfrm>
            <a:off x="9857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9966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OCCUP.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9966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71%</a:t>
            </a:r>
            <a:endParaRPr lang="en-US" sz="1700" dirty="0"/>
          </a:p>
        </p:txBody>
      </p:sp>
      <p:sp>
        <p:nvSpPr>
          <p:cNvPr id="61" name="Text 58"/>
          <p:cNvSpPr/>
          <p:nvPr/>
        </p:nvSpPr>
        <p:spPr>
          <a:xfrm>
            <a:off x="6473952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Door-to-doctor by unit (min)</a:t>
            </a:r>
            <a:endParaRPr lang="en-US" sz="950" dirty="0"/>
          </a:p>
        </p:txBody>
      </p:sp>
      <p:sp>
        <p:nvSpPr>
          <p:cNvPr id="62" name="Text 59"/>
          <p:cNvSpPr/>
          <p:nvPr/>
        </p:nvSpPr>
        <p:spPr>
          <a:xfrm>
            <a:off x="6473952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Panipat</a:t>
            </a:r>
            <a:endParaRPr lang="en-US" sz="900" dirty="0"/>
          </a:p>
        </p:txBody>
      </p:sp>
      <p:sp>
        <p:nvSpPr>
          <p:cNvPr id="63" name="Shape 60"/>
          <p:cNvSpPr/>
          <p:nvPr/>
        </p:nvSpPr>
        <p:spPr>
          <a:xfrm>
            <a:off x="7936992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4" name="Shape 61"/>
          <p:cNvSpPr/>
          <p:nvPr/>
        </p:nvSpPr>
        <p:spPr>
          <a:xfrm>
            <a:off x="7936992" y="4572000"/>
            <a:ext cx="1132942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5" name="Text 62"/>
          <p:cNvSpPr/>
          <p:nvPr/>
        </p:nvSpPr>
        <p:spPr>
          <a:xfrm>
            <a:off x="10680192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9.1m</a:t>
            </a:r>
            <a:endParaRPr lang="en-US" sz="860" dirty="0"/>
          </a:p>
        </p:txBody>
      </p:sp>
      <p:sp>
        <p:nvSpPr>
          <p:cNvPr id="66" name="Text 63"/>
          <p:cNvSpPr/>
          <p:nvPr/>
        </p:nvSpPr>
        <p:spPr>
          <a:xfrm>
            <a:off x="6473952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Agra</a:t>
            </a:r>
            <a:endParaRPr lang="en-US" sz="900" dirty="0"/>
          </a:p>
        </p:txBody>
      </p:sp>
      <p:sp>
        <p:nvSpPr>
          <p:cNvPr id="67" name="Shape 64"/>
          <p:cNvSpPr/>
          <p:nvPr/>
        </p:nvSpPr>
        <p:spPr>
          <a:xfrm>
            <a:off x="7936992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8" name="Shape 65"/>
          <p:cNvSpPr/>
          <p:nvPr/>
        </p:nvSpPr>
        <p:spPr>
          <a:xfrm>
            <a:off x="7936992" y="4873752"/>
            <a:ext cx="1699412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69" name="Text 66"/>
          <p:cNvSpPr/>
          <p:nvPr/>
        </p:nvSpPr>
        <p:spPr>
          <a:xfrm>
            <a:off x="10680192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13.8m</a:t>
            </a:r>
            <a:endParaRPr lang="en-US" sz="860" dirty="0"/>
          </a:p>
        </p:txBody>
      </p:sp>
      <p:sp>
        <p:nvSpPr>
          <p:cNvPr id="70" name="Text 67"/>
          <p:cNvSpPr/>
          <p:nvPr/>
        </p:nvSpPr>
        <p:spPr>
          <a:xfrm>
            <a:off x="6473952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Srinagar</a:t>
            </a:r>
            <a:endParaRPr lang="en-US" sz="900" dirty="0"/>
          </a:p>
        </p:txBody>
      </p:sp>
      <p:sp>
        <p:nvSpPr>
          <p:cNvPr id="71" name="Shape 68"/>
          <p:cNvSpPr/>
          <p:nvPr/>
        </p:nvSpPr>
        <p:spPr>
          <a:xfrm>
            <a:off x="7936992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72" name="Shape 69"/>
          <p:cNvSpPr/>
          <p:nvPr/>
        </p:nvSpPr>
        <p:spPr>
          <a:xfrm>
            <a:off x="7936992" y="5175504"/>
            <a:ext cx="2131009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73" name="Text 70"/>
          <p:cNvSpPr/>
          <p:nvPr/>
        </p:nvSpPr>
        <p:spPr>
          <a:xfrm>
            <a:off x="10680192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17.2m</a:t>
            </a:r>
            <a:endParaRPr lang="en-US" sz="860" dirty="0"/>
          </a:p>
        </p:txBody>
      </p:sp>
      <p:sp>
        <p:nvSpPr>
          <p:cNvPr id="74" name="Text 71"/>
          <p:cNvSpPr/>
          <p:nvPr/>
        </p:nvSpPr>
        <p:spPr>
          <a:xfrm>
            <a:off x="6473952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AAC · COP. Surge-forecasting predicts ER arrivals 2–6h ahead, triggering pre-emptive staffing.</a:t>
            </a:r>
            <a:endParaRPr lang="en-US" sz="96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2D87C783-91AF-D214-585F-6E8D1A89C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 &amp; MEDICATION SAFETY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Infection Control &amp; Medication / Pharmacy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13232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 Prevention · Network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13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 /1,000</a:t>
            </a:r>
            <a:endParaRPr lang="en-US" sz="760" dirty="0"/>
          </a:p>
        </p:txBody>
      </p:sp>
      <p:sp>
        <p:nvSpPr>
          <p:cNvPr id="10" name="Text 7"/>
          <p:cNvSpPr/>
          <p:nvPr/>
        </p:nvSpPr>
        <p:spPr>
          <a:xfrm>
            <a:off x="822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2.4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2414016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23744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CLABSI</a:t>
            </a:r>
            <a:endParaRPr lang="en-US" sz="760" dirty="0"/>
          </a:p>
        </p:txBody>
      </p:sp>
      <p:sp>
        <p:nvSpPr>
          <p:cNvPr id="13" name="Text 10"/>
          <p:cNvSpPr/>
          <p:nvPr/>
        </p:nvSpPr>
        <p:spPr>
          <a:xfrm>
            <a:off x="2523744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0.7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114800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24528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</a:t>
            </a:r>
            <a:endParaRPr lang="en-US" sz="760" dirty="0"/>
          </a:p>
        </p:txBody>
      </p:sp>
      <p:sp>
        <p:nvSpPr>
          <p:cNvPr id="16" name="Text 13"/>
          <p:cNvSpPr/>
          <p:nvPr/>
        </p:nvSpPr>
        <p:spPr>
          <a:xfrm>
            <a:off x="4224528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13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HYG.</a:t>
            </a:r>
            <a:endParaRPr lang="en-US" sz="760" dirty="0"/>
          </a:p>
        </p:txBody>
      </p:sp>
      <p:sp>
        <p:nvSpPr>
          <p:cNvPr id="19" name="Text 16"/>
          <p:cNvSpPr/>
          <p:nvPr/>
        </p:nvSpPr>
        <p:spPr>
          <a:xfrm>
            <a:off x="822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91%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2414016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523744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ABX COMP.</a:t>
            </a:r>
            <a:endParaRPr lang="en-US" sz="760" dirty="0"/>
          </a:p>
        </p:txBody>
      </p:sp>
      <p:sp>
        <p:nvSpPr>
          <p:cNvPr id="22" name="Text 19"/>
          <p:cNvSpPr/>
          <p:nvPr/>
        </p:nvSpPr>
        <p:spPr>
          <a:xfrm>
            <a:off x="2523744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88%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114800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224528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 YOY</a:t>
            </a:r>
            <a:endParaRPr lang="en-US" sz="760" dirty="0"/>
          </a:p>
        </p:txBody>
      </p:sp>
      <p:sp>
        <p:nvSpPr>
          <p:cNvPr id="25" name="Text 22"/>
          <p:cNvSpPr/>
          <p:nvPr/>
        </p:nvSpPr>
        <p:spPr>
          <a:xfrm>
            <a:off x="4224528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↓38%</a:t>
            </a:r>
            <a:endParaRPr lang="en-US" sz="1700" dirty="0"/>
          </a:p>
        </p:txBody>
      </p:sp>
      <p:sp>
        <p:nvSpPr>
          <p:cNvPr id="26" name="Text 23"/>
          <p:cNvSpPr/>
          <p:nvPr/>
        </p:nvSpPr>
        <p:spPr>
          <a:xfrm>
            <a:off x="731520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HAI rate trend (/1,000 pd)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731520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Q1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194560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29" name="Shape 26"/>
          <p:cNvSpPr/>
          <p:nvPr/>
        </p:nvSpPr>
        <p:spPr>
          <a:xfrm>
            <a:off x="2194560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D03B3B"/>
          </a:solidFill>
          <a:ln/>
        </p:spPr>
      </p:sp>
      <p:sp>
        <p:nvSpPr>
          <p:cNvPr id="30" name="Text 27"/>
          <p:cNvSpPr/>
          <p:nvPr/>
        </p:nvSpPr>
        <p:spPr>
          <a:xfrm>
            <a:off x="4937760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3.9</a:t>
            </a:r>
            <a:endParaRPr lang="en-US" sz="860" dirty="0"/>
          </a:p>
        </p:txBody>
      </p:sp>
      <p:sp>
        <p:nvSpPr>
          <p:cNvPr id="31" name="Text 28"/>
          <p:cNvSpPr/>
          <p:nvPr/>
        </p:nvSpPr>
        <p:spPr>
          <a:xfrm>
            <a:off x="731520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Q1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2194560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3" name="Shape 30"/>
          <p:cNvSpPr/>
          <p:nvPr/>
        </p:nvSpPr>
        <p:spPr>
          <a:xfrm>
            <a:off x="2194560" y="4873752"/>
            <a:ext cx="1996135" cy="146304"/>
          </a:xfrm>
          <a:prstGeom prst="roundRect">
            <a:avLst>
              <a:gd name="adj" fmla="val 50000"/>
            </a:avLst>
          </a:prstGeom>
          <a:solidFill>
            <a:srgbClr val="E8B53A"/>
          </a:solidFill>
          <a:ln/>
        </p:spPr>
      </p:sp>
      <p:sp>
        <p:nvSpPr>
          <p:cNvPr id="34" name="Text 31"/>
          <p:cNvSpPr/>
          <p:nvPr/>
        </p:nvSpPr>
        <p:spPr>
          <a:xfrm>
            <a:off x="4937760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2.9</a:t>
            </a:r>
            <a:endParaRPr lang="en-US" sz="860" dirty="0"/>
          </a:p>
        </p:txBody>
      </p:sp>
      <p:sp>
        <p:nvSpPr>
          <p:cNvPr id="35" name="Text 32"/>
          <p:cNvSpPr/>
          <p:nvPr/>
        </p:nvSpPr>
        <p:spPr>
          <a:xfrm>
            <a:off x="731520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Q3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2194560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37" name="Shape 34"/>
          <p:cNvSpPr/>
          <p:nvPr/>
        </p:nvSpPr>
        <p:spPr>
          <a:xfrm>
            <a:off x="2194560" y="5175504"/>
            <a:ext cx="1672438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38" name="Text 35"/>
          <p:cNvSpPr/>
          <p:nvPr/>
        </p:nvSpPr>
        <p:spPr>
          <a:xfrm>
            <a:off x="4937760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</a:t>
            </a:r>
            <a:endParaRPr lang="en-US" sz="860" dirty="0"/>
          </a:p>
        </p:txBody>
      </p:sp>
      <p:sp>
        <p:nvSpPr>
          <p:cNvPr id="39" name="Text 36"/>
          <p:cNvSpPr/>
          <p:nvPr/>
        </p:nvSpPr>
        <p:spPr>
          <a:xfrm>
            <a:off x="731520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HIC · MOM · COP. Outbreak-prediction model flags clusters days before a manual line-list would.</a:t>
            </a:r>
            <a:endParaRPr lang="en-US" sz="960" dirty="0"/>
          </a:p>
        </p:txBody>
      </p:sp>
      <p:sp>
        <p:nvSpPr>
          <p:cNvPr id="40" name="Shape 37"/>
          <p:cNvSpPr/>
          <p:nvPr/>
        </p:nvSpPr>
        <p:spPr>
          <a:xfrm>
            <a:off x="6199632" y="1554480"/>
            <a:ext cx="5532120" cy="4617720"/>
          </a:xfrm>
          <a:prstGeom prst="roundRect">
            <a:avLst>
              <a:gd name="adj" fmla="val 1980"/>
            </a:avLst>
          </a:prstGeom>
          <a:solidFill>
            <a:srgbClr val="1D1726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6455664" y="1783080"/>
            <a:ext cx="109728" cy="109728"/>
          </a:xfrm>
          <a:prstGeom prst="ellipse">
            <a:avLst/>
          </a:prstGeom>
          <a:solidFill>
            <a:srgbClr val="27D07A"/>
          </a:solidFill>
          <a:ln/>
        </p:spPr>
      </p:sp>
      <p:sp>
        <p:nvSpPr>
          <p:cNvPr id="42" name="Text 39"/>
          <p:cNvSpPr/>
          <p:nvPr/>
        </p:nvSpPr>
        <p:spPr>
          <a:xfrm>
            <a:off x="6656832" y="1719072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Safety · Network</a:t>
            </a:r>
            <a:endParaRPr lang="en-US" sz="1250" dirty="0"/>
          </a:p>
        </p:txBody>
      </p:sp>
      <p:sp>
        <p:nvSpPr>
          <p:cNvPr id="43" name="Shape 40"/>
          <p:cNvSpPr/>
          <p:nvPr/>
        </p:nvSpPr>
        <p:spPr>
          <a:xfrm>
            <a:off x="6455664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6565392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INDEX</a:t>
            </a:r>
            <a:endParaRPr lang="en-US" sz="760" dirty="0"/>
          </a:p>
        </p:txBody>
      </p:sp>
      <p:sp>
        <p:nvSpPr>
          <p:cNvPr id="45" name="Text 42"/>
          <p:cNvSpPr/>
          <p:nvPr/>
        </p:nvSpPr>
        <p:spPr>
          <a:xfrm>
            <a:off x="6565392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↓47%</a:t>
            </a:r>
            <a:endParaRPr lang="en-US" sz="1700" dirty="0"/>
          </a:p>
        </p:txBody>
      </p:sp>
      <p:sp>
        <p:nvSpPr>
          <p:cNvPr id="46" name="Shape 43"/>
          <p:cNvSpPr/>
          <p:nvPr/>
        </p:nvSpPr>
        <p:spPr>
          <a:xfrm>
            <a:off x="8156448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266176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NEAR-MISS</a:t>
            </a:r>
            <a:endParaRPr lang="en-US" sz="760" dirty="0"/>
          </a:p>
        </p:txBody>
      </p:sp>
      <p:sp>
        <p:nvSpPr>
          <p:cNvPr id="48" name="Text 45"/>
          <p:cNvSpPr/>
          <p:nvPr/>
        </p:nvSpPr>
        <p:spPr>
          <a:xfrm>
            <a:off x="8266176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3.1×</a:t>
            </a:r>
            <a:endParaRPr lang="en-US" sz="1700" dirty="0"/>
          </a:p>
        </p:txBody>
      </p:sp>
      <p:sp>
        <p:nvSpPr>
          <p:cNvPr id="49" name="Shape 46"/>
          <p:cNvSpPr/>
          <p:nvPr/>
        </p:nvSpPr>
        <p:spPr>
          <a:xfrm>
            <a:off x="9857232" y="2212848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9966960" y="230428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HIGH-ALERT</a:t>
            </a:r>
            <a:endParaRPr lang="en-US" sz="760" dirty="0"/>
          </a:p>
        </p:txBody>
      </p:sp>
      <p:sp>
        <p:nvSpPr>
          <p:cNvPr id="51" name="Text 48"/>
          <p:cNvSpPr/>
          <p:nvPr/>
        </p:nvSpPr>
        <p:spPr>
          <a:xfrm>
            <a:off x="9966960" y="2651760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99.4%</a:t>
            </a:r>
            <a:endParaRPr lang="en-US" sz="1700" dirty="0"/>
          </a:p>
        </p:txBody>
      </p:sp>
      <p:sp>
        <p:nvSpPr>
          <p:cNvPr id="52" name="Shape 49"/>
          <p:cNvSpPr/>
          <p:nvPr/>
        </p:nvSpPr>
        <p:spPr>
          <a:xfrm>
            <a:off x="6455664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565392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ABX COMP.</a:t>
            </a:r>
            <a:endParaRPr lang="en-US" sz="760" dirty="0"/>
          </a:p>
        </p:txBody>
      </p:sp>
      <p:sp>
        <p:nvSpPr>
          <p:cNvPr id="54" name="Text 51"/>
          <p:cNvSpPr/>
          <p:nvPr/>
        </p:nvSpPr>
        <p:spPr>
          <a:xfrm>
            <a:off x="6565392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88%</a:t>
            </a:r>
            <a:endParaRPr lang="en-US" sz="1700" dirty="0"/>
          </a:p>
        </p:txBody>
      </p:sp>
      <p:sp>
        <p:nvSpPr>
          <p:cNvPr id="55" name="Shape 52"/>
          <p:cNvSpPr/>
          <p:nvPr/>
        </p:nvSpPr>
        <p:spPr>
          <a:xfrm>
            <a:off x="8156448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8266176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RISKS</a:t>
            </a:r>
            <a:endParaRPr lang="en-US" sz="760" dirty="0"/>
          </a:p>
        </p:txBody>
      </p:sp>
      <p:sp>
        <p:nvSpPr>
          <p:cNvPr id="57" name="Text 54"/>
          <p:cNvSpPr/>
          <p:nvPr/>
        </p:nvSpPr>
        <p:spPr>
          <a:xfrm>
            <a:off x="8266176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58" name="Shape 55"/>
          <p:cNvSpPr/>
          <p:nvPr/>
        </p:nvSpPr>
        <p:spPr>
          <a:xfrm>
            <a:off x="9857232" y="3236976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272031"/>
          </a:solidFill>
          <a:ln w="12700">
            <a:solidFill>
              <a:srgbClr val="352B40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9966960" y="332841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76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RX ERRORS</a:t>
            </a:r>
            <a:endParaRPr lang="en-US" sz="760" dirty="0"/>
          </a:p>
        </p:txBody>
      </p:sp>
      <p:sp>
        <p:nvSpPr>
          <p:cNvPr id="60" name="Text 57"/>
          <p:cNvSpPr/>
          <p:nvPr/>
        </p:nvSpPr>
        <p:spPr>
          <a:xfrm>
            <a:off x="9966960" y="367588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↓51%</a:t>
            </a:r>
            <a:endParaRPr lang="en-US" sz="1700" dirty="0"/>
          </a:p>
        </p:txBody>
      </p:sp>
      <p:sp>
        <p:nvSpPr>
          <p:cNvPr id="61" name="Text 58"/>
          <p:cNvSpPr/>
          <p:nvPr/>
        </p:nvSpPr>
        <p:spPr>
          <a:xfrm>
            <a:off x="6473952" y="4261104"/>
            <a:ext cx="4937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C9BB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reduction by stage</a:t>
            </a:r>
            <a:endParaRPr lang="en-US" sz="950" dirty="0"/>
          </a:p>
        </p:txBody>
      </p:sp>
      <p:sp>
        <p:nvSpPr>
          <p:cNvPr id="62" name="Text 59"/>
          <p:cNvSpPr/>
          <p:nvPr/>
        </p:nvSpPr>
        <p:spPr>
          <a:xfrm>
            <a:off x="6473952" y="4535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Prescribing</a:t>
            </a:r>
            <a:endParaRPr lang="en-US" sz="900" dirty="0"/>
          </a:p>
        </p:txBody>
      </p:sp>
      <p:sp>
        <p:nvSpPr>
          <p:cNvPr id="63" name="Shape 60"/>
          <p:cNvSpPr/>
          <p:nvPr/>
        </p:nvSpPr>
        <p:spPr>
          <a:xfrm>
            <a:off x="7936992" y="4572000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4" name="Shape 61"/>
          <p:cNvSpPr/>
          <p:nvPr/>
        </p:nvSpPr>
        <p:spPr>
          <a:xfrm>
            <a:off x="7936992" y="4572000"/>
            <a:ext cx="1375715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5" name="Text 62"/>
          <p:cNvSpPr/>
          <p:nvPr/>
        </p:nvSpPr>
        <p:spPr>
          <a:xfrm>
            <a:off x="10680192" y="4526280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↓51%</a:t>
            </a:r>
            <a:endParaRPr lang="en-US" sz="860" dirty="0"/>
          </a:p>
        </p:txBody>
      </p:sp>
      <p:sp>
        <p:nvSpPr>
          <p:cNvPr id="66" name="Text 63"/>
          <p:cNvSpPr/>
          <p:nvPr/>
        </p:nvSpPr>
        <p:spPr>
          <a:xfrm>
            <a:off x="6473952" y="4837176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Transcribing</a:t>
            </a:r>
            <a:endParaRPr lang="en-US" sz="900" dirty="0"/>
          </a:p>
        </p:txBody>
      </p:sp>
      <p:sp>
        <p:nvSpPr>
          <p:cNvPr id="67" name="Shape 64"/>
          <p:cNvSpPr/>
          <p:nvPr/>
        </p:nvSpPr>
        <p:spPr>
          <a:xfrm>
            <a:off x="7936992" y="4873752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68" name="Shape 65"/>
          <p:cNvSpPr/>
          <p:nvPr/>
        </p:nvSpPr>
        <p:spPr>
          <a:xfrm>
            <a:off x="7936992" y="4873752"/>
            <a:ext cx="1672438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69" name="Text 66"/>
          <p:cNvSpPr/>
          <p:nvPr/>
        </p:nvSpPr>
        <p:spPr>
          <a:xfrm>
            <a:off x="10680192" y="4828032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↓62%</a:t>
            </a:r>
            <a:endParaRPr lang="en-US" sz="860" dirty="0"/>
          </a:p>
        </p:txBody>
      </p:sp>
      <p:sp>
        <p:nvSpPr>
          <p:cNvPr id="70" name="Text 67"/>
          <p:cNvSpPr/>
          <p:nvPr/>
        </p:nvSpPr>
        <p:spPr>
          <a:xfrm>
            <a:off x="6473952" y="5138928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7AF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Dispensing</a:t>
            </a:r>
            <a:endParaRPr lang="en-US" sz="900" dirty="0"/>
          </a:p>
        </p:txBody>
      </p:sp>
      <p:sp>
        <p:nvSpPr>
          <p:cNvPr id="71" name="Shape 68"/>
          <p:cNvSpPr/>
          <p:nvPr/>
        </p:nvSpPr>
        <p:spPr>
          <a:xfrm>
            <a:off x="7936992" y="5175504"/>
            <a:ext cx="2697480" cy="146304"/>
          </a:xfrm>
          <a:prstGeom prst="roundRect">
            <a:avLst>
              <a:gd name="adj" fmla="val 50000"/>
            </a:avLst>
          </a:prstGeom>
          <a:solidFill>
            <a:srgbClr val="141019"/>
          </a:solidFill>
          <a:ln/>
        </p:spPr>
      </p:sp>
      <p:sp>
        <p:nvSpPr>
          <p:cNvPr id="72" name="Shape 69"/>
          <p:cNvSpPr/>
          <p:nvPr/>
        </p:nvSpPr>
        <p:spPr>
          <a:xfrm>
            <a:off x="7936992" y="5175504"/>
            <a:ext cx="1186891" cy="146304"/>
          </a:xfrm>
          <a:prstGeom prst="roundRect">
            <a:avLst>
              <a:gd name="adj" fmla="val 50000"/>
            </a:avLst>
          </a:prstGeom>
          <a:solidFill>
            <a:srgbClr val="27D07A"/>
          </a:solidFill>
          <a:ln/>
        </p:spPr>
      </p:sp>
      <p:sp>
        <p:nvSpPr>
          <p:cNvPr id="73" name="Text 70"/>
          <p:cNvSpPr/>
          <p:nvPr/>
        </p:nvSpPr>
        <p:spPr>
          <a:xfrm>
            <a:off x="10680192" y="512978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↓44%</a:t>
            </a:r>
            <a:endParaRPr lang="en-US" sz="860" dirty="0"/>
          </a:p>
        </p:txBody>
      </p:sp>
      <p:sp>
        <p:nvSpPr>
          <p:cNvPr id="74" name="Text 71"/>
          <p:cNvSpPr/>
          <p:nvPr/>
        </p:nvSpPr>
        <p:spPr>
          <a:xfrm>
            <a:off x="6473952" y="5559552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960" i="1" dirty="0">
                <a:solidFill>
                  <a:srgbClr val="D8CC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NABH-mapped: MOM · IPSG3 · HIC. Forecasts stock-outs &amp; flags prescribers with rising error-risk patterns.</a:t>
            </a:r>
            <a:endParaRPr lang="en-US" sz="96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B18C5AF9-9880-CA99-CFEB-DEC8FC0A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22960" y="5486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OF THE COMMAND CENTRE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22960" y="841248"/>
            <a:ext cx="10515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&amp; Predictive Analytics Engine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822960" y="155448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6A2450"/>
          </a:solidFill>
          <a:ln/>
        </p:spPr>
      </p:sp>
      <p:sp>
        <p:nvSpPr>
          <p:cNvPr id="6" name="Text 3"/>
          <p:cNvSpPr/>
          <p:nvPr/>
        </p:nvSpPr>
        <p:spPr>
          <a:xfrm>
            <a:off x="1005840" y="166420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25+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1005840" y="215798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models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566160" y="155448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6A2450"/>
          </a:solidFill>
          <a:ln/>
        </p:spPr>
      </p:sp>
      <p:sp>
        <p:nvSpPr>
          <p:cNvPr id="9" name="Text 6"/>
          <p:cNvSpPr/>
          <p:nvPr/>
        </p:nvSpPr>
        <p:spPr>
          <a:xfrm>
            <a:off x="3749040" y="166420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87%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3749040" y="215798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Sepsis-model AUC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09360" y="155448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6A2450"/>
          </a:solidFill>
          <a:ln/>
        </p:spPr>
      </p:sp>
      <p:sp>
        <p:nvSpPr>
          <p:cNvPr id="12" name="Text 9"/>
          <p:cNvSpPr/>
          <p:nvPr/>
        </p:nvSpPr>
        <p:spPr>
          <a:xfrm>
            <a:off x="6492240" y="166420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≤5 min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6492240" y="215798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Inference latency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9052560" y="155448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6A2450"/>
          </a:solidFill>
          <a:ln/>
        </p:spPr>
      </p:sp>
      <p:sp>
        <p:nvSpPr>
          <p:cNvPr id="15" name="Text 12"/>
          <p:cNvSpPr/>
          <p:nvPr/>
        </p:nvSpPr>
        <p:spPr>
          <a:xfrm>
            <a:off x="9235440" y="166420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3.4×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9235440" y="215798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Preventive interventions</a:t>
            </a:r>
            <a:endParaRPr lang="en-US" sz="1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743200"/>
          <a:ext cx="7315200" cy="2523744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A2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94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A2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94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3A2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94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3A29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 Triggered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94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Sepsis Early-Warning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Sepsis onset 4–6h ahead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~87% AUC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Rapid-response activation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Clinical Deterioration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NEWS2+ deterioration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~85% AUC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Escalate to treating team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AKI Prediction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Acute kidney injury risk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~83% AUC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Nephroprotection review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Surge Forecast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Arrivals 2–6h ahead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±12% MAPE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Pre-emptive staffing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 Outbreak Detection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Emerging infection clusters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 signal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Isolation &amp; IPC response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Readmission Risk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30-day readmission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~80% AUC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Discharge-care planning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18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Drug Stock-out / Blood Demand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Shortage before it bites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7FE3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±9% MAPE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E7D6E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Replenish / redistribute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B2D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Shape 14"/>
          <p:cNvSpPr/>
          <p:nvPr/>
        </p:nvSpPr>
        <p:spPr>
          <a:xfrm>
            <a:off x="8366760" y="2743200"/>
            <a:ext cx="3364992" cy="3108960"/>
          </a:xfrm>
          <a:prstGeom prst="roundRect">
            <a:avLst>
              <a:gd name="adj" fmla="val 2353"/>
            </a:avLst>
          </a:prstGeom>
          <a:solidFill>
            <a:srgbClr val="6A2450"/>
          </a:solidFill>
          <a:ln/>
        </p:spPr>
      </p:sp>
      <p:sp>
        <p:nvSpPr>
          <p:cNvPr id="19" name="Text 15"/>
          <p:cNvSpPr/>
          <p:nvPr/>
        </p:nvSpPr>
        <p:spPr>
          <a:xfrm>
            <a:off x="8595360" y="28803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4D5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&amp; Safe AI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8595360" y="3246120"/>
            <a:ext cx="3017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9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Augment, never replace — models advise, clinicians decide</a:t>
            </a:r>
            <a:endParaRPr lang="en-US" sz="980" dirty="0"/>
          </a:p>
        </p:txBody>
      </p:sp>
      <p:sp>
        <p:nvSpPr>
          <p:cNvPr id="21" name="Text 17"/>
          <p:cNvSpPr/>
          <p:nvPr/>
        </p:nvSpPr>
        <p:spPr>
          <a:xfrm>
            <a:off x="8595360" y="3666744"/>
            <a:ext cx="3017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9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Transparency — every alert shows its drivers</a:t>
            </a:r>
            <a:endParaRPr lang="en-US" sz="980" dirty="0"/>
          </a:p>
        </p:txBody>
      </p:sp>
      <p:sp>
        <p:nvSpPr>
          <p:cNvPr id="22" name="Text 18"/>
          <p:cNvSpPr/>
          <p:nvPr/>
        </p:nvSpPr>
        <p:spPr>
          <a:xfrm>
            <a:off x="8595360" y="4087368"/>
            <a:ext cx="3017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9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Bias vigilance across sites &amp; cohorts</a:t>
            </a:r>
            <a:endParaRPr lang="en-US" sz="980" dirty="0"/>
          </a:p>
        </p:txBody>
      </p:sp>
      <p:sp>
        <p:nvSpPr>
          <p:cNvPr id="23" name="Text 19"/>
          <p:cNvSpPr/>
          <p:nvPr/>
        </p:nvSpPr>
        <p:spPr>
          <a:xfrm>
            <a:off x="8595360" y="4507992"/>
            <a:ext cx="3017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9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Precision-tuned to avoid alert fatigue</a:t>
            </a:r>
            <a:endParaRPr lang="en-US" sz="980" dirty="0"/>
          </a:p>
        </p:txBody>
      </p:sp>
      <p:sp>
        <p:nvSpPr>
          <p:cNvPr id="17" name="Text 20"/>
          <p:cNvSpPr/>
          <p:nvPr/>
        </p:nvSpPr>
        <p:spPr>
          <a:xfrm>
            <a:off x="8595360" y="4928616"/>
            <a:ext cx="3017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9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Versioned MLOps with drift monitoring</a:t>
            </a:r>
            <a:endParaRPr lang="en-US" sz="980" dirty="0"/>
          </a:p>
        </p:txBody>
      </p:sp>
      <p:sp>
        <p:nvSpPr>
          <p:cNvPr id="25" name="Text 21"/>
          <p:cNvSpPr/>
          <p:nvPr/>
        </p:nvSpPr>
        <p:spPr>
          <a:xfrm>
            <a:off x="8595360" y="5349240"/>
            <a:ext cx="3017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980" dirty="0">
                <a:solidFill>
                  <a:srgbClr val="EAD9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prediction &amp; action audited</a:t>
            </a:r>
            <a:endParaRPr lang="en-US" sz="98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86AF6259-2CB4-5A18-38EE-2F821A62D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LANGUAGE OF QUALITY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250+ Clinical KPI Framework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indicator: one definition, one numerator/denominator, one threshold, one Shivam HIS source</a:t>
            </a:r>
            <a:endParaRPr lang="en-US" sz="12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457200" y="1691640"/>
          <a:ext cx="6583680" cy="4434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3"/>
          <p:cNvSpPr/>
          <p:nvPr/>
        </p:nvSpPr>
        <p:spPr>
          <a:xfrm>
            <a:off x="7315200" y="1691640"/>
            <a:ext cx="4416552" cy="1371600"/>
          </a:xfrm>
          <a:prstGeom prst="roundRect">
            <a:avLst>
              <a:gd name="adj" fmla="val 5333"/>
            </a:avLst>
          </a:prstGeom>
          <a:solidFill>
            <a:srgbClr val="7B2D5C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7498080" y="1810512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250+</a:t>
            </a:r>
            <a:endParaRPr lang="en-US" sz="4200" dirty="0"/>
          </a:p>
        </p:txBody>
      </p:sp>
      <p:sp>
        <p:nvSpPr>
          <p:cNvPr id="9" name="Text 5"/>
          <p:cNvSpPr/>
          <p:nvPr/>
        </p:nvSpPr>
        <p:spPr>
          <a:xfrm>
            <a:off x="7498080" y="2487168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standardised KPIs across 20 quality &amp; safety domains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7315200" y="3200400"/>
            <a:ext cx="4416552" cy="2926080"/>
          </a:xfrm>
          <a:prstGeom prst="roundRect">
            <a:avLst>
              <a:gd name="adj" fmla="val 250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7516368" y="331012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a governed KPI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7516368" y="361188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3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</a:t>
            </a:r>
            <a:endParaRPr lang="en-US" sz="930" dirty="0"/>
          </a:p>
        </p:txBody>
      </p:sp>
      <p:sp>
        <p:nvSpPr>
          <p:cNvPr id="13" name="Text 9"/>
          <p:cNvSpPr/>
          <p:nvPr/>
        </p:nvSpPr>
        <p:spPr>
          <a:xfrm>
            <a:off x="8686800" y="36118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Recognition Time</a:t>
            </a:r>
            <a:endParaRPr lang="en-US" sz="930" dirty="0"/>
          </a:p>
        </p:txBody>
      </p:sp>
      <p:sp>
        <p:nvSpPr>
          <p:cNvPr id="14" name="Text 10"/>
          <p:cNvSpPr/>
          <p:nvPr/>
        </p:nvSpPr>
        <p:spPr>
          <a:xfrm>
            <a:off x="7516368" y="402336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3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Numerator</a:t>
            </a:r>
            <a:endParaRPr lang="en-US" sz="930" dirty="0"/>
          </a:p>
        </p:txBody>
      </p:sp>
      <p:sp>
        <p:nvSpPr>
          <p:cNvPr id="15" name="Text 11"/>
          <p:cNvSpPr/>
          <p:nvPr/>
        </p:nvSpPr>
        <p:spPr>
          <a:xfrm>
            <a:off x="8686800" y="402336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→ documented recognition / bundle</a:t>
            </a:r>
            <a:endParaRPr lang="en-US" sz="930" dirty="0"/>
          </a:p>
        </p:txBody>
      </p:sp>
      <p:sp>
        <p:nvSpPr>
          <p:cNvPr id="16" name="Text 12"/>
          <p:cNvSpPr/>
          <p:nvPr/>
        </p:nvSpPr>
        <p:spPr>
          <a:xfrm>
            <a:off x="7516368" y="443484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3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Denominator</a:t>
            </a:r>
            <a:endParaRPr lang="en-US" sz="930" dirty="0"/>
          </a:p>
        </p:txBody>
      </p:sp>
      <p:sp>
        <p:nvSpPr>
          <p:cNvPr id="17" name="Text 13"/>
          <p:cNvSpPr/>
          <p:nvPr/>
        </p:nvSpPr>
        <p:spPr>
          <a:xfrm>
            <a:off x="8686800" y="443484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meeting sepsis screening criteria</a:t>
            </a:r>
            <a:endParaRPr lang="en-US" sz="930" dirty="0"/>
          </a:p>
        </p:txBody>
      </p:sp>
      <p:sp>
        <p:nvSpPr>
          <p:cNvPr id="18" name="Text 14"/>
          <p:cNvSpPr/>
          <p:nvPr/>
        </p:nvSpPr>
        <p:spPr>
          <a:xfrm>
            <a:off x="7516368" y="484632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3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</a:t>
            </a:r>
            <a:endParaRPr lang="en-US" sz="930" dirty="0"/>
          </a:p>
        </p:txBody>
      </p:sp>
      <p:sp>
        <p:nvSpPr>
          <p:cNvPr id="19" name="Text 15"/>
          <p:cNvSpPr/>
          <p:nvPr/>
        </p:nvSpPr>
        <p:spPr>
          <a:xfrm>
            <a:off x="8686800" y="484632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&lt;60m · Amber 60–120m · Red &gt;120m</a:t>
            </a:r>
            <a:endParaRPr lang="en-US" sz="930" dirty="0"/>
          </a:p>
        </p:txBody>
      </p:sp>
      <p:sp>
        <p:nvSpPr>
          <p:cNvPr id="20" name="Text 16"/>
          <p:cNvSpPr/>
          <p:nvPr/>
        </p:nvSpPr>
        <p:spPr>
          <a:xfrm>
            <a:off x="7516368" y="525780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3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930" dirty="0"/>
          </a:p>
        </p:txBody>
      </p:sp>
      <p:sp>
        <p:nvSpPr>
          <p:cNvPr id="21" name="Text 17"/>
          <p:cNvSpPr/>
          <p:nvPr/>
        </p:nvSpPr>
        <p:spPr>
          <a:xfrm>
            <a:off x="8686800" y="525780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EMR vitals/labs + ICU module + AI model</a:t>
            </a:r>
            <a:endParaRPr lang="en-US" sz="930" dirty="0"/>
          </a:p>
        </p:txBody>
      </p:sp>
      <p:sp>
        <p:nvSpPr>
          <p:cNvPr id="22" name="Text 18"/>
          <p:cNvSpPr/>
          <p:nvPr/>
        </p:nvSpPr>
        <p:spPr>
          <a:xfrm>
            <a:off x="7516368" y="566928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3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Link</a:t>
            </a:r>
            <a:endParaRPr lang="en-US" sz="930" dirty="0"/>
          </a:p>
        </p:txBody>
      </p:sp>
      <p:sp>
        <p:nvSpPr>
          <p:cNvPr id="23" name="Text 19"/>
          <p:cNvSpPr/>
          <p:nvPr/>
        </p:nvSpPr>
        <p:spPr>
          <a:xfrm>
            <a:off x="8686800" y="566928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9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 · PSQ/CQI</a:t>
            </a:r>
            <a:endParaRPr lang="en-US" sz="930" dirty="0"/>
          </a:p>
        </p:txBody>
      </p:sp>
      <p:pic>
        <p:nvPicPr>
          <p:cNvPr id="2" name="Picture 2" descr="Ujala Cygnus logo">
            <a:hlinkClick r:id="rId4"/>
            <a:extLst>
              <a:ext uri="{FF2B5EF4-FFF2-40B4-BE49-F238E27FC236}">
                <a16:creationId xmlns:a16="http://schemas.microsoft.com/office/drawing/2014/main" id="{D5362D9D-CE23-88F3-108F-420DC7423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Measurable Outcomes — Before &amp; After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Sustained, audited improvement across 28 hospitals and 4,410 beds</a:t>
            </a:r>
            <a:endParaRPr lang="en-US" sz="12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457200" y="1691640"/>
          <a:ext cx="5486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5897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8B85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(% — higher is better)</a:t>
            </a:r>
            <a:endParaRPr lang="en-US" sz="85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691640"/>
          <a:ext cx="5468112" cy="290779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077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After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Critical-incident escalation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48–72 hrs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&lt;9 min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&gt;99% faster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Sepsis recognition time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−62%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62%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 rate /1,000 pd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38%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Medication errors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baseline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−47%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47%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Door-to-doctor TAT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min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 min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41%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 falls /1,000 pd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44%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injuries /1,000 pd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1.25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52%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Blood-product wastage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52%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77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 reporting effort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dirty="0">
                          <a:solidFill>
                            <a:srgbClr val="8B859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18,000 h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4,900 h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6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↓ 73%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" name="Picture 2" descr="Ujala Cygnus logo">
            <a:hlinkClick r:id="rId4"/>
            <a:extLst>
              <a:ext uri="{FF2B5EF4-FFF2-40B4-BE49-F238E27FC236}">
                <a16:creationId xmlns:a16="http://schemas.microsoft.com/office/drawing/2014/main" id="{AE66A581-A3DC-F444-8949-F11C2BF0A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CASE, PROVEN</a:t>
            </a:r>
            <a:endParaRPr lang="en-US" sz="1100" dirty="0"/>
          </a:p>
        </p:txBody>
      </p:sp>
      <p:graphicFrame>
        <p:nvGraphicFramePr>
          <p:cNvPr id="18" name="Chart 0"/>
          <p:cNvGraphicFramePr/>
          <p:nvPr>
            <p:extLst>
              <p:ext uri="{D42A27DB-BD31-4B8C-83A1-F6EECF244321}">
                <p14:modId xmlns:p14="http://schemas.microsoft.com/office/powerpoint/2010/main" val="2530560033"/>
              </p:ext>
            </p:extLst>
          </p:nvPr>
        </p:nvGraphicFramePr>
        <p:xfrm>
          <a:off x="78827" y="1477754"/>
          <a:ext cx="411480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666179"/>
              </p:ext>
            </p:extLst>
          </p:nvPr>
        </p:nvGraphicFramePr>
        <p:xfrm>
          <a:off x="4657134" y="1706880"/>
          <a:ext cx="6885432" cy="329184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7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Driver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Mechanism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Infection reduction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38% fewer HAIs → reduced LOS &amp; cost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₹1.95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 capacity unlocked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+17 pts utilisation, no capex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₹1.60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Length-of-stay &amp; flow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Faster diagnostics, ICU &amp; discharge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₹1.25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Manual-effort elimination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73% less reporting (~13,100 hrs)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₹0.95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Medication &amp; drug spend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Fewer ADEs, stewardship, less waste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₹0.80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Revenue-cycle acceleration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Cleaner docs → faster claims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₹0.50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Blood-product wastage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52% lower + network balancing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₹0.35 Cr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quantified annual value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₹7.40 Cr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Picture 2" descr="Ujala Cygnus logo">
            <a:hlinkClick r:id="rId4"/>
            <a:extLst>
              <a:ext uri="{FF2B5EF4-FFF2-40B4-BE49-F238E27FC236}">
                <a16:creationId xmlns:a16="http://schemas.microsoft.com/office/drawing/2014/main" id="{E1E41D6E-2C15-35CA-AF7C-E588F18A6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NUMBERS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Impact &amp; Benefits Realisation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640080" y="1737360"/>
            <a:ext cx="310896" cy="310896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7" name="Shape 4"/>
          <p:cNvSpPr/>
          <p:nvPr/>
        </p:nvSpPr>
        <p:spPr>
          <a:xfrm>
            <a:off x="722376" y="1819656"/>
            <a:ext cx="146304" cy="146304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8" name="Text 5"/>
          <p:cNvSpPr/>
          <p:nvPr/>
        </p:nvSpPr>
        <p:spPr>
          <a:xfrm>
            <a:off x="1060704" y="17190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Impact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58368" y="2103120"/>
            <a:ext cx="3246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became a Board-level discipline — provable to regulators, insurers &amp; patients.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233672" y="15544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416552" y="1737360"/>
            <a:ext cx="310896" cy="310896"/>
          </a:xfrm>
          <a:prstGeom prst="ellipse">
            <a:avLst/>
          </a:prstGeom>
          <a:solidFill>
            <a:srgbClr val="E1F5F0"/>
          </a:solidFill>
          <a:ln/>
        </p:spPr>
      </p:sp>
      <p:sp>
        <p:nvSpPr>
          <p:cNvPr id="12" name="Shape 9"/>
          <p:cNvSpPr/>
          <p:nvPr/>
        </p:nvSpPr>
        <p:spPr>
          <a:xfrm>
            <a:off x="4498848" y="1819656"/>
            <a:ext cx="146304" cy="146304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13" name="Text 10"/>
          <p:cNvSpPr/>
          <p:nvPr/>
        </p:nvSpPr>
        <p:spPr>
          <a:xfrm>
            <a:off x="4837176" y="17190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Impact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434840" y="2103120"/>
            <a:ext cx="3246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 less manual reporting; exception-based management focuses leadership attention.</a:t>
            </a:r>
            <a:endParaRPr lang="en-US" sz="980" dirty="0"/>
          </a:p>
        </p:txBody>
      </p:sp>
      <p:sp>
        <p:nvSpPr>
          <p:cNvPr id="15" name="Shape 12"/>
          <p:cNvSpPr/>
          <p:nvPr/>
        </p:nvSpPr>
        <p:spPr>
          <a:xfrm>
            <a:off x="8010144" y="15544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193024" y="1737360"/>
            <a:ext cx="310896" cy="310896"/>
          </a:xfrm>
          <a:prstGeom prst="ellipse">
            <a:avLst/>
          </a:prstGeom>
          <a:solidFill>
            <a:srgbClr val="FDF6E3"/>
          </a:solidFill>
          <a:ln/>
        </p:spPr>
      </p:sp>
      <p:sp>
        <p:nvSpPr>
          <p:cNvPr id="17" name="Shape 14"/>
          <p:cNvSpPr/>
          <p:nvPr/>
        </p:nvSpPr>
        <p:spPr>
          <a:xfrm>
            <a:off x="8275320" y="1819656"/>
            <a:ext cx="146304" cy="146304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18" name="Text 15"/>
          <p:cNvSpPr/>
          <p:nvPr/>
        </p:nvSpPr>
        <p:spPr>
          <a:xfrm>
            <a:off x="8613648" y="17190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Impact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8211312" y="2103120"/>
            <a:ext cx="3246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intervention, fewer infections, safer surgery, lower risk-adjusted mortality.</a:t>
            </a:r>
            <a:endParaRPr lang="en-US" sz="980" dirty="0"/>
          </a:p>
        </p:txBody>
      </p:sp>
      <p:sp>
        <p:nvSpPr>
          <p:cNvPr id="25" name="Shape 22"/>
          <p:cNvSpPr/>
          <p:nvPr/>
        </p:nvSpPr>
        <p:spPr>
          <a:xfrm>
            <a:off x="4233672" y="29260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4416552" y="3108960"/>
            <a:ext cx="310896" cy="310896"/>
          </a:xfrm>
          <a:prstGeom prst="ellipse">
            <a:avLst/>
          </a:prstGeom>
          <a:solidFill>
            <a:srgbClr val="F4EBF0"/>
          </a:solidFill>
          <a:ln/>
        </p:spPr>
      </p:sp>
      <p:sp>
        <p:nvSpPr>
          <p:cNvPr id="27" name="Shape 24"/>
          <p:cNvSpPr/>
          <p:nvPr/>
        </p:nvSpPr>
        <p:spPr>
          <a:xfrm>
            <a:off x="4498848" y="3191256"/>
            <a:ext cx="146304" cy="146304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28" name="Text 25"/>
          <p:cNvSpPr/>
          <p:nvPr/>
        </p:nvSpPr>
        <p:spPr>
          <a:xfrm>
            <a:off x="4837176" y="30906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Impact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4434840" y="3474720"/>
            <a:ext cx="3246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digital reporting &amp; high voluntary use — a maturing just-culture.</a:t>
            </a:r>
            <a:endParaRPr lang="en-US" sz="980" dirty="0"/>
          </a:p>
        </p:txBody>
      </p:sp>
      <p:sp>
        <p:nvSpPr>
          <p:cNvPr id="30" name="Shape 27"/>
          <p:cNvSpPr/>
          <p:nvPr/>
        </p:nvSpPr>
        <p:spPr>
          <a:xfrm>
            <a:off x="8010144" y="2926080"/>
            <a:ext cx="3611880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8193024" y="3108960"/>
            <a:ext cx="310896" cy="310896"/>
          </a:xfrm>
          <a:prstGeom prst="ellipse">
            <a:avLst/>
          </a:prstGeom>
          <a:solidFill>
            <a:srgbClr val="E1F5F0"/>
          </a:solidFill>
          <a:ln/>
        </p:spPr>
      </p:sp>
      <p:sp>
        <p:nvSpPr>
          <p:cNvPr id="32" name="Shape 29"/>
          <p:cNvSpPr/>
          <p:nvPr/>
        </p:nvSpPr>
        <p:spPr>
          <a:xfrm>
            <a:off x="8275320" y="3191256"/>
            <a:ext cx="146304" cy="146304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33" name="Text 30"/>
          <p:cNvSpPr/>
          <p:nvPr/>
        </p:nvSpPr>
        <p:spPr>
          <a:xfrm>
            <a:off x="8613648" y="309067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Impact</a:t>
            </a:r>
            <a:endParaRPr lang="en-US" sz="1150" dirty="0"/>
          </a:p>
        </p:txBody>
      </p:sp>
      <p:sp>
        <p:nvSpPr>
          <p:cNvPr id="34" name="Text 31"/>
          <p:cNvSpPr/>
          <p:nvPr/>
        </p:nvSpPr>
        <p:spPr>
          <a:xfrm>
            <a:off x="8211312" y="3474720"/>
            <a:ext cx="3246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audit-readiness replaced the pre-assessment scramble.</a:t>
            </a:r>
            <a:endParaRPr lang="en-US" sz="980" dirty="0"/>
          </a:p>
        </p:txBody>
      </p:sp>
      <p:sp>
        <p:nvSpPr>
          <p:cNvPr id="35" name="Text 32"/>
          <p:cNvSpPr/>
          <p:nvPr/>
        </p:nvSpPr>
        <p:spPr>
          <a:xfrm>
            <a:off x="457200" y="43434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Benefits-realisation scorecard</a:t>
            </a:r>
            <a:endParaRPr lang="en-US" sz="13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4709160"/>
          <a:ext cx="11274552" cy="1658112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17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Benefit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Promised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Realised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9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2D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Enterprise visibility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Single real-time view of 28 hospitals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Delivered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30" b="1" dirty="0">
                          <a:solidFill>
                            <a:srgbClr val="7A58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Realised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Patient-safety improvement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Measurable harm reduction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Falls ↓44%, PI ↓52%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3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Compliance assurance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Continuous NABH readiness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71% → 94%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3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Operational efficiency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≥50% less manual effort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73% reduction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3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Financial return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Positive ROI in year one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3.6× ROI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3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1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Predictive capability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5550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≥15 models in production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320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25+ models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30" b="1" dirty="0">
                          <a:solidFill>
                            <a:srgbClr val="0A7C6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Exceeded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6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8EA6FE32-B34A-3B80-856C-0313944A9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TO BE REPEATED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Lessons Learned &amp; Replication Model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457200" y="1554480"/>
            <a:ext cx="5532120" cy="2286000"/>
          </a:xfrm>
          <a:prstGeom prst="roundRect">
            <a:avLst>
              <a:gd name="adj" fmla="val 3200"/>
            </a:avLst>
          </a:prstGeom>
          <a:solidFill>
            <a:srgbClr val="E1F5F0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685800" y="16916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Worked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713232" y="2048256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on the existing HIS — speed, low cost, zero disruption</a:t>
            </a:r>
            <a:endParaRPr lang="en-US" sz="1030" dirty="0"/>
          </a:p>
        </p:txBody>
      </p:sp>
      <p:sp>
        <p:nvSpPr>
          <p:cNvPr id="8" name="Text 5"/>
          <p:cNvSpPr/>
          <p:nvPr/>
        </p:nvSpPr>
        <p:spPr>
          <a:xfrm>
            <a:off x="713232" y="237744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enterprise KPI dictionary before any dashboard</a:t>
            </a:r>
            <a:endParaRPr lang="en-US" sz="1030" dirty="0"/>
          </a:p>
        </p:txBody>
      </p:sp>
      <p:sp>
        <p:nvSpPr>
          <p:cNvPr id="9" name="Text 6"/>
          <p:cNvSpPr/>
          <p:nvPr/>
        </p:nvSpPr>
        <p:spPr>
          <a:xfrm>
            <a:off x="713232" y="2706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Clinically-led design — adoption followed naturally</a:t>
            </a:r>
            <a:endParaRPr lang="en-US" sz="1030" dirty="0"/>
          </a:p>
        </p:txBody>
      </p:sp>
      <p:sp>
        <p:nvSpPr>
          <p:cNvPr id="10" name="Text 7"/>
          <p:cNvSpPr/>
          <p:nvPr/>
        </p:nvSpPr>
        <p:spPr>
          <a:xfrm>
            <a:off x="713232" y="303580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Pilot-prove-then-scale waves with a fixed playbook</a:t>
            </a:r>
            <a:endParaRPr lang="en-US" sz="1030" dirty="0"/>
          </a:p>
        </p:txBody>
      </p:sp>
      <p:sp>
        <p:nvSpPr>
          <p:cNvPr id="11" name="Text 8"/>
          <p:cNvSpPr/>
          <p:nvPr/>
        </p:nvSpPr>
        <p:spPr>
          <a:xfrm>
            <a:off x="713232" y="3364992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Precision-tuned alerts that earned clinician trust</a:t>
            </a:r>
            <a:endParaRPr lang="en-US" sz="1030" dirty="0"/>
          </a:p>
        </p:txBody>
      </p:sp>
      <p:sp>
        <p:nvSpPr>
          <p:cNvPr id="12" name="Shape 9"/>
          <p:cNvSpPr/>
          <p:nvPr/>
        </p:nvSpPr>
        <p:spPr>
          <a:xfrm>
            <a:off x="6199632" y="1554480"/>
            <a:ext cx="5532120" cy="2286000"/>
          </a:xfrm>
          <a:prstGeom prst="roundRect">
            <a:avLst>
              <a:gd name="adj" fmla="val 3200"/>
            </a:avLst>
          </a:prstGeom>
          <a:solidFill>
            <a:srgbClr val="FDF6E3"/>
          </a:solidFill>
          <a:ln/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6428232" y="16916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We'd Do Differently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6455664" y="2048256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in data quality earlier — standardise master data first</a:t>
            </a:r>
            <a:endParaRPr lang="en-US" sz="1030" dirty="0"/>
          </a:p>
        </p:txBody>
      </p:sp>
      <p:sp>
        <p:nvSpPr>
          <p:cNvPr id="15" name="Text 12"/>
          <p:cNvSpPr/>
          <p:nvPr/>
        </p:nvSpPr>
        <p:spPr>
          <a:xfrm>
            <a:off x="6455664" y="237744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 unit champions sooner — the engine of adoption</a:t>
            </a:r>
            <a:endParaRPr lang="en-US" sz="1030" dirty="0"/>
          </a:p>
        </p:txBody>
      </p:sp>
      <p:sp>
        <p:nvSpPr>
          <p:cNvPr id="16" name="Text 13"/>
          <p:cNvSpPr/>
          <p:nvPr/>
        </p:nvSpPr>
        <p:spPr>
          <a:xfrm>
            <a:off x="6455664" y="2706624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AI carefully — ship descriptive value first, then predict</a:t>
            </a:r>
            <a:endParaRPr lang="en-US" sz="1030" dirty="0"/>
          </a:p>
        </p:txBody>
      </p:sp>
      <p:sp>
        <p:nvSpPr>
          <p:cNvPr id="17" name="Text 14"/>
          <p:cNvSpPr/>
          <p:nvPr/>
        </p:nvSpPr>
        <p:spPr>
          <a:xfrm>
            <a:off x="6455664" y="3035808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</a:t>
            </a:r>
            <a:r>
              <a:rPr lang="en-US" sz="103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Over-communicate wins — visible results sustain momentum</a:t>
            </a:r>
            <a:endParaRPr lang="en-US" sz="1030" dirty="0"/>
          </a:p>
        </p:txBody>
      </p:sp>
      <p:sp>
        <p:nvSpPr>
          <p:cNvPr id="18" name="Text 15"/>
          <p:cNvSpPr/>
          <p:nvPr/>
        </p:nvSpPr>
        <p:spPr>
          <a:xfrm>
            <a:off x="457200" y="406908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Replication Blueprint — Five Steps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" y="4480560"/>
            <a:ext cx="2130552" cy="1645920"/>
          </a:xfrm>
          <a:prstGeom prst="roundRect">
            <a:avLst>
              <a:gd name="adj" fmla="val 4444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1325880" y="4617720"/>
            <a:ext cx="457200" cy="457200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21" name="Text 18"/>
          <p:cNvSpPr/>
          <p:nvPr/>
        </p:nvSpPr>
        <p:spPr>
          <a:xfrm>
            <a:off x="132588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548640" y="513892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585216" y="5449824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a shared HIS; define one enterprise KPI dictionary.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2542032" y="475488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2743200" y="4480560"/>
            <a:ext cx="2130552" cy="1645920"/>
          </a:xfrm>
          <a:prstGeom prst="roundRect">
            <a:avLst>
              <a:gd name="adj" fmla="val 4444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3611880" y="4617720"/>
            <a:ext cx="457200" cy="457200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27" name="Text 24"/>
          <p:cNvSpPr/>
          <p:nvPr/>
        </p:nvSpPr>
        <p:spPr>
          <a:xfrm>
            <a:off x="361188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28" name="Text 25"/>
          <p:cNvSpPr/>
          <p:nvPr/>
        </p:nvSpPr>
        <p:spPr>
          <a:xfrm>
            <a:off x="2834640" y="513892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2871216" y="5449824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read-only HL7/FHIR/CDC feeds to a quality platform.</a:t>
            </a:r>
            <a:endParaRPr lang="en-US" sz="900" dirty="0"/>
          </a:p>
        </p:txBody>
      </p:sp>
      <p:sp>
        <p:nvSpPr>
          <p:cNvPr id="30" name="Text 27"/>
          <p:cNvSpPr/>
          <p:nvPr/>
        </p:nvSpPr>
        <p:spPr>
          <a:xfrm>
            <a:off x="4828032" y="475488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5029200" y="4480560"/>
            <a:ext cx="2130552" cy="1645920"/>
          </a:xfrm>
          <a:prstGeom prst="roundRect">
            <a:avLst>
              <a:gd name="adj" fmla="val 4444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5897880" y="4617720"/>
            <a:ext cx="457200" cy="457200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33" name="Text 30"/>
          <p:cNvSpPr/>
          <p:nvPr/>
        </p:nvSpPr>
        <p:spPr>
          <a:xfrm>
            <a:off x="589788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34" name="Text 31"/>
          <p:cNvSpPr/>
          <p:nvPr/>
        </p:nvSpPr>
        <p:spPr>
          <a:xfrm>
            <a:off x="5120640" y="513892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Visualise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5157216" y="5449824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role-based dashboards; prove value at a 2–3 site pilot.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7114032" y="475488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7315200" y="4480560"/>
            <a:ext cx="2130552" cy="1645920"/>
          </a:xfrm>
          <a:prstGeom prst="roundRect">
            <a:avLst>
              <a:gd name="adj" fmla="val 4444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38" name="Shape 35"/>
          <p:cNvSpPr/>
          <p:nvPr/>
        </p:nvSpPr>
        <p:spPr>
          <a:xfrm>
            <a:off x="8183880" y="4617720"/>
            <a:ext cx="457200" cy="457200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39" name="Text 36"/>
          <p:cNvSpPr/>
          <p:nvPr/>
        </p:nvSpPr>
        <p:spPr>
          <a:xfrm>
            <a:off x="818388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900" dirty="0"/>
          </a:p>
        </p:txBody>
      </p:sp>
      <p:sp>
        <p:nvSpPr>
          <p:cNvPr id="40" name="Text 37"/>
          <p:cNvSpPr/>
          <p:nvPr/>
        </p:nvSpPr>
        <p:spPr>
          <a:xfrm>
            <a:off x="7406640" y="513892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</a:t>
            </a:r>
            <a:endParaRPr lang="en-US" sz="1100" dirty="0"/>
          </a:p>
        </p:txBody>
      </p:sp>
      <p:sp>
        <p:nvSpPr>
          <p:cNvPr id="41" name="Text 38"/>
          <p:cNvSpPr/>
          <p:nvPr/>
        </p:nvSpPr>
        <p:spPr>
          <a:xfrm>
            <a:off x="7443216" y="5449824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AI early-warning with clinician-in-the-loop governance.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9400032" y="475488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89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43" name="Shape 40"/>
          <p:cNvSpPr/>
          <p:nvPr/>
        </p:nvSpPr>
        <p:spPr>
          <a:xfrm>
            <a:off x="9601200" y="4480560"/>
            <a:ext cx="2130552" cy="1645920"/>
          </a:xfrm>
          <a:prstGeom prst="roundRect">
            <a:avLst>
              <a:gd name="adj" fmla="val 4444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44" name="Shape 41"/>
          <p:cNvSpPr/>
          <p:nvPr/>
        </p:nvSpPr>
        <p:spPr>
          <a:xfrm>
            <a:off x="10469880" y="4617720"/>
            <a:ext cx="457200" cy="457200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45" name="Text 42"/>
          <p:cNvSpPr/>
          <p:nvPr/>
        </p:nvSpPr>
        <p:spPr>
          <a:xfrm>
            <a:off x="1046988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900" dirty="0"/>
          </a:p>
        </p:txBody>
      </p:sp>
      <p:sp>
        <p:nvSpPr>
          <p:cNvPr id="46" name="Text 43"/>
          <p:cNvSpPr/>
          <p:nvPr/>
        </p:nvSpPr>
        <p:spPr>
          <a:xfrm>
            <a:off x="9692640" y="5138928"/>
            <a:ext cx="1938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9729216" y="5449824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 into daily huddles &amp; governance; scale network-wide.</a:t>
            </a:r>
            <a:endParaRPr lang="en-US" sz="90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27F5CFD3-9A3A-188E-5F18-17058BFA4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COMES NEXT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457200" y="640080"/>
            <a:ext cx="9326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7B2D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Future Roadmap — The Road to Level 5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457200" y="1225296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real-time command to an autonomous, prescriptive clinical-intelligence network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2670048" cy="3108960"/>
          </a:xfrm>
          <a:prstGeom prst="roundRect">
            <a:avLst>
              <a:gd name="adj" fmla="val 274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965960"/>
            <a:ext cx="457200" cy="457200"/>
          </a:xfrm>
          <a:prstGeom prst="ellipse">
            <a:avLst/>
          </a:prstGeom>
          <a:solidFill>
            <a:srgbClr val="7B2D5C"/>
          </a:solidFill>
          <a:ln/>
        </p:spPr>
      </p:sp>
      <p:sp>
        <p:nvSpPr>
          <p:cNvPr id="8" name="Text 5"/>
          <p:cNvSpPr/>
          <p:nvPr/>
        </p:nvSpPr>
        <p:spPr>
          <a:xfrm>
            <a:off x="658368" y="1929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40080" y="25420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7B2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· Prescriptive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0080" y="30175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prediction to recommendation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640080" y="3602736"/>
            <a:ext cx="2359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suggest the next best action — closed-loop, evidence-based prompts at the point of care.</a:t>
            </a:r>
            <a:endParaRPr lang="en-US" sz="980" dirty="0"/>
          </a:p>
        </p:txBody>
      </p:sp>
      <p:sp>
        <p:nvSpPr>
          <p:cNvPr id="12" name="Shape 9"/>
          <p:cNvSpPr/>
          <p:nvPr/>
        </p:nvSpPr>
        <p:spPr>
          <a:xfrm>
            <a:off x="3291840" y="1783080"/>
            <a:ext cx="2670048" cy="3108960"/>
          </a:xfrm>
          <a:prstGeom prst="roundRect">
            <a:avLst>
              <a:gd name="adj" fmla="val 274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493008" y="1965960"/>
            <a:ext cx="457200" cy="457200"/>
          </a:xfrm>
          <a:prstGeom prst="ellipse">
            <a:avLst/>
          </a:prstGeom>
          <a:solidFill>
            <a:srgbClr val="0A7C6A"/>
          </a:solidFill>
          <a:ln/>
        </p:spPr>
      </p:sp>
      <p:sp>
        <p:nvSpPr>
          <p:cNvPr id="14" name="Text 11"/>
          <p:cNvSpPr/>
          <p:nvPr/>
        </p:nvSpPr>
        <p:spPr>
          <a:xfrm>
            <a:off x="3493008" y="1929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3474720" y="25420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0A7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· Generative AI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474720" y="30175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Conversational command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3474720" y="3602736"/>
            <a:ext cx="2359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Natural-language querying of the network and auto-drafted NABH &amp; Board reports.</a:t>
            </a:r>
            <a:endParaRPr lang="en-US" sz="980" dirty="0"/>
          </a:p>
        </p:txBody>
      </p:sp>
      <p:sp>
        <p:nvSpPr>
          <p:cNvPr id="18" name="Shape 15"/>
          <p:cNvSpPr/>
          <p:nvPr/>
        </p:nvSpPr>
        <p:spPr>
          <a:xfrm>
            <a:off x="6126480" y="1783080"/>
            <a:ext cx="2670048" cy="3108960"/>
          </a:xfrm>
          <a:prstGeom prst="roundRect">
            <a:avLst>
              <a:gd name="adj" fmla="val 274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327648" y="1965960"/>
            <a:ext cx="457200" cy="457200"/>
          </a:xfrm>
          <a:prstGeom prst="ellipse">
            <a:avLst/>
          </a:prstGeom>
          <a:solidFill>
            <a:srgbClr val="7A5800"/>
          </a:solidFill>
          <a:ln/>
        </p:spPr>
      </p:sp>
      <p:sp>
        <p:nvSpPr>
          <p:cNvPr id="20" name="Text 17"/>
          <p:cNvSpPr/>
          <p:nvPr/>
        </p:nvSpPr>
        <p:spPr>
          <a:xfrm>
            <a:off x="6327648" y="1929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6309360" y="25420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7A5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 · Physical NOC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6309360" y="30175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24×7 Quality &amp; Safety NOC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6309360" y="3602736"/>
            <a:ext cx="2359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staffed corporate command room — a living wall of the network's clinical health.</a:t>
            </a:r>
            <a:endParaRPr lang="en-US" sz="980" dirty="0"/>
          </a:p>
        </p:txBody>
      </p:sp>
      <p:sp>
        <p:nvSpPr>
          <p:cNvPr id="24" name="Shape 21"/>
          <p:cNvSpPr/>
          <p:nvPr/>
        </p:nvSpPr>
        <p:spPr>
          <a:xfrm>
            <a:off x="8961120" y="1783080"/>
            <a:ext cx="2670048" cy="3108960"/>
          </a:xfrm>
          <a:prstGeom prst="roundRect">
            <a:avLst>
              <a:gd name="adj" fmla="val 2740"/>
            </a:avLst>
          </a:prstGeom>
          <a:solidFill>
            <a:srgbClr val="F7F4F6"/>
          </a:solidFill>
          <a:ln w="12700">
            <a:solidFill>
              <a:srgbClr val="E2DAE0"/>
            </a:solidFill>
            <a:prstDash val="solid"/>
          </a:ln>
          <a:effectLst>
            <a:outerShdw blurRad="88900" dist="38100" dir="5400000" algn="bl" rotWithShape="0">
              <a:srgbClr val="6B546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9162288" y="1965960"/>
            <a:ext cx="457200" cy="457200"/>
          </a:xfrm>
          <a:prstGeom prst="ellipse">
            <a:avLst/>
          </a:prstGeom>
          <a:solidFill>
            <a:srgbClr val="1A5FA5"/>
          </a:solidFill>
          <a:ln/>
        </p:spPr>
      </p:sp>
      <p:sp>
        <p:nvSpPr>
          <p:cNvPr id="26" name="Text 23"/>
          <p:cNvSpPr/>
          <p:nvPr/>
        </p:nvSpPr>
        <p:spPr>
          <a:xfrm>
            <a:off x="9162288" y="1929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›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9144000" y="25420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1A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2027+ · Expansion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9144000" y="30175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2320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DQCC-native from day one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9144000" y="3602736"/>
            <a:ext cx="235915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98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new acquisition or greenfield unit onboarded as standard infrastructure.</a:t>
            </a:r>
            <a:endParaRPr lang="en-US" sz="980" dirty="0"/>
          </a:p>
        </p:txBody>
      </p:sp>
      <p:sp>
        <p:nvSpPr>
          <p:cNvPr id="30" name="Shape 27"/>
          <p:cNvSpPr/>
          <p:nvPr/>
        </p:nvSpPr>
        <p:spPr>
          <a:xfrm>
            <a:off x="457200" y="5120640"/>
            <a:ext cx="11274552" cy="1051560"/>
          </a:xfrm>
          <a:prstGeom prst="roundRect">
            <a:avLst>
              <a:gd name="adj" fmla="val 6957"/>
            </a:avLst>
          </a:prstGeom>
          <a:solidFill>
            <a:srgbClr val="F4EBF0"/>
          </a:solidFill>
          <a:ln/>
        </p:spPr>
      </p:sp>
      <p:sp>
        <p:nvSpPr>
          <p:cNvPr id="31" name="Text 28"/>
          <p:cNvSpPr/>
          <p:nvPr/>
        </p:nvSpPr>
        <p:spPr>
          <a:xfrm>
            <a:off x="731520" y="5230368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5A1E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compounding asset:  </a:t>
            </a:r>
            <a:r>
              <a:rPr lang="en-US" sz="1200" dirty="0">
                <a:solidFill>
                  <a:srgbClr val="5550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new model, dashboard and connected workflow raises value while the marginal cost of the next hospital approaches zero. The platform becomes more valuable as the network grows.</a:t>
            </a:r>
            <a:endParaRPr lang="en-US" sz="120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6A71AC6F-13EA-155C-B77C-CD4C5DBC9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822960" y="6400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9C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 · ONE STANDARD · ONE PROMISE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22960" y="146304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822960" y="1691640"/>
            <a:ext cx="10424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9416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network producing world-class clinical data was governing safety on month-old spreadsheets. In nine months, across 28 hospitals and six states, that truth was inverted. Today a sepsis risk in Agra, a compliance drift in Srinagar and a blood shortage in the Kashmir Valley are seen, understood and acted upon in real time — from a single Corporate Quality Command Centre.</a:t>
            </a:r>
            <a:endParaRPr lang="en-US" sz="1400" dirty="0">
              <a:solidFill>
                <a:srgbClr val="941651"/>
              </a:solidFill>
            </a:endParaRPr>
          </a:p>
        </p:txBody>
      </p:sp>
      <p:sp>
        <p:nvSpPr>
          <p:cNvPr id="8" name="Shape 5"/>
          <p:cNvSpPr/>
          <p:nvPr/>
        </p:nvSpPr>
        <p:spPr>
          <a:xfrm>
            <a:off x="822960" y="4343400"/>
            <a:ext cx="2560320" cy="1051560"/>
          </a:xfrm>
          <a:prstGeom prst="roundRect">
            <a:avLst>
              <a:gd name="adj" fmla="val 6957"/>
            </a:avLst>
          </a:prstGeom>
          <a:solidFill>
            <a:srgbClr val="6A2450"/>
          </a:solidFill>
          <a:ln/>
        </p:spPr>
      </p:sp>
      <p:sp>
        <p:nvSpPr>
          <p:cNvPr id="9" name="Text 6"/>
          <p:cNvSpPr/>
          <p:nvPr/>
        </p:nvSpPr>
        <p:spPr>
          <a:xfrm>
            <a:off x="1005840" y="445312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</a:t>
            </a:r>
            <a:endParaRPr lang="en-US" sz="2700" dirty="0"/>
          </a:p>
        </p:txBody>
      </p:sp>
      <p:sp>
        <p:nvSpPr>
          <p:cNvPr id="10" name="Text 7"/>
          <p:cNvSpPr/>
          <p:nvPr/>
        </p:nvSpPr>
        <p:spPr>
          <a:xfrm>
            <a:off x="1005840" y="49926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Hospitals, one platform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566160" y="4343400"/>
            <a:ext cx="2560320" cy="1051560"/>
          </a:xfrm>
          <a:prstGeom prst="roundRect">
            <a:avLst>
              <a:gd name="adj" fmla="val 6957"/>
            </a:avLst>
          </a:prstGeom>
          <a:solidFill>
            <a:srgbClr val="6A2450"/>
          </a:solidFill>
          <a:ln/>
        </p:spPr>
      </p:sp>
      <p:sp>
        <p:nvSpPr>
          <p:cNvPr id="12" name="Text 9"/>
          <p:cNvSpPr/>
          <p:nvPr/>
        </p:nvSpPr>
        <p:spPr>
          <a:xfrm>
            <a:off x="3749040" y="445312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94%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3749040" y="49926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compliance index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309360" y="4343400"/>
            <a:ext cx="2560320" cy="1051560"/>
          </a:xfrm>
          <a:prstGeom prst="roundRect">
            <a:avLst>
              <a:gd name="adj" fmla="val 6957"/>
            </a:avLst>
          </a:prstGeom>
          <a:solidFill>
            <a:srgbClr val="6A2450"/>
          </a:solidFill>
          <a:ln/>
        </p:spPr>
      </p:sp>
      <p:sp>
        <p:nvSpPr>
          <p:cNvPr id="15" name="Text 12"/>
          <p:cNvSpPr/>
          <p:nvPr/>
        </p:nvSpPr>
        <p:spPr>
          <a:xfrm>
            <a:off x="6492240" y="445312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4D5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&lt;9 min</a:t>
            </a:r>
            <a:endParaRPr lang="en-US" sz="2700" dirty="0"/>
          </a:p>
        </p:txBody>
      </p:sp>
      <p:sp>
        <p:nvSpPr>
          <p:cNvPr id="16" name="Text 13"/>
          <p:cNvSpPr/>
          <p:nvPr/>
        </p:nvSpPr>
        <p:spPr>
          <a:xfrm>
            <a:off x="6492240" y="49926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escalation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22960" y="56235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Respectfully submitted as a national benchmark for NABH APEX — Achieving Performance Excellence in Digital Innovation.</a:t>
            </a:r>
            <a:endParaRPr lang="en-US" sz="1200" dirty="0"/>
          </a:p>
        </p:txBody>
      </p:sp>
      <p:pic>
        <p:nvPicPr>
          <p:cNvPr id="2" name="Picture 2" descr="Ujala Cygnus logo">
            <a:hlinkClick r:id="rId3"/>
            <a:extLst>
              <a:ext uri="{FF2B5EF4-FFF2-40B4-BE49-F238E27FC236}">
                <a16:creationId xmlns:a16="http://schemas.microsoft.com/office/drawing/2014/main" id="{C8F55810-2D3B-434E-30C6-CB68C3905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959" y="258481"/>
            <a:ext cx="2011041" cy="48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9F3867-0426-E201-0002-19AB3D871F68}"/>
              </a:ext>
            </a:extLst>
          </p:cNvPr>
          <p:cNvSpPr txBox="1"/>
          <p:nvPr/>
        </p:nvSpPr>
        <p:spPr>
          <a:xfrm>
            <a:off x="2694328" y="3302391"/>
            <a:ext cx="68435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pic>
        <p:nvPicPr>
          <p:cNvPr id="4" name="Picture 2" descr="Ujala Cygnus logo">
            <a:hlinkClick r:id="rId2"/>
            <a:extLst>
              <a:ext uri="{FF2B5EF4-FFF2-40B4-BE49-F238E27FC236}">
                <a16:creationId xmlns:a16="http://schemas.microsoft.com/office/drawing/2014/main" id="{39D68578-C8CA-8858-7DCA-D6BD427F8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824" y="618979"/>
            <a:ext cx="8109659" cy="1971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5660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4289</Words>
  <Application>Microsoft Macintosh PowerPoint</Application>
  <PresentationFormat>Widescreen</PresentationFormat>
  <Paragraphs>1029</Paragraphs>
  <Slides>31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Ujala Cygnus DQCC — NABH APEX Award Submission</dc:title>
  <dc:subject>PptxGenJS Presentation</dc:subject>
  <dc:creator>Ujala Cygnus — Corporate Quality &amp; Digital Transformation</dc:creator>
  <cp:lastModifiedBy>Aayush</cp:lastModifiedBy>
  <cp:revision>4</cp:revision>
  <dcterms:created xsi:type="dcterms:W3CDTF">2026-06-30T18:59:04Z</dcterms:created>
  <dcterms:modified xsi:type="dcterms:W3CDTF">2026-06-30T19:45:17Z</dcterms:modified>
</cp:coreProperties>
</file>