
<file path=[Content_Types].xml><?xml version="1.0" encoding="utf-8"?>
<Types xmlns="http://schemas.openxmlformats.org/package/2006/content-types">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en-US" sz="1800" b="0" i="0" u="none" strike="noStrike" kern="1200" baseline="0">
                <a:solidFill>
                  <a:srgbClr val="000000"/>
                </a:solidFill>
                <a:latin typeface="Arial" panose="020B0604020202020204"/>
                <a:ea typeface="+mn-ea"/>
                <a:cs typeface="+mn-cs"/>
              </a:defRPr>
            </a:pPr>
            <a:r>
              <a:rPr sz="1800" b="0" i="0" u="none" strike="noStrike">
                <a:solidFill>
                  <a:srgbClr val="000000"/>
                </a:solidFill>
                <a:latin typeface="Arial" panose="020B0604020202020204"/>
              </a:rPr>
              <a:t>Sample: Avg Delay by Department</a:t>
            </a:r>
            <a:endParaRPr sz="1800" b="0" i="0" u="none" strike="noStrike">
              <a:solidFill>
                <a:srgbClr val="000000"/>
              </a:solidFill>
              <a:latin typeface="Arial" panose="020B0604020202020204"/>
            </a:endParaRPr>
          </a:p>
        </c:rich>
      </c:tx>
      <c:layout/>
      <c:overlay val="0"/>
    </c:title>
    <c:autoTitleDeleted val="0"/>
    <c:plotArea>
      <c:layout/>
      <c:barChart>
        <c:barDir val="bar"/>
        <c:grouping val="clustered"/>
        <c:varyColors val="0"/>
        <c:ser>
          <c:idx val="0"/>
          <c:order val="0"/>
          <c:tx>
            <c:strRef>
              <c:f>Sheet1!$B$1</c:f>
              <c:strCache>
                <c:ptCount val="1"/>
                <c:pt idx="0">
                  <c:v>Avg Delay (min)</c:v>
                </c:pt>
              </c:strCache>
            </c:strRef>
          </c:tx>
          <c:spPr>
            <a:solidFill>
              <a:srgbClr val="1565C0"/>
            </a:solidFill>
            <a:effectLst/>
          </c:spPr>
          <c:invertIfNegative val="0"/>
          <c:dLbls>
            <c:numFmt formatCode="#,##0" sourceLinked="0"/>
            <c:spPr>
              <a:noFill/>
              <a:ln>
                <a:noFill/>
              </a:ln>
              <a:effectLst/>
            </c:spPr>
            <c:txPr>
              <a:bodyPr rot="0" spcFirstLastPara="0" vertOverflow="ellipsis" vert="horz" wrap="square" lIns="38100" tIns="19050" rIns="38100" bIns="19050" anchor="ctr" anchorCtr="1"/>
              <a:lstStyle/>
              <a:p>
                <a:pPr>
                  <a:defRPr lang="en-US" sz="1200" b="0" i="0" u="none" strike="noStrike" kern="1200" baseline="0">
                    <a:solidFill>
                      <a:srgbClr val="1E293B"/>
                    </a:solidFill>
                    <a:latin typeface="Arial" panose="020B0604020202020204"/>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Sheet1!$A$2:$A$6</c:f>
              <c:strCache>
                <c:ptCount val="5"/>
                <c:pt idx="0">
                  <c:v>Billing</c:v>
                </c:pt>
                <c:pt idx="1">
                  <c:v>Pharmacy</c:v>
                </c:pt>
                <c:pt idx="2">
                  <c:v>Med. Trans.</c:v>
                </c:pt>
                <c:pt idx="3">
                  <c:v>Housekeeping</c:v>
                </c:pt>
                <c:pt idx="4">
                  <c:v>Nursing</c:v>
                </c:pt>
              </c:strCache>
            </c:strRef>
          </c:cat>
          <c:val>
            <c:numRef>
              <c:f>Sheet1!$B$2:$B$6</c:f>
              <c:numCache>
                <c:formatCode>General</c:formatCode>
                <c:ptCount val="5"/>
                <c:pt idx="0">
                  <c:v>42</c:v>
                </c:pt>
                <c:pt idx="1">
                  <c:v>28</c:v>
                </c:pt>
                <c:pt idx="2">
                  <c:v>35</c:v>
                </c:pt>
                <c:pt idx="3">
                  <c:v>18</c:v>
                </c:pt>
                <c:pt idx="4">
                  <c:v>12</c:v>
                </c:pt>
              </c:numCache>
            </c:numRef>
          </c:val>
        </c:ser>
        <c:dLbls>
          <c:showLegendKey val="0"/>
          <c:showVal val="1"/>
          <c:showCatName val="0"/>
          <c:showSerName val="0"/>
          <c:showPercent val="0"/>
          <c:showBubbleSize val="0"/>
        </c:dLbls>
        <c:gapWidth val="150"/>
        <c:overlap val="0"/>
        <c:axId val="2094734554"/>
        <c:axId val="2094734552"/>
      </c:barChart>
      <c:catAx>
        <c:axId val="2094734554"/>
        <c:scaling>
          <c:orientation val="minMax"/>
        </c:scaling>
        <c:delete val="0"/>
        <c:axPos val="l"/>
        <c:numFmt formatCode="General" sourceLinked="1"/>
        <c:majorTickMark val="out"/>
        <c:minorTickMark val="none"/>
        <c:tickLblPos val="nextTo"/>
        <c:spPr>
          <a:ln w="12700" cap="flat" cmpd="sng" algn="ctr">
            <a:solidFill>
              <a:srgbClr val="888888"/>
            </a:solidFill>
            <a:prstDash val="solid"/>
            <a:round/>
          </a:ln>
        </c:spPr>
        <c:txPr>
          <a:bodyPr rot="-60000000" spcFirstLastPara="0" vertOverflow="ellipsis" vert="horz" wrap="square" anchor="ctr" anchorCtr="1"/>
          <a:lstStyle/>
          <a:p>
            <a:pPr>
              <a:defRPr lang="en-US" sz="1200" b="0" i="0" u="none" strike="noStrike" kern="1200" baseline="0">
                <a:solidFill>
                  <a:srgbClr val="445566"/>
                </a:solidFill>
                <a:latin typeface="Arial" panose="020B0604020202020204"/>
                <a:ea typeface="+mn-ea"/>
                <a:cs typeface="+mn-cs"/>
              </a:defRPr>
            </a:pPr>
          </a:p>
        </c:txPr>
        <c:crossAx val="2094734552"/>
        <c:crosses val="autoZero"/>
        <c:auto val="1"/>
        <c:lblAlgn val="ctr"/>
        <c:lblOffset val="100"/>
        <c:noMultiLvlLbl val="1"/>
      </c:catAx>
      <c:valAx>
        <c:axId val="2094734552"/>
        <c:scaling>
          <c:orientation val="minMax"/>
        </c:scaling>
        <c:delete val="0"/>
        <c:axPos val="b"/>
        <c:majorGridlines>
          <c:spPr>
            <a:ln w="6350" cap="flat" cmpd="sng" algn="ctr">
              <a:solidFill>
                <a:srgbClr val="E2E8F0"/>
              </a:solidFill>
              <a:prstDash val="solid"/>
              <a:round/>
            </a:ln>
          </c:spPr>
        </c:majorGridlines>
        <c:numFmt formatCode="General" sourceLinked="0"/>
        <c:majorTickMark val="out"/>
        <c:minorTickMark val="none"/>
        <c:tickLblPos val="low"/>
        <c:spPr>
          <a:ln w="12700" cap="flat" cmpd="sng" algn="ctr">
            <a:solidFill>
              <a:srgbClr val="888888"/>
            </a:solidFill>
            <a:prstDash val="solid"/>
            <a:round/>
          </a:ln>
        </c:spPr>
        <c:txPr>
          <a:bodyPr rot="-60000000" spcFirstLastPara="0" vertOverflow="ellipsis" vert="horz" wrap="square" anchor="ctr" anchorCtr="1"/>
          <a:lstStyle/>
          <a:p>
            <a:pPr>
              <a:defRPr lang="en-US" sz="1200" b="0" i="0" u="none" strike="noStrike" kern="1200" baseline="0">
                <a:solidFill>
                  <a:srgbClr val="445566"/>
                </a:solidFill>
                <a:latin typeface="Arial" panose="020B0604020202020204"/>
                <a:ea typeface="+mn-ea"/>
                <a:cs typeface="+mn-cs"/>
              </a:defRPr>
            </a:pPr>
          </a:p>
        </c:txPr>
        <c:crossAx val="2094734554"/>
        <c:crosses val="autoZero"/>
        <c:crossBetween val="between"/>
      </c:valAx>
      <c:spPr>
        <a:noFill/>
        <a:ln>
          <a:noFill/>
        </a:ln>
        <a:effectLst/>
      </c:spPr>
    </c:plotArea>
    <c:plotVisOnly val="1"/>
    <c:dispBlanksAs val="span"/>
    <c:showDLblsOverMax val="0"/>
    <c:extLst>
      <c:ext uri="{0b15fc19-7d7d-44ad-8c2d-2c3a37ce22c3}">
        <chartProps xmlns="https://web.wps.cn/et/2018/main" chartId="{a411c6d5-d580-4fe0-bd38-497fda6e8788}"/>
      </c:ext>
    </c:extLst>
  </c:chart>
  <c:spPr>
    <a:solidFill>
      <a:srgbClr val="FFFFFF"/>
    </a:solidFill>
    <a:ln>
      <a:noFill/>
    </a:ln>
    <a:effectLst/>
  </c:spPr>
  <c:txPr>
    <a:bodyPr/>
    <a:lstStyle/>
    <a:p>
      <a:pPr>
        <a:defRPr lang="en-US"/>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en-US" sz="1800" b="0" i="0" u="none" strike="noStrike" kern="1200" baseline="0">
                <a:solidFill>
                  <a:srgbClr val="000000"/>
                </a:solidFill>
                <a:latin typeface="Arial" panose="020B0604020202020204"/>
                <a:ea typeface="+mn-ea"/>
                <a:cs typeface="+mn-cs"/>
              </a:defRPr>
            </a:pPr>
            <a:r>
              <a:rPr sz="1800" b="0" i="0" u="none" strike="noStrike">
                <a:solidFill>
                  <a:srgbClr val="000000"/>
                </a:solidFill>
                <a:latin typeface="Arial" panose="020B0604020202020204"/>
              </a:rPr>
              <a:t>Cash vs Cashless Split</a:t>
            </a:r>
            <a:endParaRPr sz="1800" b="0" i="0" u="none" strike="noStrike">
              <a:solidFill>
                <a:srgbClr val="000000"/>
              </a:solidFill>
              <a:latin typeface="Arial" panose="020B0604020202020204"/>
            </a:endParaRPr>
          </a:p>
        </c:rich>
      </c:tx>
      <c:layout/>
      <c:overlay val="0"/>
    </c:title>
    <c:autoTitleDeleted val="0"/>
    <c:plotArea>
      <c:layout/>
      <c:pieChart>
        <c:varyColors val="1"/>
        <c:ser>
          <c:idx val="0"/>
          <c:order val="0"/>
          <c:tx>
            <c:strRef>
              <c:f>Sheet1!$B$1</c:f>
              <c:strCache>
                <c:ptCount val="1"/>
                <c:pt idx="0">
                  <c:v>Patient Type</c:v>
                </c:pt>
              </c:strCache>
            </c:strRef>
          </c:tx>
          <c:spPr>
            <a:solidFill>
              <a:schemeClr val="accent1"/>
            </a:solidFill>
            <a:ln w="9525" cap="flat">
              <a:solidFill>
                <a:srgbClr val="F9F9F9"/>
              </a:solidFill>
              <a:prstDash val="solid"/>
              <a:round/>
            </a:ln>
            <a:effectLst/>
          </c:spPr>
          <c:explosion val="0"/>
          <c:dPt>
            <c:idx val="0"/>
            <c:bubble3D val="0"/>
            <c:spPr>
              <a:solidFill>
                <a:srgbClr val="1565C0"/>
              </a:solidFill>
              <a:effectLst/>
            </c:spPr>
          </c:dPt>
          <c:dPt>
            <c:idx val="1"/>
            <c:bubble3D val="0"/>
            <c:spPr>
              <a:solidFill>
                <a:srgbClr val="00897B"/>
              </a:solidFill>
              <a:effectLst/>
            </c:spPr>
          </c:dPt>
          <c:dLbls>
            <c:dLbl>
              <c:idx val="0"/>
              <c:layout/>
              <c:numFmt formatCode="0%" sourceLinked="0"/>
              <c:spPr>
                <a:noFill/>
                <a:ln>
                  <a:noFill/>
                </a:ln>
                <a:effectLst/>
              </c:spPr>
              <c:txPr>
                <a:bodyPr rot="0" spcFirstLastPara="0" vertOverflow="ellipsis" vert="horz" wrap="square" lIns="38100" tIns="19050" rIns="38100" bIns="19050" anchor="ctr" anchorCtr="1"/>
                <a:lstStyle/>
                <a:p>
                  <a:pPr>
                    <a:defRPr lang="en-US" sz="1200" b="0" i="0" u="none" strike="noStrike" kern="1200" baseline="0">
                      <a:solidFill>
                        <a:srgbClr val="000000"/>
                      </a:solidFill>
                      <a:latin typeface="Arial" panose="020B0604020202020204"/>
                      <a:ea typeface="+mn-ea"/>
                      <a:cs typeface="+mn-cs"/>
                    </a:defRPr>
                  </a:pPr>
                </a:p>
              </c:txPr>
              <c:dLblPos val="bestFit"/>
              <c:showLegendKey val="0"/>
              <c:showVal val="0"/>
              <c:showCatName val="0"/>
              <c:showSerName val="0"/>
              <c:showPercent val="1"/>
              <c:showBubbleSize val="0"/>
              <c:extLst>
                <c:ext xmlns:c15="http://schemas.microsoft.com/office/drawing/2012/chart" uri="{CE6537A1-D6FC-4f65-9D91-7224C49458BB}"/>
              </c:extLst>
            </c:dLbl>
            <c:dLbl>
              <c:idx val="1"/>
              <c:layout/>
              <c:numFmt formatCode="0%" sourceLinked="0"/>
              <c:spPr>
                <a:noFill/>
                <a:ln>
                  <a:noFill/>
                </a:ln>
                <a:effectLst/>
              </c:spPr>
              <c:txPr>
                <a:bodyPr rot="0" spcFirstLastPara="0" vertOverflow="ellipsis" vert="horz" wrap="square" lIns="38100" tIns="19050" rIns="38100" bIns="19050" anchor="ctr" anchorCtr="1"/>
                <a:lstStyle/>
                <a:p>
                  <a:pPr>
                    <a:defRPr lang="en-US" sz="1200" b="0" i="0" u="none" strike="noStrike" kern="1200" baseline="0">
                      <a:solidFill>
                        <a:srgbClr val="000000"/>
                      </a:solidFill>
                      <a:latin typeface="Arial" panose="020B0604020202020204"/>
                      <a:ea typeface="+mn-ea"/>
                      <a:cs typeface="+mn-cs"/>
                    </a:defRPr>
                  </a:pPr>
                </a:p>
              </c:txPr>
              <c:dLblPos val="bestFit"/>
              <c:showLegendKey val="0"/>
              <c:showVal val="0"/>
              <c:showCatName val="0"/>
              <c:showSerName val="0"/>
              <c:showPercent val="1"/>
              <c:showBubbleSize val="0"/>
              <c:extLst>
                <c:ext xmlns:c15="http://schemas.microsoft.com/office/drawing/2012/chart" uri="{CE6537A1-D6FC-4f65-9D91-7224C49458BB}"/>
              </c:extLst>
            </c:dLbl>
            <c:numFmt formatCode="0%" sourceLinked="0"/>
            <c:spPr>
              <a:noFill/>
              <a:ln>
                <a:noFill/>
              </a:ln>
              <a:effectLst/>
            </c:spPr>
            <c:txPr>
              <a:bodyPr rot="0" spcFirstLastPara="0" vertOverflow="ellipsis" vert="horz" wrap="square" lIns="38100" tIns="19050" rIns="38100" bIns="19050" anchor="ctr" anchorCtr="1"/>
              <a:lstStyle/>
              <a:p>
                <a:pPr>
                  <a:defRPr lang="en-US" sz="1800" b="0" i="0" u="none" strike="noStrike" kern="1200" baseline="0">
                    <a:solidFill>
                      <a:srgbClr val="000000"/>
                    </a:solidFill>
                    <a:latin typeface="Arial" panose="020B0604020202020204"/>
                    <a:ea typeface="+mn-ea"/>
                    <a:cs typeface="+mn-cs"/>
                  </a:defRPr>
                </a:pPr>
              </a:p>
            </c:txPr>
            <c:dLblPos val="ctr"/>
            <c:showLegendKey val="0"/>
            <c:showVal val="0"/>
            <c:showCatName val="1"/>
            <c:showSerName val="0"/>
            <c:showPercent val="1"/>
            <c:showBubbleSize val="0"/>
            <c:showLeaderLines val="0"/>
            <c:extLst>
              <c:ext xmlns:c15="http://schemas.microsoft.com/office/drawing/2012/chart" uri="{CE6537A1-D6FC-4f65-9D91-7224C49458BB}">
                <c15:layout/>
                <c15:showLeaderLines val="0"/>
                <c15:leaderLines/>
              </c:ext>
            </c:extLst>
          </c:dLbls>
          <c:cat>
            <c:strRef>
              <c:f>Sheet1!$A$2:$A$3</c:f>
              <c:strCache>
                <c:ptCount val="2"/>
                <c:pt idx="0">
                  <c:v>Cash</c:v>
                </c:pt>
                <c:pt idx="1">
                  <c:v>Cashless (TPA/ESI)</c:v>
                </c:pt>
              </c:strCache>
            </c:strRef>
          </c:cat>
          <c:val>
            <c:numRef>
              <c:f>Sheet1!$B$2:$B$3</c:f>
              <c:numCache>
                <c:formatCode>General</c:formatCode>
                <c:ptCount val="2"/>
                <c:pt idx="0">
                  <c:v>60</c:v>
                </c:pt>
                <c:pt idx="1">
                  <c:v>40</c:v>
                </c:pt>
              </c:numCache>
            </c:numRef>
          </c:val>
        </c:ser>
        <c:dLbls>
          <c:showLegendKey val="0"/>
          <c:showVal val="0"/>
          <c:showCatName val="1"/>
          <c:showSerName val="0"/>
          <c:showPercent val="1"/>
          <c:showBubbleSize val="0"/>
          <c:showLeaderLines val="1"/>
        </c:dLbls>
        <c:firstSliceAng val="0"/>
      </c:pieChart>
      <c:spPr>
        <a:noFill/>
        <a:ln>
          <a:noFill/>
        </a:ln>
        <a:effectLst/>
      </c:spPr>
    </c:plotArea>
    <c:legend>
      <c:legendPos val="b"/>
      <c:layout/>
      <c:overlay val="0"/>
      <c:txPr>
        <a:bodyPr rot="0" spcFirstLastPara="0" vertOverflow="ellipsis" vert="horz" wrap="square" anchor="ctr" anchorCtr="1"/>
        <a:lstStyle/>
        <a:p>
          <a:pPr>
            <a:defRPr lang="en-US" sz="1000" b="0" i="0" u="none" strike="noStrike" kern="1200" baseline="0">
              <a:solidFill>
                <a:schemeClr val="tx1"/>
              </a:solidFill>
              <a:latin typeface="+mn-lt"/>
              <a:ea typeface="+mn-ea"/>
              <a:cs typeface="+mn-cs"/>
            </a:defRPr>
          </a:pPr>
        </a:p>
      </c:txPr>
    </c:legend>
    <c:plotVisOnly val="1"/>
    <c:dispBlanksAs val="span"/>
    <c:showDLblsOverMax val="0"/>
    <c:extLst>
      <c:ext uri="{0b15fc19-7d7d-44ad-8c2d-2c3a37ce22c3}">
        <chartProps xmlns="https://web.wps.cn/et/2018/main" chartId="{a63b767f-ddee-4673-b4aa-3688c2e42173}"/>
      </c:ext>
    </c:extLst>
  </c:chart>
  <c:spPr>
    <a:solidFill>
      <a:srgbClr val="FFFFFF"/>
    </a:solidFill>
    <a:ln>
      <a:noFill/>
    </a:ln>
    <a:effectLst/>
  </c:spPr>
  <c:txPr>
    <a:bodyPr/>
    <a:lstStyle/>
    <a:p>
      <a:pPr>
        <a:defRPr lang="en-US"/>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presentation introduces the Discharge TAT Tracker — built entirely in-house by our IT team at S.N. Hospital. Every feature you will see was designed around real problems observed in our discharge workflow.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were the four core pain points identified before development started. The system was designed to eliminate all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major modules make up the system. Each module corresponds directly to a gap that existed in our pre-system workflow.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core of the system. 13 stages, each owned by a specific department. Every stage is timestamped the moment the responsible staff member marks it complete. This gives us a full, auditable discharge timeline for every patient.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ASMI integration was one of the most impactful features. Before this, staff had to manually create each patient record in the tracker. Now it is fully automated. The sync engine runs silently every few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analytics dashboard gives management a real-time view of discharge performance. All numbers are pulled live from the database — no spreadsheet exports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 assistant runs locally on our server — patient data never leaves the hospital network. It gives any department head instant answers about discharge performance without needing to know SQL or navigate reports.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role-based system ensures that a Housekeeping staff member, for example, can only mark T11 — they cannot touch billing or pharmacy stages. This prevents accidental or unauthorised stage updates and creates a clear accountability trail.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summarises all key features across five capability categories. The system is designed to grow — new stages, new roles, or new department integrations can be added without architectural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system was built entirely in-house — no vendor, no licensing fees, no external dependency. It belongs to S.N. Hospital and can be maintained, extended, and adapted by our own team as the hospital grows.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chart" Target="../charts/chart2.xml"/><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Shape 0"/>
          <p:cNvSpPr/>
          <p:nvPr/>
        </p:nvSpPr>
        <p:spPr>
          <a:xfrm>
            <a:off x="6858000" y="-1097280"/>
            <a:ext cx="4114800" cy="4114800"/>
          </a:xfrm>
          <a:prstGeom prst="ellipse">
            <a:avLst/>
          </a:prstGeom>
          <a:solidFill>
            <a:srgbClr val="1565C0">
              <a:alpha val="25000"/>
            </a:srgbClr>
          </a:solidFill>
          <a:ln w="12700">
            <a:solidFill>
              <a:srgbClr val="1565C0">
                <a:alpha val="25000"/>
              </a:srgbClr>
            </a:solidFill>
            <a:prstDash val="solid"/>
          </a:ln>
        </p:spPr>
      </p:sp>
      <p:sp>
        <p:nvSpPr>
          <p:cNvPr id="3" name="Shape 1"/>
          <p:cNvSpPr/>
          <p:nvPr/>
        </p:nvSpPr>
        <p:spPr>
          <a:xfrm>
            <a:off x="7498080" y="-457200"/>
            <a:ext cx="2743200" cy="2743200"/>
          </a:xfrm>
          <a:prstGeom prst="ellipse">
            <a:avLst/>
          </a:prstGeom>
          <a:solidFill>
            <a:srgbClr val="00897B">
              <a:alpha val="20000"/>
            </a:srgbClr>
          </a:solidFill>
          <a:ln w="12700">
            <a:solidFill>
              <a:srgbClr val="00897B">
                <a:alpha val="20000"/>
              </a:srgbClr>
            </a:solidFill>
            <a:prstDash val="solid"/>
          </a:ln>
        </p:spPr>
      </p:sp>
      <p:sp>
        <p:nvSpPr>
          <p:cNvPr id="4" name="Shape 2"/>
          <p:cNvSpPr/>
          <p:nvPr/>
        </p:nvSpPr>
        <p:spPr>
          <a:xfrm>
            <a:off x="0" y="4572000"/>
            <a:ext cx="9144000" cy="571500"/>
          </a:xfrm>
          <a:prstGeom prst="rect">
            <a:avLst/>
          </a:prstGeom>
          <a:solidFill>
            <a:srgbClr val="1565C0">
              <a:alpha val="40000"/>
            </a:srgbClr>
          </a:solidFill>
          <a:ln w="12700">
            <a:solidFill>
              <a:srgbClr val="1565C0">
                <a:alpha val="40000"/>
              </a:srgbClr>
            </a:solidFill>
            <a:prstDash val="solid"/>
          </a:ln>
        </p:spPr>
      </p:sp>
      <p:pic>
        <p:nvPicPr>
          <p:cNvPr id="5" name="Image 0" descr="preencoded.png"/>
          <p:cNvPicPr>
            <a:picLocks noChangeAspect="1"/>
          </p:cNvPicPr>
          <p:nvPr/>
        </p:nvPicPr>
        <p:blipFill>
          <a:blip r:embed="rId1"/>
          <a:stretch>
            <a:fillRect/>
          </a:stretch>
        </p:blipFill>
        <p:spPr>
          <a:xfrm>
            <a:off x="502920" y="502920"/>
            <a:ext cx="594360" cy="594360"/>
          </a:xfrm>
          <a:prstGeom prst="rect">
            <a:avLst/>
          </a:prstGeom>
        </p:spPr>
      </p:pic>
      <p:sp>
        <p:nvSpPr>
          <p:cNvPr id="6" name="Text 3"/>
          <p:cNvSpPr/>
          <p:nvPr/>
        </p:nvSpPr>
        <p:spPr>
          <a:xfrm>
            <a:off x="1188720" y="457200"/>
            <a:ext cx="6400800" cy="411480"/>
          </a:xfrm>
          <a:prstGeom prst="rect">
            <a:avLst/>
          </a:prstGeom>
          <a:noFill/>
        </p:spPr>
        <p:txBody>
          <a:bodyPr wrap="square" lIns="0" tIns="0" rIns="0" bIns="0" rtlCol="0" anchor="ctr"/>
          <a:lstStyle/>
          <a:p>
            <a:pPr marL="0" indent="0">
              <a:buNone/>
            </a:pPr>
            <a:r>
              <a:rPr lang="en-US" sz="1300" b="1" dirty="0">
                <a:solidFill>
                  <a:srgbClr val="00897B"/>
                </a:solidFill>
                <a:latin typeface="Calibri" panose="020F0502020204030204" pitchFamily="34" charset="0"/>
                <a:ea typeface="Calibri" panose="020F0502020204030204" pitchFamily="34" charset="-122"/>
                <a:cs typeface="Calibri" panose="020F0502020204030204" pitchFamily="34" charset="-120"/>
              </a:rPr>
              <a:t>S.N. Super Speciality Hospital</a:t>
            </a:r>
            <a:endParaRPr lang="en-US" sz="1300" dirty="0"/>
          </a:p>
        </p:txBody>
      </p:sp>
      <p:sp>
        <p:nvSpPr>
          <p:cNvPr id="7" name="Text 4"/>
          <p:cNvSpPr/>
          <p:nvPr/>
        </p:nvSpPr>
        <p:spPr>
          <a:xfrm>
            <a:off x="457200" y="1280160"/>
            <a:ext cx="7772400" cy="914400"/>
          </a:xfrm>
          <a:prstGeom prst="rect">
            <a:avLst/>
          </a:prstGeom>
          <a:noFill/>
        </p:spPr>
        <p:txBody>
          <a:bodyPr wrap="square" lIns="0" tIns="0" rIns="0" bIns="0" rtlCol="0" anchor="ctr"/>
          <a:lstStyle/>
          <a:p>
            <a:pPr marL="0" indent="0">
              <a:buNone/>
            </a:pPr>
            <a:r>
              <a:rPr lang="en-US" sz="4400" b="1" dirty="0">
                <a:solidFill>
                  <a:srgbClr val="FFFFFF"/>
                </a:solidFill>
                <a:latin typeface="Cambria" panose="02040503050406030204" pitchFamily="34" charset="0"/>
                <a:ea typeface="Cambria" panose="02040503050406030204" pitchFamily="34" charset="-122"/>
                <a:cs typeface="Cambria" panose="02040503050406030204" pitchFamily="34" charset="-120"/>
              </a:rPr>
              <a:t>Patient Discharge TAT Tracker</a:t>
            </a:r>
            <a:endParaRPr lang="en-US" sz="4400" dirty="0"/>
          </a:p>
        </p:txBody>
      </p:sp>
      <p:sp>
        <p:nvSpPr>
          <p:cNvPr id="8" name="Text 5"/>
          <p:cNvSpPr/>
          <p:nvPr/>
        </p:nvSpPr>
        <p:spPr>
          <a:xfrm>
            <a:off x="457200" y="2286000"/>
            <a:ext cx="5486400" cy="457200"/>
          </a:xfrm>
          <a:prstGeom prst="rect">
            <a:avLst/>
          </a:prstGeom>
          <a:noFill/>
        </p:spPr>
        <p:txBody>
          <a:bodyPr wrap="square" lIns="0" tIns="0" rIns="0" bIns="0" rtlCol="0" anchor="ctr"/>
          <a:lstStyle/>
          <a:p>
            <a:pPr marL="0" indent="0">
              <a:buNone/>
            </a:pPr>
            <a:r>
              <a:rPr lang="en-US" sz="1800" i="1" dirty="0">
                <a:solidFill>
                  <a:srgbClr val="F9A825"/>
                </a:solidFill>
                <a:latin typeface="Calibri" panose="020F0502020204030204" pitchFamily="34" charset="0"/>
                <a:ea typeface="Calibri" panose="020F0502020204030204" pitchFamily="34" charset="-122"/>
                <a:cs typeface="Calibri" panose="020F0502020204030204" pitchFamily="34" charset="-120"/>
              </a:rPr>
              <a:t>Intelligent. Automated. Live.</a:t>
            </a:r>
            <a:endParaRPr lang="en-US" sz="1800" dirty="0"/>
          </a:p>
        </p:txBody>
      </p:sp>
      <p:sp>
        <p:nvSpPr>
          <p:cNvPr id="9" name="Text 6"/>
          <p:cNvSpPr/>
          <p:nvPr/>
        </p:nvSpPr>
        <p:spPr>
          <a:xfrm>
            <a:off x="457200" y="2926080"/>
            <a:ext cx="6400800" cy="365760"/>
          </a:xfrm>
          <a:prstGeom prst="rect">
            <a:avLst/>
          </a:prstGeom>
          <a:noFill/>
        </p:spPr>
        <p:txBody>
          <a:bodyPr wrap="square" rtlCol="0" anchor="ctr"/>
          <a:lstStyle/>
          <a:p>
            <a:pPr marL="0" indent="0">
              <a:buNone/>
            </a:pPr>
            <a:r>
              <a:rPr lang="en-US" sz="1300" dirty="0">
                <a:solidFill>
                  <a:srgbClr val="90A4AE"/>
                </a:solidFill>
                <a:latin typeface="Calibri" panose="020F0502020204030204" pitchFamily="34" charset="0"/>
                <a:ea typeface="Calibri" panose="020F0502020204030204" pitchFamily="34" charset="-122"/>
                <a:cs typeface="Calibri" panose="020F0502020204030204" pitchFamily="34" charset="-120"/>
              </a:rPr>
              <a:t>Presented to:  </a:t>
            </a:r>
            <a:r>
              <a:rPr lang="en-US" sz="1300" b="1" dirty="0">
                <a:solidFill>
                  <a:srgbClr val="FFFFFF"/>
                </a:solidFill>
                <a:latin typeface="Calibri" panose="020F0502020204030204" pitchFamily="34" charset="0"/>
                <a:ea typeface="Calibri" panose="020F0502020204030204" pitchFamily="34" charset="-122"/>
                <a:cs typeface="Calibri" panose="020F0502020204030204" pitchFamily="34" charset="-120"/>
              </a:rPr>
              <a:t>Hospital Director / Management</a:t>
            </a:r>
            <a:endParaRPr lang="en-US" sz="1300" dirty="0"/>
          </a:p>
        </p:txBody>
      </p:sp>
      <p:sp>
        <p:nvSpPr>
          <p:cNvPr id="10" name="Text 7"/>
          <p:cNvSpPr/>
          <p:nvPr/>
        </p:nvSpPr>
        <p:spPr>
          <a:xfrm>
            <a:off x="457200" y="4663440"/>
            <a:ext cx="8229600" cy="320040"/>
          </a:xfrm>
          <a:prstGeom prst="rect">
            <a:avLst/>
          </a:prstGeom>
          <a:noFill/>
        </p:spPr>
        <p:txBody>
          <a:bodyPr wrap="square" lIns="0" tIns="0" rIns="0" bIns="0" rtlCol="0" anchor="ctr"/>
          <a:lstStyle/>
          <a:p>
            <a:pPr marL="0" indent="0">
              <a:buNone/>
            </a:pPr>
            <a:r>
              <a:rPr lang="en-US" sz="1000" dirty="0">
                <a:solidFill>
                  <a:srgbClr val="7B9FC7"/>
                </a:solidFill>
                <a:latin typeface="Calibri" panose="020F0502020204030204" pitchFamily="34" charset="0"/>
                <a:ea typeface="Calibri" panose="020F0502020204030204" pitchFamily="34" charset="-122"/>
                <a:cs typeface="Calibri" panose="020F0502020204030204" pitchFamily="34" charset="-120"/>
              </a:rPr>
              <a:t>June 2026  |  Built In-House — IT Department, S.N. Hospital</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0F4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548640"/>
          </a:xfrm>
          <a:prstGeom prst="rect">
            <a:avLst/>
          </a:prstGeom>
          <a:noFill/>
        </p:spPr>
        <p:txBody>
          <a:bodyPr wrap="square" lIns="0" tIns="0" rIns="0" bIns="0" rtlCol="0" anchor="ctr"/>
          <a:lstStyle/>
          <a:p>
            <a:pPr marL="0" indent="0">
              <a:buNone/>
            </a:pPr>
            <a:r>
              <a:rPr lang="en-US" sz="3200" b="1" dirty="0">
                <a:solidFill>
                  <a:srgbClr val="0A1628"/>
                </a:solidFill>
                <a:latin typeface="Cambria" panose="02040503050406030204" pitchFamily="34" charset="0"/>
                <a:ea typeface="Cambria" panose="02040503050406030204" pitchFamily="34" charset="-122"/>
                <a:cs typeface="Cambria" panose="02040503050406030204" pitchFamily="34" charset="-120"/>
              </a:rPr>
              <a:t>The Problem We Were Solving</a:t>
            </a:r>
            <a:endParaRPr lang="en-US" sz="3200" dirty="0"/>
          </a:p>
        </p:txBody>
      </p:sp>
      <p:sp>
        <p:nvSpPr>
          <p:cNvPr id="3" name="Text 1"/>
          <p:cNvSpPr/>
          <p:nvPr/>
        </p:nvSpPr>
        <p:spPr>
          <a:xfrm>
            <a:off x="457200" y="868680"/>
            <a:ext cx="8229600" cy="320040"/>
          </a:xfrm>
          <a:prstGeom prst="rect">
            <a:avLst/>
          </a:prstGeom>
          <a:noFill/>
        </p:spPr>
        <p:txBody>
          <a:bodyPr wrap="square" lIns="0" tIns="0" rIns="0" bIns="0" rtlCol="0" anchor="ctr"/>
          <a:lstStyle/>
          <a:p>
            <a:pPr marL="0" indent="0">
              <a:buNone/>
            </a:pPr>
            <a:r>
              <a:rPr lang="en-US" sz="1400" i="1" dirty="0">
                <a:solidFill>
                  <a:srgbClr val="1565C0"/>
                </a:solidFill>
                <a:latin typeface="Calibri" panose="020F0502020204030204" pitchFamily="34" charset="0"/>
                <a:ea typeface="Calibri" panose="020F0502020204030204" pitchFamily="34" charset="-122"/>
                <a:cs typeface="Calibri" panose="020F0502020204030204" pitchFamily="34" charset="-120"/>
              </a:rPr>
              <a:t>Before this system, discharge monitoring was manual, fragmented, and invisible</a:t>
            </a:r>
            <a:endParaRPr lang="en-US" sz="1400" dirty="0"/>
          </a:p>
        </p:txBody>
      </p:sp>
      <p:sp>
        <p:nvSpPr>
          <p:cNvPr id="4" name="Shape 2"/>
          <p:cNvSpPr/>
          <p:nvPr/>
        </p:nvSpPr>
        <p:spPr>
          <a:xfrm>
            <a:off x="457200" y="1417320"/>
            <a:ext cx="4023360" cy="1371600"/>
          </a:xfrm>
          <a:prstGeom prst="roundRect">
            <a:avLst>
              <a:gd name="adj" fmla="val 8000"/>
            </a:avLst>
          </a:prstGeom>
          <a:solidFill>
            <a:srgbClr val="FFFFFF"/>
          </a:solidFill>
          <a:ln w="12700">
            <a:solidFill>
              <a:srgbClr val="D0DCF0"/>
            </a:solidFill>
            <a:prstDash val="solid"/>
          </a:ln>
          <a:effectLst>
            <a:outerShdw blurRad="101600" dist="38100" dir="2700000" algn="bl" rotWithShape="0">
              <a:srgbClr val="000000">
                <a:alpha val="18000"/>
              </a:srgbClr>
            </a:outerShdw>
          </a:effectLst>
        </p:spPr>
      </p:sp>
      <p:pic>
        <p:nvPicPr>
          <p:cNvPr id="5" name="Image 0" descr="preencoded.png"/>
          <p:cNvPicPr>
            <a:picLocks noChangeAspect="1"/>
          </p:cNvPicPr>
          <p:nvPr/>
        </p:nvPicPr>
        <p:blipFill>
          <a:blip r:embed="rId1"/>
          <a:stretch>
            <a:fillRect/>
          </a:stretch>
        </p:blipFill>
        <p:spPr>
          <a:xfrm>
            <a:off x="640080" y="1554480"/>
            <a:ext cx="384048" cy="384048"/>
          </a:xfrm>
          <a:prstGeom prst="rect">
            <a:avLst/>
          </a:prstGeom>
        </p:spPr>
      </p:pic>
      <p:sp>
        <p:nvSpPr>
          <p:cNvPr id="6" name="Text 3"/>
          <p:cNvSpPr/>
          <p:nvPr/>
        </p:nvSpPr>
        <p:spPr>
          <a:xfrm>
            <a:off x="1115568" y="1508760"/>
            <a:ext cx="3246120" cy="347472"/>
          </a:xfrm>
          <a:prstGeom prst="rect">
            <a:avLst/>
          </a:prstGeom>
          <a:noFill/>
        </p:spPr>
        <p:txBody>
          <a:bodyPr wrap="square" lIns="0" tIns="0" rIns="0" bIns="0" rtlCol="0" anchor="ctr"/>
          <a:lstStyle/>
          <a:p>
            <a:pPr marL="0" indent="0">
              <a:buNone/>
            </a:pPr>
            <a:r>
              <a:rPr lang="en-US" sz="1300" b="1" dirty="0">
                <a:solidFill>
                  <a:srgbClr val="0A1628"/>
                </a:solidFill>
                <a:latin typeface="Calibri" panose="020F0502020204030204" pitchFamily="34" charset="0"/>
                <a:ea typeface="Calibri" panose="020F0502020204030204" pitchFamily="34" charset="-122"/>
                <a:cs typeface="Calibri" panose="020F0502020204030204" pitchFamily="34" charset="-120"/>
              </a:rPr>
              <a:t>No TAT Visibility</a:t>
            </a:r>
            <a:endParaRPr lang="en-US" sz="1300" dirty="0"/>
          </a:p>
        </p:txBody>
      </p:sp>
      <p:sp>
        <p:nvSpPr>
          <p:cNvPr id="7" name="Text 4"/>
          <p:cNvSpPr/>
          <p:nvPr/>
        </p:nvSpPr>
        <p:spPr>
          <a:xfrm>
            <a:off x="1115568" y="1874520"/>
            <a:ext cx="3200400" cy="777240"/>
          </a:xfrm>
          <a:prstGeom prst="rect">
            <a:avLst/>
          </a:prstGeom>
          <a:noFill/>
        </p:spPr>
        <p:txBody>
          <a:bodyPr wrap="square" lIns="0" tIns="0" rIns="0" bIns="0" rtlCol="0" anchor="ctr"/>
          <a:lstStyle/>
          <a:p>
            <a:pPr marL="0" indent="0">
              <a:buNone/>
            </a:pPr>
            <a:r>
              <a:rPr lang="en-US" sz="1100" dirty="0">
                <a:solidFill>
                  <a:srgbClr val="445566"/>
                </a:solidFill>
                <a:latin typeface="Calibri" panose="020F0502020204030204" pitchFamily="34" charset="0"/>
                <a:ea typeface="Calibri" panose="020F0502020204030204" pitchFamily="34" charset="-122"/>
                <a:cs typeface="Calibri" panose="020F0502020204030204" pitchFamily="34" charset="-120"/>
              </a:rPr>
              <a:t>Nobody knew how long each step was taking. Delays were discovered only after the patient complained.</a:t>
            </a:r>
            <a:endParaRPr lang="en-US" sz="1100" dirty="0"/>
          </a:p>
        </p:txBody>
      </p:sp>
      <p:sp>
        <p:nvSpPr>
          <p:cNvPr id="8" name="Shape 5"/>
          <p:cNvSpPr/>
          <p:nvPr/>
        </p:nvSpPr>
        <p:spPr>
          <a:xfrm>
            <a:off x="4846320" y="1417320"/>
            <a:ext cx="4023360" cy="1371600"/>
          </a:xfrm>
          <a:prstGeom prst="roundRect">
            <a:avLst>
              <a:gd name="adj" fmla="val 8000"/>
            </a:avLst>
          </a:prstGeom>
          <a:solidFill>
            <a:srgbClr val="FFFFFF"/>
          </a:solidFill>
          <a:ln w="12700">
            <a:solidFill>
              <a:srgbClr val="D0DCF0"/>
            </a:solidFill>
            <a:prstDash val="solid"/>
          </a:ln>
          <a:effectLst>
            <a:outerShdw blurRad="101600" dist="38100" dir="2700000" algn="bl" rotWithShape="0">
              <a:srgbClr val="000000">
                <a:alpha val="18000"/>
              </a:srgbClr>
            </a:outerShdw>
          </a:effectLst>
        </p:spPr>
      </p:sp>
      <p:pic>
        <p:nvPicPr>
          <p:cNvPr id="9" name="Image 1" descr="preencoded.png"/>
          <p:cNvPicPr>
            <a:picLocks noChangeAspect="1"/>
          </p:cNvPicPr>
          <p:nvPr/>
        </p:nvPicPr>
        <p:blipFill>
          <a:blip r:embed="rId2"/>
          <a:stretch>
            <a:fillRect/>
          </a:stretch>
        </p:blipFill>
        <p:spPr>
          <a:xfrm>
            <a:off x="5029200" y="1554480"/>
            <a:ext cx="384048" cy="384048"/>
          </a:xfrm>
          <a:prstGeom prst="rect">
            <a:avLst/>
          </a:prstGeom>
        </p:spPr>
      </p:pic>
      <p:sp>
        <p:nvSpPr>
          <p:cNvPr id="10" name="Text 6"/>
          <p:cNvSpPr/>
          <p:nvPr/>
        </p:nvSpPr>
        <p:spPr>
          <a:xfrm>
            <a:off x="5504688" y="1508760"/>
            <a:ext cx="3246120" cy="347472"/>
          </a:xfrm>
          <a:prstGeom prst="rect">
            <a:avLst/>
          </a:prstGeom>
          <a:noFill/>
        </p:spPr>
        <p:txBody>
          <a:bodyPr wrap="square" lIns="0" tIns="0" rIns="0" bIns="0" rtlCol="0" anchor="ctr"/>
          <a:lstStyle/>
          <a:p>
            <a:pPr marL="0" indent="0">
              <a:buNone/>
            </a:pPr>
            <a:r>
              <a:rPr lang="en-US" sz="1300" b="1" dirty="0">
                <a:solidFill>
                  <a:srgbClr val="0A1628"/>
                </a:solidFill>
                <a:latin typeface="Calibri" panose="020F0502020204030204" pitchFamily="34" charset="0"/>
                <a:ea typeface="Calibri" panose="020F0502020204030204" pitchFamily="34" charset="-122"/>
                <a:cs typeface="Calibri" panose="020F0502020204030204" pitchFamily="34" charset="-120"/>
              </a:rPr>
              <a:t>No Department Accountability</a:t>
            </a:r>
            <a:endParaRPr lang="en-US" sz="1300" dirty="0"/>
          </a:p>
        </p:txBody>
      </p:sp>
      <p:sp>
        <p:nvSpPr>
          <p:cNvPr id="11" name="Text 7"/>
          <p:cNvSpPr/>
          <p:nvPr/>
        </p:nvSpPr>
        <p:spPr>
          <a:xfrm>
            <a:off x="5504688" y="1874520"/>
            <a:ext cx="3200400" cy="777240"/>
          </a:xfrm>
          <a:prstGeom prst="rect">
            <a:avLst/>
          </a:prstGeom>
          <a:noFill/>
        </p:spPr>
        <p:txBody>
          <a:bodyPr wrap="square" lIns="0" tIns="0" rIns="0" bIns="0" rtlCol="0" anchor="ctr"/>
          <a:lstStyle/>
          <a:p>
            <a:pPr marL="0" indent="0">
              <a:buNone/>
            </a:pPr>
            <a:r>
              <a:rPr lang="en-US" sz="1100" dirty="0">
                <a:solidFill>
                  <a:srgbClr val="445566"/>
                </a:solidFill>
                <a:latin typeface="Calibri" panose="020F0502020204030204" pitchFamily="34" charset="0"/>
                <a:ea typeface="Calibri" panose="020F0502020204030204" pitchFamily="34" charset="-122"/>
                <a:cs typeface="Calibri" panose="020F0502020204030204" pitchFamily="34" charset="-120"/>
              </a:rPr>
              <a:t>Billing, Pharmacy, Nursing, Housekeeping — each worked in silos with no shared status board.</a:t>
            </a:r>
            <a:endParaRPr lang="en-US" sz="1100" dirty="0"/>
          </a:p>
        </p:txBody>
      </p:sp>
      <p:sp>
        <p:nvSpPr>
          <p:cNvPr id="12" name="Shape 8"/>
          <p:cNvSpPr/>
          <p:nvPr/>
        </p:nvSpPr>
        <p:spPr>
          <a:xfrm>
            <a:off x="457200" y="2971800"/>
            <a:ext cx="4023360" cy="1371600"/>
          </a:xfrm>
          <a:prstGeom prst="roundRect">
            <a:avLst>
              <a:gd name="adj" fmla="val 8000"/>
            </a:avLst>
          </a:prstGeom>
          <a:solidFill>
            <a:srgbClr val="FFFFFF"/>
          </a:solidFill>
          <a:ln w="12700">
            <a:solidFill>
              <a:srgbClr val="D0DCF0"/>
            </a:solidFill>
            <a:prstDash val="solid"/>
          </a:ln>
          <a:effectLst>
            <a:outerShdw blurRad="101600" dist="38100" dir="2700000" algn="bl" rotWithShape="0">
              <a:srgbClr val="000000">
                <a:alpha val="18000"/>
              </a:srgbClr>
            </a:outerShdw>
          </a:effectLst>
        </p:spPr>
      </p:sp>
      <p:pic>
        <p:nvPicPr>
          <p:cNvPr id="13" name="Image 2" descr="preencoded.png"/>
          <p:cNvPicPr>
            <a:picLocks noChangeAspect="1"/>
          </p:cNvPicPr>
          <p:nvPr/>
        </p:nvPicPr>
        <p:blipFill>
          <a:blip r:embed="rId3"/>
          <a:stretch>
            <a:fillRect/>
          </a:stretch>
        </p:blipFill>
        <p:spPr>
          <a:xfrm>
            <a:off x="640080" y="3108960"/>
            <a:ext cx="384048" cy="384048"/>
          </a:xfrm>
          <a:prstGeom prst="rect">
            <a:avLst/>
          </a:prstGeom>
        </p:spPr>
      </p:pic>
      <p:sp>
        <p:nvSpPr>
          <p:cNvPr id="14" name="Text 9"/>
          <p:cNvSpPr/>
          <p:nvPr/>
        </p:nvSpPr>
        <p:spPr>
          <a:xfrm>
            <a:off x="1115568" y="3063240"/>
            <a:ext cx="3246120" cy="347472"/>
          </a:xfrm>
          <a:prstGeom prst="rect">
            <a:avLst/>
          </a:prstGeom>
          <a:noFill/>
        </p:spPr>
        <p:txBody>
          <a:bodyPr wrap="square" lIns="0" tIns="0" rIns="0" bIns="0" rtlCol="0" anchor="ctr"/>
          <a:lstStyle/>
          <a:p>
            <a:pPr marL="0" indent="0">
              <a:buNone/>
            </a:pPr>
            <a:r>
              <a:rPr lang="en-US" sz="1300" b="1" dirty="0">
                <a:solidFill>
                  <a:srgbClr val="0A1628"/>
                </a:solidFill>
                <a:latin typeface="Calibri" panose="020F0502020204030204" pitchFamily="34" charset="0"/>
                <a:ea typeface="Calibri" panose="020F0502020204030204" pitchFamily="34" charset="-122"/>
                <a:cs typeface="Calibri" panose="020F0502020204030204" pitchFamily="34" charset="-120"/>
              </a:rPr>
              <a:t>Paper-Based Tracking</a:t>
            </a:r>
            <a:endParaRPr lang="en-US" sz="1300" dirty="0"/>
          </a:p>
        </p:txBody>
      </p:sp>
      <p:sp>
        <p:nvSpPr>
          <p:cNvPr id="15" name="Text 10"/>
          <p:cNvSpPr/>
          <p:nvPr/>
        </p:nvSpPr>
        <p:spPr>
          <a:xfrm>
            <a:off x="1115568" y="3429000"/>
            <a:ext cx="3200400" cy="777240"/>
          </a:xfrm>
          <a:prstGeom prst="rect">
            <a:avLst/>
          </a:prstGeom>
          <a:noFill/>
        </p:spPr>
        <p:txBody>
          <a:bodyPr wrap="square" lIns="0" tIns="0" rIns="0" bIns="0" rtlCol="0" anchor="ctr"/>
          <a:lstStyle/>
          <a:p>
            <a:pPr marL="0" indent="0">
              <a:buNone/>
            </a:pPr>
            <a:r>
              <a:rPr lang="en-US" sz="1100" dirty="0">
                <a:solidFill>
                  <a:srgbClr val="445566"/>
                </a:solidFill>
                <a:latin typeface="Calibri" panose="020F0502020204030204" pitchFamily="34" charset="0"/>
                <a:ea typeface="Calibri" panose="020F0502020204030204" pitchFamily="34" charset="-122"/>
                <a:cs typeface="Calibri" panose="020F0502020204030204" pitchFamily="34" charset="-120"/>
              </a:rPr>
              <a:t>Discharge tracking relied on handwritten notes and phone calls — error-prone and not auditable.</a:t>
            </a:r>
            <a:endParaRPr lang="en-US" sz="1100" dirty="0"/>
          </a:p>
        </p:txBody>
      </p:sp>
      <p:sp>
        <p:nvSpPr>
          <p:cNvPr id="16" name="Shape 11"/>
          <p:cNvSpPr/>
          <p:nvPr/>
        </p:nvSpPr>
        <p:spPr>
          <a:xfrm>
            <a:off x="4846320" y="2971800"/>
            <a:ext cx="4023360" cy="1371600"/>
          </a:xfrm>
          <a:prstGeom prst="roundRect">
            <a:avLst>
              <a:gd name="adj" fmla="val 8000"/>
            </a:avLst>
          </a:prstGeom>
          <a:solidFill>
            <a:srgbClr val="FFFFFF"/>
          </a:solidFill>
          <a:ln w="12700">
            <a:solidFill>
              <a:srgbClr val="D0DCF0"/>
            </a:solidFill>
            <a:prstDash val="solid"/>
          </a:ln>
          <a:effectLst>
            <a:outerShdw blurRad="101600" dist="38100" dir="2700000" algn="bl" rotWithShape="0">
              <a:srgbClr val="000000">
                <a:alpha val="18000"/>
              </a:srgbClr>
            </a:outerShdw>
          </a:effectLst>
        </p:spPr>
      </p:sp>
      <p:pic>
        <p:nvPicPr>
          <p:cNvPr id="17" name="Image 3" descr="preencoded.png"/>
          <p:cNvPicPr>
            <a:picLocks noChangeAspect="1"/>
          </p:cNvPicPr>
          <p:nvPr/>
        </p:nvPicPr>
        <p:blipFill>
          <a:blip r:embed="rId4"/>
          <a:stretch>
            <a:fillRect/>
          </a:stretch>
        </p:blipFill>
        <p:spPr>
          <a:xfrm>
            <a:off x="5029200" y="3108960"/>
            <a:ext cx="384048" cy="384048"/>
          </a:xfrm>
          <a:prstGeom prst="rect">
            <a:avLst/>
          </a:prstGeom>
        </p:spPr>
      </p:pic>
      <p:sp>
        <p:nvSpPr>
          <p:cNvPr id="18" name="Text 12"/>
          <p:cNvSpPr/>
          <p:nvPr/>
        </p:nvSpPr>
        <p:spPr>
          <a:xfrm>
            <a:off x="5504688" y="3063240"/>
            <a:ext cx="3246120" cy="347472"/>
          </a:xfrm>
          <a:prstGeom prst="rect">
            <a:avLst/>
          </a:prstGeom>
          <a:noFill/>
        </p:spPr>
        <p:txBody>
          <a:bodyPr wrap="square" lIns="0" tIns="0" rIns="0" bIns="0" rtlCol="0" anchor="ctr"/>
          <a:lstStyle/>
          <a:p>
            <a:pPr marL="0" indent="0">
              <a:buNone/>
            </a:pPr>
            <a:r>
              <a:rPr lang="en-US" sz="1300" b="1" dirty="0">
                <a:solidFill>
                  <a:srgbClr val="0A1628"/>
                </a:solidFill>
                <a:latin typeface="Calibri" panose="020F0502020204030204" pitchFamily="34" charset="0"/>
                <a:ea typeface="Calibri" panose="020F0502020204030204" pitchFamily="34" charset="-122"/>
                <a:cs typeface="Calibri" panose="020F0502020204030204" pitchFamily="34" charset="-120"/>
              </a:rPr>
              <a:t>No Alerts on Delays</a:t>
            </a:r>
            <a:endParaRPr lang="en-US" sz="1300" dirty="0"/>
          </a:p>
        </p:txBody>
      </p:sp>
      <p:sp>
        <p:nvSpPr>
          <p:cNvPr id="19" name="Text 13"/>
          <p:cNvSpPr/>
          <p:nvPr/>
        </p:nvSpPr>
        <p:spPr>
          <a:xfrm>
            <a:off x="5504688" y="3429000"/>
            <a:ext cx="3200400" cy="777240"/>
          </a:xfrm>
          <a:prstGeom prst="rect">
            <a:avLst/>
          </a:prstGeom>
          <a:noFill/>
        </p:spPr>
        <p:txBody>
          <a:bodyPr wrap="square" lIns="0" tIns="0" rIns="0" bIns="0" rtlCol="0" anchor="ctr"/>
          <a:lstStyle/>
          <a:p>
            <a:pPr marL="0" indent="0">
              <a:buNone/>
            </a:pPr>
            <a:r>
              <a:rPr lang="en-US" sz="1100" dirty="0">
                <a:solidFill>
                  <a:srgbClr val="445566"/>
                </a:solidFill>
                <a:latin typeface="Calibri" panose="020F0502020204030204" pitchFamily="34" charset="0"/>
                <a:ea typeface="Calibri" panose="020F0502020204030204" pitchFamily="34" charset="-122"/>
                <a:cs typeface="Calibri" panose="020F0502020204030204" pitchFamily="34" charset="-120"/>
              </a:rPr>
              <a:t>When a patient was stuck at a stage for hours, no one was automatically notified.</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Shape 0"/>
          <p:cNvSpPr/>
          <p:nvPr/>
        </p:nvSpPr>
        <p:spPr>
          <a:xfrm>
            <a:off x="-914400" y="3200400"/>
            <a:ext cx="4572000" cy="4572000"/>
          </a:xfrm>
          <a:prstGeom prst="ellipse">
            <a:avLst/>
          </a:prstGeom>
          <a:solidFill>
            <a:srgbClr val="00897B">
              <a:alpha val="12000"/>
            </a:srgbClr>
          </a:solidFill>
          <a:ln w="12700">
            <a:solidFill>
              <a:srgbClr val="00897B">
                <a:alpha val="12000"/>
              </a:srgbClr>
            </a:solidFill>
            <a:prstDash val="solid"/>
          </a:ln>
        </p:spPr>
      </p:sp>
      <p:sp>
        <p:nvSpPr>
          <p:cNvPr id="3" name="Text 1"/>
          <p:cNvSpPr/>
          <p:nvPr/>
        </p:nvSpPr>
        <p:spPr>
          <a:xfrm>
            <a:off x="457200" y="256032"/>
            <a:ext cx="8229600" cy="548640"/>
          </a:xfrm>
          <a:prstGeom prst="rect">
            <a:avLst/>
          </a:prstGeom>
          <a:noFill/>
        </p:spPr>
        <p:txBody>
          <a:bodyPr wrap="square" lIns="0" tIns="0" rIns="0" bIns="0" rtlCol="0" anchor="ctr"/>
          <a:lstStyle/>
          <a:p>
            <a:pPr marL="0" indent="0">
              <a:buNone/>
            </a:pPr>
            <a:r>
              <a:rPr lang="en-US" sz="3200" b="1" dirty="0">
                <a:solidFill>
                  <a:srgbClr val="FFFFFF"/>
                </a:solidFill>
                <a:latin typeface="Cambria" panose="02040503050406030204" pitchFamily="34" charset="0"/>
                <a:ea typeface="Cambria" panose="02040503050406030204" pitchFamily="34" charset="-122"/>
                <a:cs typeface="Cambria" panose="02040503050406030204" pitchFamily="34" charset="-120"/>
              </a:rPr>
              <a:t>What We Built</a:t>
            </a:r>
            <a:endParaRPr lang="en-US" sz="3200" dirty="0"/>
          </a:p>
        </p:txBody>
      </p:sp>
      <p:sp>
        <p:nvSpPr>
          <p:cNvPr id="4" name="Text 2"/>
          <p:cNvSpPr/>
          <p:nvPr/>
        </p:nvSpPr>
        <p:spPr>
          <a:xfrm>
            <a:off x="457200" y="804672"/>
            <a:ext cx="8229600" cy="320040"/>
          </a:xfrm>
          <a:prstGeom prst="rect">
            <a:avLst/>
          </a:prstGeom>
          <a:noFill/>
        </p:spPr>
        <p:txBody>
          <a:bodyPr wrap="square" lIns="0" tIns="0" rIns="0" bIns="0" rtlCol="0" anchor="ctr"/>
          <a:lstStyle/>
          <a:p>
            <a:pPr marL="0" indent="0">
              <a:buNone/>
            </a:pPr>
            <a:r>
              <a:rPr lang="en-US" sz="1300" i="1" dirty="0">
                <a:solidFill>
                  <a:srgbClr val="F9A825"/>
                </a:solidFill>
                <a:latin typeface="Calibri" panose="020F0502020204030204" pitchFamily="34" charset="0"/>
                <a:ea typeface="Calibri" panose="020F0502020204030204" pitchFamily="34" charset="-122"/>
                <a:cs typeface="Calibri" panose="020F0502020204030204" pitchFamily="34" charset="-120"/>
              </a:rPr>
              <a:t>A complete, real-time discharge management platform — built in-house for S.N. Hospital</a:t>
            </a:r>
            <a:endParaRPr lang="en-US" sz="1300" dirty="0"/>
          </a:p>
        </p:txBody>
      </p:sp>
      <p:sp>
        <p:nvSpPr>
          <p:cNvPr id="5" name="Shape 3"/>
          <p:cNvSpPr/>
          <p:nvPr/>
        </p:nvSpPr>
        <p:spPr>
          <a:xfrm>
            <a:off x="320040" y="1325880"/>
            <a:ext cx="2606040" cy="1554480"/>
          </a:xfrm>
          <a:prstGeom prst="roundRect">
            <a:avLst>
              <a:gd name="adj" fmla="val 7059"/>
            </a:avLst>
          </a:prstGeom>
          <a:solidFill>
            <a:srgbClr val="132340"/>
          </a:solidFill>
          <a:ln w="12700">
            <a:solidFill>
              <a:srgbClr val="1E3A5F"/>
            </a:solidFill>
            <a:prstDash val="solid"/>
          </a:ln>
          <a:effectLst>
            <a:outerShdw blurRad="101600" dist="38100" dir="2700000" algn="bl" rotWithShape="0">
              <a:srgbClr val="000000">
                <a:alpha val="18000"/>
              </a:srgbClr>
            </a:outerShdw>
          </a:effectLst>
        </p:spPr>
      </p:sp>
      <p:pic>
        <p:nvPicPr>
          <p:cNvPr id="6" name="Image 0" descr="preencoded.png"/>
          <p:cNvPicPr>
            <a:picLocks noChangeAspect="1"/>
          </p:cNvPicPr>
          <p:nvPr/>
        </p:nvPicPr>
        <p:blipFill>
          <a:blip r:embed="rId1"/>
          <a:stretch>
            <a:fillRect/>
          </a:stretch>
        </p:blipFill>
        <p:spPr>
          <a:xfrm>
            <a:off x="484632" y="1490472"/>
            <a:ext cx="347472" cy="347472"/>
          </a:xfrm>
          <a:prstGeom prst="rect">
            <a:avLst/>
          </a:prstGeom>
        </p:spPr>
      </p:pic>
      <p:sp>
        <p:nvSpPr>
          <p:cNvPr id="7" name="Text 4"/>
          <p:cNvSpPr/>
          <p:nvPr/>
        </p:nvSpPr>
        <p:spPr>
          <a:xfrm>
            <a:off x="914400" y="1463040"/>
            <a:ext cx="1920240" cy="411480"/>
          </a:xfrm>
          <a:prstGeom prst="rect">
            <a:avLst/>
          </a:prstGeom>
          <a:noFill/>
        </p:spPr>
        <p:txBody>
          <a:bodyPr wrap="square" lIns="0" tIns="0" rIns="0" bIns="0" rtlCol="0" anchor="ctr"/>
          <a:lstStyle/>
          <a:p>
            <a:pPr marL="0" indent="0">
              <a:buNone/>
            </a:pPr>
            <a:r>
              <a:rPr lang="en-US" sz="1200" b="1" dirty="0">
                <a:solidFill>
                  <a:srgbClr val="FFFFFF"/>
                </a:solidFill>
                <a:latin typeface="Calibri" panose="020F0502020204030204" pitchFamily="34" charset="0"/>
                <a:ea typeface="Calibri" panose="020F0502020204030204" pitchFamily="34" charset="-122"/>
                <a:cs typeface="Calibri" panose="020F0502020204030204" pitchFamily="34" charset="-120"/>
              </a:rPr>
              <a:t>Live Tracker</a:t>
            </a:r>
            <a:endParaRPr lang="en-US" sz="1200" dirty="0"/>
          </a:p>
        </p:txBody>
      </p:sp>
      <p:sp>
        <p:nvSpPr>
          <p:cNvPr id="8" name="Text 5"/>
          <p:cNvSpPr/>
          <p:nvPr/>
        </p:nvSpPr>
        <p:spPr>
          <a:xfrm>
            <a:off x="484632" y="1920240"/>
            <a:ext cx="2331720" cy="777240"/>
          </a:xfrm>
          <a:prstGeom prst="rect">
            <a:avLst/>
          </a:prstGeom>
          <a:noFill/>
        </p:spPr>
        <p:txBody>
          <a:bodyPr wrap="square" lIns="0" tIns="0" rIns="0" bIns="0" rtlCol="0" anchor="ctr"/>
          <a:lstStyle/>
          <a:p>
            <a:pPr marL="0" indent="0">
              <a:buNone/>
            </a:pPr>
            <a:r>
              <a:rPr lang="en-US" sz="1000" dirty="0">
                <a:solidFill>
                  <a:srgbClr val="90A4AE"/>
                </a:solidFill>
                <a:latin typeface="Calibri" panose="020F0502020204030204" pitchFamily="34" charset="0"/>
                <a:ea typeface="Calibri" panose="020F0502020204030204" pitchFamily="34" charset="-122"/>
                <a:cs typeface="Calibri" panose="020F0502020204030204" pitchFamily="34" charset="-120"/>
              </a:rPr>
              <a:t>Real-time stage dashboard for all active discharges across every floor</a:t>
            </a:r>
            <a:endParaRPr lang="en-US" sz="1000" dirty="0"/>
          </a:p>
        </p:txBody>
      </p:sp>
      <p:sp>
        <p:nvSpPr>
          <p:cNvPr id="9" name="Shape 6"/>
          <p:cNvSpPr/>
          <p:nvPr/>
        </p:nvSpPr>
        <p:spPr>
          <a:xfrm>
            <a:off x="3154680" y="1325880"/>
            <a:ext cx="2606040" cy="1554480"/>
          </a:xfrm>
          <a:prstGeom prst="roundRect">
            <a:avLst>
              <a:gd name="adj" fmla="val 7059"/>
            </a:avLst>
          </a:prstGeom>
          <a:solidFill>
            <a:srgbClr val="132340"/>
          </a:solidFill>
          <a:ln w="12700">
            <a:solidFill>
              <a:srgbClr val="1E3A5F"/>
            </a:solidFill>
            <a:prstDash val="solid"/>
          </a:ln>
          <a:effectLst>
            <a:outerShdw blurRad="101600" dist="38100" dir="2700000" algn="bl" rotWithShape="0">
              <a:srgbClr val="000000">
                <a:alpha val="18000"/>
              </a:srgbClr>
            </a:outerShdw>
          </a:effectLst>
        </p:spPr>
      </p:sp>
      <p:pic>
        <p:nvPicPr>
          <p:cNvPr id="10" name="Image 1" descr="preencoded.png"/>
          <p:cNvPicPr>
            <a:picLocks noChangeAspect="1"/>
          </p:cNvPicPr>
          <p:nvPr/>
        </p:nvPicPr>
        <p:blipFill>
          <a:blip r:embed="rId2"/>
          <a:stretch>
            <a:fillRect/>
          </a:stretch>
        </p:blipFill>
        <p:spPr>
          <a:xfrm>
            <a:off x="3319272" y="1490472"/>
            <a:ext cx="347472" cy="347472"/>
          </a:xfrm>
          <a:prstGeom prst="rect">
            <a:avLst/>
          </a:prstGeom>
        </p:spPr>
      </p:pic>
      <p:sp>
        <p:nvSpPr>
          <p:cNvPr id="11" name="Text 7"/>
          <p:cNvSpPr/>
          <p:nvPr/>
        </p:nvSpPr>
        <p:spPr>
          <a:xfrm>
            <a:off x="3749040" y="1463040"/>
            <a:ext cx="1920240" cy="411480"/>
          </a:xfrm>
          <a:prstGeom prst="rect">
            <a:avLst/>
          </a:prstGeom>
          <a:noFill/>
        </p:spPr>
        <p:txBody>
          <a:bodyPr wrap="square" lIns="0" tIns="0" rIns="0" bIns="0" rtlCol="0" anchor="ctr"/>
          <a:lstStyle/>
          <a:p>
            <a:pPr marL="0" indent="0">
              <a:buNone/>
            </a:pPr>
            <a:r>
              <a:rPr lang="en-US" sz="1200" b="1" dirty="0">
                <a:solidFill>
                  <a:srgbClr val="FFFFFF"/>
                </a:solidFill>
                <a:latin typeface="Calibri" panose="020F0502020204030204" pitchFamily="34" charset="0"/>
                <a:ea typeface="Calibri" panose="020F0502020204030204" pitchFamily="34" charset="-122"/>
                <a:cs typeface="Calibri" panose="020F0502020204030204" pitchFamily="34" charset="-120"/>
              </a:rPr>
              <a:t>Analytics Dashboard</a:t>
            </a:r>
            <a:endParaRPr lang="en-US" sz="1200" dirty="0"/>
          </a:p>
        </p:txBody>
      </p:sp>
      <p:sp>
        <p:nvSpPr>
          <p:cNvPr id="12" name="Text 8"/>
          <p:cNvSpPr/>
          <p:nvPr/>
        </p:nvSpPr>
        <p:spPr>
          <a:xfrm>
            <a:off x="3319272" y="1920240"/>
            <a:ext cx="2331720" cy="777240"/>
          </a:xfrm>
          <a:prstGeom prst="rect">
            <a:avLst/>
          </a:prstGeom>
          <a:noFill/>
        </p:spPr>
        <p:txBody>
          <a:bodyPr wrap="square" lIns="0" tIns="0" rIns="0" bIns="0" rtlCol="0" anchor="ctr"/>
          <a:lstStyle/>
          <a:p>
            <a:pPr marL="0" indent="0">
              <a:buNone/>
            </a:pPr>
            <a:r>
              <a:rPr lang="en-US" sz="1000" dirty="0">
                <a:solidFill>
                  <a:srgbClr val="90A4AE"/>
                </a:solidFill>
                <a:latin typeface="Calibri" panose="020F0502020204030204" pitchFamily="34" charset="0"/>
                <a:ea typeface="Calibri" panose="020F0502020204030204" pitchFamily="34" charset="-122"/>
                <a:cs typeface="Calibri" panose="020F0502020204030204" pitchFamily="34" charset="-120"/>
              </a:rPr>
              <a:t>Daily &amp; date-range TAT analytics, SLA compliance, delay trends</a:t>
            </a:r>
            <a:endParaRPr lang="en-US" sz="1000" dirty="0"/>
          </a:p>
        </p:txBody>
      </p:sp>
      <p:sp>
        <p:nvSpPr>
          <p:cNvPr id="13" name="Shape 9"/>
          <p:cNvSpPr/>
          <p:nvPr/>
        </p:nvSpPr>
        <p:spPr>
          <a:xfrm>
            <a:off x="5989320" y="1325880"/>
            <a:ext cx="2606040" cy="1554480"/>
          </a:xfrm>
          <a:prstGeom prst="roundRect">
            <a:avLst>
              <a:gd name="adj" fmla="val 7059"/>
            </a:avLst>
          </a:prstGeom>
          <a:solidFill>
            <a:srgbClr val="132340"/>
          </a:solidFill>
          <a:ln w="12700">
            <a:solidFill>
              <a:srgbClr val="1E3A5F"/>
            </a:solidFill>
            <a:prstDash val="solid"/>
          </a:ln>
          <a:effectLst>
            <a:outerShdw blurRad="101600" dist="38100" dir="2700000" algn="bl" rotWithShape="0">
              <a:srgbClr val="000000">
                <a:alpha val="18000"/>
              </a:srgbClr>
            </a:outerShdw>
          </a:effectLst>
        </p:spPr>
      </p:sp>
      <p:pic>
        <p:nvPicPr>
          <p:cNvPr id="14" name="Image 2" descr="preencoded.png"/>
          <p:cNvPicPr>
            <a:picLocks noChangeAspect="1"/>
          </p:cNvPicPr>
          <p:nvPr/>
        </p:nvPicPr>
        <p:blipFill>
          <a:blip r:embed="rId3"/>
          <a:stretch>
            <a:fillRect/>
          </a:stretch>
        </p:blipFill>
        <p:spPr>
          <a:xfrm>
            <a:off x="6153912" y="1490472"/>
            <a:ext cx="347472" cy="347472"/>
          </a:xfrm>
          <a:prstGeom prst="rect">
            <a:avLst/>
          </a:prstGeom>
        </p:spPr>
      </p:pic>
      <p:sp>
        <p:nvSpPr>
          <p:cNvPr id="15" name="Text 10"/>
          <p:cNvSpPr/>
          <p:nvPr/>
        </p:nvSpPr>
        <p:spPr>
          <a:xfrm>
            <a:off x="6583680" y="1463040"/>
            <a:ext cx="1920240" cy="411480"/>
          </a:xfrm>
          <a:prstGeom prst="rect">
            <a:avLst/>
          </a:prstGeom>
          <a:noFill/>
        </p:spPr>
        <p:txBody>
          <a:bodyPr wrap="square" lIns="0" tIns="0" rIns="0" bIns="0" rtlCol="0" anchor="ctr"/>
          <a:lstStyle/>
          <a:p>
            <a:pPr marL="0" indent="0">
              <a:buNone/>
            </a:pPr>
            <a:r>
              <a:rPr lang="en-US" sz="1200" b="1" dirty="0">
                <a:solidFill>
                  <a:srgbClr val="FFFFFF"/>
                </a:solidFill>
                <a:latin typeface="Calibri" panose="020F0502020204030204" pitchFamily="34" charset="0"/>
                <a:ea typeface="Calibri" panose="020F0502020204030204" pitchFamily="34" charset="-122"/>
                <a:cs typeface="Calibri" panose="020F0502020204030204" pitchFamily="34" charset="-120"/>
              </a:rPr>
              <a:t>AI Assistant (TATBot)</a:t>
            </a:r>
            <a:endParaRPr lang="en-US" sz="1200" dirty="0"/>
          </a:p>
        </p:txBody>
      </p:sp>
      <p:sp>
        <p:nvSpPr>
          <p:cNvPr id="16" name="Text 11"/>
          <p:cNvSpPr/>
          <p:nvPr/>
        </p:nvSpPr>
        <p:spPr>
          <a:xfrm>
            <a:off x="6153912" y="1920240"/>
            <a:ext cx="2331720" cy="777240"/>
          </a:xfrm>
          <a:prstGeom prst="rect">
            <a:avLst/>
          </a:prstGeom>
          <a:noFill/>
        </p:spPr>
        <p:txBody>
          <a:bodyPr wrap="square" lIns="0" tIns="0" rIns="0" bIns="0" rtlCol="0" anchor="ctr"/>
          <a:lstStyle/>
          <a:p>
            <a:pPr marL="0" indent="0">
              <a:buNone/>
            </a:pPr>
            <a:r>
              <a:rPr lang="en-US" sz="1000" dirty="0">
                <a:solidFill>
                  <a:srgbClr val="90A4AE"/>
                </a:solidFill>
                <a:latin typeface="Calibri" panose="020F0502020204030204" pitchFamily="34" charset="0"/>
                <a:ea typeface="Calibri" panose="020F0502020204030204" pitchFamily="34" charset="-122"/>
                <a:cs typeface="Calibri" panose="020F0502020204030204" pitchFamily="34" charset="-120"/>
              </a:rPr>
              <a:t>Ask natural language questions about today's discharges and bottlenecks</a:t>
            </a:r>
            <a:endParaRPr lang="en-US" sz="1000" dirty="0"/>
          </a:p>
        </p:txBody>
      </p:sp>
      <p:sp>
        <p:nvSpPr>
          <p:cNvPr id="17" name="Shape 12"/>
          <p:cNvSpPr/>
          <p:nvPr/>
        </p:nvSpPr>
        <p:spPr>
          <a:xfrm>
            <a:off x="320040" y="3108960"/>
            <a:ext cx="2606040" cy="1554480"/>
          </a:xfrm>
          <a:prstGeom prst="roundRect">
            <a:avLst>
              <a:gd name="adj" fmla="val 7059"/>
            </a:avLst>
          </a:prstGeom>
          <a:solidFill>
            <a:srgbClr val="132340"/>
          </a:solidFill>
          <a:ln w="12700">
            <a:solidFill>
              <a:srgbClr val="1E3A5F"/>
            </a:solidFill>
            <a:prstDash val="solid"/>
          </a:ln>
          <a:effectLst>
            <a:outerShdw blurRad="101600" dist="38100" dir="2700000" algn="bl" rotWithShape="0">
              <a:srgbClr val="000000">
                <a:alpha val="18000"/>
              </a:srgbClr>
            </a:outerShdw>
          </a:effectLst>
        </p:spPr>
      </p:sp>
      <p:pic>
        <p:nvPicPr>
          <p:cNvPr id="18" name="Image 3" descr="preencoded.png"/>
          <p:cNvPicPr>
            <a:picLocks noChangeAspect="1"/>
          </p:cNvPicPr>
          <p:nvPr/>
        </p:nvPicPr>
        <p:blipFill>
          <a:blip r:embed="rId4"/>
          <a:stretch>
            <a:fillRect/>
          </a:stretch>
        </p:blipFill>
        <p:spPr>
          <a:xfrm>
            <a:off x="484632" y="3273552"/>
            <a:ext cx="347472" cy="347472"/>
          </a:xfrm>
          <a:prstGeom prst="rect">
            <a:avLst/>
          </a:prstGeom>
        </p:spPr>
      </p:pic>
      <p:sp>
        <p:nvSpPr>
          <p:cNvPr id="19" name="Text 13"/>
          <p:cNvSpPr/>
          <p:nvPr/>
        </p:nvSpPr>
        <p:spPr>
          <a:xfrm>
            <a:off x="914400" y="3246120"/>
            <a:ext cx="1920240" cy="411480"/>
          </a:xfrm>
          <a:prstGeom prst="rect">
            <a:avLst/>
          </a:prstGeom>
          <a:noFill/>
        </p:spPr>
        <p:txBody>
          <a:bodyPr wrap="square" lIns="0" tIns="0" rIns="0" bIns="0" rtlCol="0" anchor="ctr"/>
          <a:lstStyle/>
          <a:p>
            <a:pPr marL="0" indent="0">
              <a:buNone/>
            </a:pPr>
            <a:r>
              <a:rPr lang="en-US" sz="1200" b="1" dirty="0">
                <a:solidFill>
                  <a:srgbClr val="FFFFFF"/>
                </a:solidFill>
                <a:latin typeface="Calibri" panose="020F0502020204030204" pitchFamily="34" charset="0"/>
                <a:ea typeface="Calibri" panose="020F0502020204030204" pitchFamily="34" charset="-122"/>
                <a:cs typeface="Calibri" panose="020F0502020204030204" pitchFamily="34" charset="-120"/>
              </a:rPr>
              <a:t>ASMI HIS Integration</a:t>
            </a:r>
            <a:endParaRPr lang="en-US" sz="1200" dirty="0"/>
          </a:p>
        </p:txBody>
      </p:sp>
      <p:sp>
        <p:nvSpPr>
          <p:cNvPr id="20" name="Text 14"/>
          <p:cNvSpPr/>
          <p:nvPr/>
        </p:nvSpPr>
        <p:spPr>
          <a:xfrm>
            <a:off x="484632" y="3703320"/>
            <a:ext cx="2331720" cy="777240"/>
          </a:xfrm>
          <a:prstGeom prst="rect">
            <a:avLst/>
          </a:prstGeom>
          <a:noFill/>
        </p:spPr>
        <p:txBody>
          <a:bodyPr wrap="square" lIns="0" tIns="0" rIns="0" bIns="0" rtlCol="0" anchor="ctr"/>
          <a:lstStyle/>
          <a:p>
            <a:pPr marL="0" indent="0">
              <a:buNone/>
            </a:pPr>
            <a:r>
              <a:rPr lang="en-US" sz="1000" dirty="0">
                <a:solidFill>
                  <a:srgbClr val="90A4AE"/>
                </a:solidFill>
                <a:latin typeface="Calibri" panose="020F0502020204030204" pitchFamily="34" charset="0"/>
                <a:ea typeface="Calibri" panose="020F0502020204030204" pitchFamily="34" charset="-122"/>
                <a:cs typeface="Calibri" panose="020F0502020204030204" pitchFamily="34" charset="-120"/>
              </a:rPr>
              <a:t>Automatic patient sync from ASMI HIS — no manual data entry needed</a:t>
            </a:r>
            <a:endParaRPr lang="en-US" sz="1000" dirty="0"/>
          </a:p>
        </p:txBody>
      </p:sp>
      <p:sp>
        <p:nvSpPr>
          <p:cNvPr id="21" name="Shape 15"/>
          <p:cNvSpPr/>
          <p:nvPr/>
        </p:nvSpPr>
        <p:spPr>
          <a:xfrm>
            <a:off x="3154680" y="3108960"/>
            <a:ext cx="2606040" cy="1554480"/>
          </a:xfrm>
          <a:prstGeom prst="roundRect">
            <a:avLst>
              <a:gd name="adj" fmla="val 7059"/>
            </a:avLst>
          </a:prstGeom>
          <a:solidFill>
            <a:srgbClr val="132340"/>
          </a:solidFill>
          <a:ln w="12700">
            <a:solidFill>
              <a:srgbClr val="1E3A5F"/>
            </a:solidFill>
            <a:prstDash val="solid"/>
          </a:ln>
          <a:effectLst>
            <a:outerShdw blurRad="101600" dist="38100" dir="2700000" algn="bl" rotWithShape="0">
              <a:srgbClr val="000000">
                <a:alpha val="18000"/>
              </a:srgbClr>
            </a:outerShdw>
          </a:effectLst>
        </p:spPr>
      </p:sp>
      <p:pic>
        <p:nvPicPr>
          <p:cNvPr id="22" name="Image 4" descr="preencoded.png"/>
          <p:cNvPicPr>
            <a:picLocks noChangeAspect="1"/>
          </p:cNvPicPr>
          <p:nvPr/>
        </p:nvPicPr>
        <p:blipFill>
          <a:blip r:embed="rId5"/>
          <a:stretch>
            <a:fillRect/>
          </a:stretch>
        </p:blipFill>
        <p:spPr>
          <a:xfrm>
            <a:off x="3319272" y="3273552"/>
            <a:ext cx="347472" cy="347472"/>
          </a:xfrm>
          <a:prstGeom prst="rect">
            <a:avLst/>
          </a:prstGeom>
        </p:spPr>
      </p:pic>
      <p:sp>
        <p:nvSpPr>
          <p:cNvPr id="23" name="Text 16"/>
          <p:cNvSpPr/>
          <p:nvPr/>
        </p:nvSpPr>
        <p:spPr>
          <a:xfrm>
            <a:off x="3749040" y="3246120"/>
            <a:ext cx="1920240" cy="411480"/>
          </a:xfrm>
          <a:prstGeom prst="rect">
            <a:avLst/>
          </a:prstGeom>
          <a:noFill/>
        </p:spPr>
        <p:txBody>
          <a:bodyPr wrap="square" lIns="0" tIns="0" rIns="0" bIns="0" rtlCol="0" anchor="ctr"/>
          <a:lstStyle/>
          <a:p>
            <a:pPr marL="0" indent="0">
              <a:buNone/>
            </a:pPr>
            <a:r>
              <a:rPr lang="en-US" sz="1200" b="1" dirty="0">
                <a:solidFill>
                  <a:srgbClr val="FFFFFF"/>
                </a:solidFill>
                <a:latin typeface="Calibri" panose="020F0502020204030204" pitchFamily="34" charset="0"/>
                <a:ea typeface="Calibri" panose="020F0502020204030204" pitchFamily="34" charset="-122"/>
                <a:cs typeface="Calibri" panose="020F0502020204030204" pitchFamily="34" charset="-120"/>
              </a:rPr>
              <a:t>Email Alerts</a:t>
            </a:r>
            <a:endParaRPr lang="en-US" sz="1200" dirty="0"/>
          </a:p>
        </p:txBody>
      </p:sp>
      <p:sp>
        <p:nvSpPr>
          <p:cNvPr id="24" name="Text 17"/>
          <p:cNvSpPr/>
          <p:nvPr/>
        </p:nvSpPr>
        <p:spPr>
          <a:xfrm>
            <a:off x="3319272" y="3703320"/>
            <a:ext cx="2331720" cy="777240"/>
          </a:xfrm>
          <a:prstGeom prst="rect">
            <a:avLst/>
          </a:prstGeom>
          <a:noFill/>
        </p:spPr>
        <p:txBody>
          <a:bodyPr wrap="square" lIns="0" tIns="0" rIns="0" bIns="0" rtlCol="0" anchor="ctr"/>
          <a:lstStyle/>
          <a:p>
            <a:pPr marL="0" indent="0">
              <a:buNone/>
            </a:pPr>
            <a:r>
              <a:rPr lang="en-US" sz="1000" dirty="0">
                <a:solidFill>
                  <a:srgbClr val="90A4AE"/>
                </a:solidFill>
                <a:latin typeface="Calibri" panose="020F0502020204030204" pitchFamily="34" charset="0"/>
                <a:ea typeface="Calibri" panose="020F0502020204030204" pitchFamily="34" charset="-122"/>
                <a:cs typeface="Calibri" panose="020F0502020204030204" pitchFamily="34" charset="-120"/>
              </a:rPr>
              <a:t>Auto email alerts when any stage exceeds its configured benchmark</a:t>
            </a:r>
            <a:endParaRPr lang="en-US" sz="1000" dirty="0"/>
          </a:p>
        </p:txBody>
      </p:sp>
      <p:sp>
        <p:nvSpPr>
          <p:cNvPr id="25" name="Shape 18"/>
          <p:cNvSpPr/>
          <p:nvPr/>
        </p:nvSpPr>
        <p:spPr>
          <a:xfrm>
            <a:off x="5989320" y="3108960"/>
            <a:ext cx="2606040" cy="1554480"/>
          </a:xfrm>
          <a:prstGeom prst="roundRect">
            <a:avLst>
              <a:gd name="adj" fmla="val 7059"/>
            </a:avLst>
          </a:prstGeom>
          <a:solidFill>
            <a:srgbClr val="132340"/>
          </a:solidFill>
          <a:ln w="12700">
            <a:solidFill>
              <a:srgbClr val="1E3A5F"/>
            </a:solidFill>
            <a:prstDash val="solid"/>
          </a:ln>
          <a:effectLst>
            <a:outerShdw blurRad="101600" dist="38100" dir="2700000" algn="bl" rotWithShape="0">
              <a:srgbClr val="000000">
                <a:alpha val="18000"/>
              </a:srgbClr>
            </a:outerShdw>
          </a:effectLst>
        </p:spPr>
      </p:sp>
      <p:pic>
        <p:nvPicPr>
          <p:cNvPr id="26" name="Image 5" descr="preencoded.png"/>
          <p:cNvPicPr>
            <a:picLocks noChangeAspect="1"/>
          </p:cNvPicPr>
          <p:nvPr/>
        </p:nvPicPr>
        <p:blipFill>
          <a:blip r:embed="rId6"/>
          <a:stretch>
            <a:fillRect/>
          </a:stretch>
        </p:blipFill>
        <p:spPr>
          <a:xfrm>
            <a:off x="6153912" y="3273552"/>
            <a:ext cx="347472" cy="347472"/>
          </a:xfrm>
          <a:prstGeom prst="rect">
            <a:avLst/>
          </a:prstGeom>
        </p:spPr>
      </p:pic>
      <p:sp>
        <p:nvSpPr>
          <p:cNvPr id="27" name="Text 19"/>
          <p:cNvSpPr/>
          <p:nvPr/>
        </p:nvSpPr>
        <p:spPr>
          <a:xfrm>
            <a:off x="6583680" y="3246120"/>
            <a:ext cx="1920240" cy="411480"/>
          </a:xfrm>
          <a:prstGeom prst="rect">
            <a:avLst/>
          </a:prstGeom>
          <a:noFill/>
        </p:spPr>
        <p:txBody>
          <a:bodyPr wrap="square" lIns="0" tIns="0" rIns="0" bIns="0" rtlCol="0" anchor="ctr"/>
          <a:lstStyle/>
          <a:p>
            <a:pPr marL="0" indent="0">
              <a:buNone/>
            </a:pPr>
            <a:r>
              <a:rPr lang="en-US" sz="1200" b="1" dirty="0">
                <a:solidFill>
                  <a:srgbClr val="FFFFFF"/>
                </a:solidFill>
                <a:latin typeface="Calibri" panose="020F0502020204030204" pitchFamily="34" charset="0"/>
                <a:ea typeface="Calibri" panose="020F0502020204030204" pitchFamily="34" charset="-122"/>
                <a:cs typeface="Calibri" panose="020F0502020204030204" pitchFamily="34" charset="-120"/>
              </a:rPr>
              <a:t>Role-Based Access</a:t>
            </a:r>
            <a:endParaRPr lang="en-US" sz="1200" dirty="0"/>
          </a:p>
        </p:txBody>
      </p:sp>
      <p:sp>
        <p:nvSpPr>
          <p:cNvPr id="28" name="Text 20"/>
          <p:cNvSpPr/>
          <p:nvPr/>
        </p:nvSpPr>
        <p:spPr>
          <a:xfrm>
            <a:off x="6153912" y="3703320"/>
            <a:ext cx="2331720" cy="777240"/>
          </a:xfrm>
          <a:prstGeom prst="rect">
            <a:avLst/>
          </a:prstGeom>
          <a:noFill/>
        </p:spPr>
        <p:txBody>
          <a:bodyPr wrap="square" lIns="0" tIns="0" rIns="0" bIns="0" rtlCol="0" anchor="ctr"/>
          <a:lstStyle/>
          <a:p>
            <a:pPr marL="0" indent="0">
              <a:buNone/>
            </a:pPr>
            <a:r>
              <a:rPr lang="en-US" sz="1000" dirty="0">
                <a:solidFill>
                  <a:srgbClr val="90A4AE"/>
                </a:solidFill>
                <a:latin typeface="Calibri" panose="020F0502020204030204" pitchFamily="34" charset="0"/>
                <a:ea typeface="Calibri" panose="020F0502020204030204" pitchFamily="34" charset="-122"/>
                <a:cs typeface="Calibri" panose="020F0502020204030204" pitchFamily="34" charset="-120"/>
              </a:rPr>
              <a:t>12 departments, each with their own login and stage permissions</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0F4FF"/>
        </a:solidFill>
        <a:effectLst/>
      </p:bgPr>
    </p:bg>
    <p:spTree>
      <p:nvGrpSpPr>
        <p:cNvPr id="1" name=""/>
        <p:cNvGrpSpPr/>
        <p:nvPr/>
      </p:nvGrpSpPr>
      <p:grpSpPr>
        <a:xfrm>
          <a:off x="0" y="0"/>
          <a:ext cx="0" cy="0"/>
          <a:chOff x="0" y="0"/>
          <a:chExt cx="0" cy="0"/>
        </a:xfrm>
      </p:grpSpPr>
      <p:sp>
        <p:nvSpPr>
          <p:cNvPr id="2" name="Text 0"/>
          <p:cNvSpPr/>
          <p:nvPr/>
        </p:nvSpPr>
        <p:spPr>
          <a:xfrm>
            <a:off x="457200" y="228600"/>
            <a:ext cx="8229600" cy="502920"/>
          </a:xfrm>
          <a:prstGeom prst="rect">
            <a:avLst/>
          </a:prstGeom>
          <a:noFill/>
        </p:spPr>
        <p:txBody>
          <a:bodyPr wrap="square" lIns="0" tIns="0" rIns="0" bIns="0" rtlCol="0" anchor="ctr"/>
          <a:lstStyle/>
          <a:p>
            <a:pPr marL="0" indent="0">
              <a:buNone/>
            </a:pPr>
            <a:r>
              <a:rPr lang="en-US" sz="3000" b="1" dirty="0">
                <a:solidFill>
                  <a:srgbClr val="0A1628"/>
                </a:solidFill>
                <a:latin typeface="Cambria" panose="02040503050406030204" pitchFamily="34" charset="0"/>
                <a:ea typeface="Cambria" panose="02040503050406030204" pitchFamily="34" charset="-122"/>
                <a:cs typeface="Cambria" panose="02040503050406030204" pitchFamily="34" charset="-120"/>
              </a:rPr>
              <a:t>The 13-Stage Discharge Journey</a:t>
            </a:r>
            <a:endParaRPr lang="en-US" sz="3000" dirty="0"/>
          </a:p>
        </p:txBody>
      </p:sp>
      <p:sp>
        <p:nvSpPr>
          <p:cNvPr id="3" name="Text 1"/>
          <p:cNvSpPr/>
          <p:nvPr/>
        </p:nvSpPr>
        <p:spPr>
          <a:xfrm>
            <a:off x="457200" y="749808"/>
            <a:ext cx="8229600" cy="274320"/>
          </a:xfrm>
          <a:prstGeom prst="rect">
            <a:avLst/>
          </a:prstGeom>
          <a:noFill/>
        </p:spPr>
        <p:txBody>
          <a:bodyPr wrap="square" lIns="0" tIns="0" rIns="0" bIns="0" rtlCol="0" anchor="ctr"/>
          <a:lstStyle/>
          <a:p>
            <a:pPr marL="0" indent="0">
              <a:buNone/>
            </a:pPr>
            <a:r>
              <a:rPr lang="en-US" sz="1200" i="1" dirty="0">
                <a:solidFill>
                  <a:srgbClr val="1565C0"/>
                </a:solidFill>
                <a:latin typeface="Calibri" panose="020F0502020204030204" pitchFamily="34" charset="0"/>
                <a:ea typeface="Calibri" panose="020F0502020204030204" pitchFamily="34" charset="-122"/>
                <a:cs typeface="Calibri" panose="020F0502020204030204" pitchFamily="34" charset="-120"/>
              </a:rPr>
              <a:t>Every discharge is tracked through 13 defined checkpoints — from doctor's order to room-ready confirmation</a:t>
            </a:r>
            <a:endParaRPr lang="en-US" sz="1200" dirty="0"/>
          </a:p>
        </p:txBody>
      </p:sp>
      <p:sp>
        <p:nvSpPr>
          <p:cNvPr id="4" name="Shape 2"/>
          <p:cNvSpPr/>
          <p:nvPr/>
        </p:nvSpPr>
        <p:spPr>
          <a:xfrm>
            <a:off x="182880" y="1143000"/>
            <a:ext cx="1143000" cy="320040"/>
          </a:xfrm>
          <a:prstGeom prst="roundRect">
            <a:avLst>
              <a:gd name="adj" fmla="val 22857"/>
            </a:avLst>
          </a:prstGeom>
          <a:solidFill>
            <a:srgbClr val="1565C0"/>
          </a:solidFill>
          <a:ln w="12700">
            <a:solidFill>
              <a:srgbClr val="1565C0"/>
            </a:solidFill>
            <a:prstDash val="solid"/>
          </a:ln>
        </p:spPr>
      </p:sp>
      <p:sp>
        <p:nvSpPr>
          <p:cNvPr id="5" name="Text 3"/>
          <p:cNvSpPr/>
          <p:nvPr/>
        </p:nvSpPr>
        <p:spPr>
          <a:xfrm>
            <a:off x="182880" y="1143000"/>
            <a:ext cx="1143000" cy="320040"/>
          </a:xfrm>
          <a:prstGeom prst="rect">
            <a:avLst/>
          </a:prstGeom>
          <a:noFill/>
        </p:spPr>
        <p:txBody>
          <a:bodyPr wrap="square" lIns="0" tIns="0" rIns="0" bIns="0"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T1</a:t>
            </a:r>
            <a:endParaRPr lang="en-US" sz="1100" dirty="0"/>
          </a:p>
        </p:txBody>
      </p:sp>
      <p:sp>
        <p:nvSpPr>
          <p:cNvPr id="6" name="Text 4"/>
          <p:cNvSpPr/>
          <p:nvPr/>
        </p:nvSpPr>
        <p:spPr>
          <a:xfrm>
            <a:off x="164592" y="1490472"/>
            <a:ext cx="1170432" cy="548640"/>
          </a:xfrm>
          <a:prstGeom prst="rect">
            <a:avLst/>
          </a:prstGeom>
          <a:noFill/>
        </p:spPr>
        <p:txBody>
          <a:bodyPr wrap="square" lIns="0" tIns="0" rIns="0" bIns="0" rtlCol="0" anchor="ctr"/>
          <a:lstStyle/>
          <a:p>
            <a:pPr marL="0" indent="0" algn="ctr">
              <a:buNone/>
            </a:pPr>
            <a:r>
              <a:rPr lang="en-US" sz="850" dirty="0">
                <a:solidFill>
                  <a:srgbClr val="0A1628"/>
                </a:solidFill>
                <a:latin typeface="Calibri" panose="020F0502020204030204" pitchFamily="34" charset="0"/>
                <a:ea typeface="Calibri" panose="020F0502020204030204" pitchFamily="34" charset="-122"/>
                <a:cs typeface="Calibri" panose="020F0502020204030204" pitchFamily="34" charset="-120"/>
              </a:rPr>
              <a:t>Doctor Discharge Order</a:t>
            </a:r>
            <a:endParaRPr lang="en-US" sz="850" dirty="0"/>
          </a:p>
        </p:txBody>
      </p:sp>
      <p:sp>
        <p:nvSpPr>
          <p:cNvPr id="7" name="Text 5"/>
          <p:cNvSpPr/>
          <p:nvPr/>
        </p:nvSpPr>
        <p:spPr>
          <a:xfrm>
            <a:off x="164592" y="2057400"/>
            <a:ext cx="1170432" cy="320040"/>
          </a:xfrm>
          <a:prstGeom prst="rect">
            <a:avLst/>
          </a:prstGeom>
          <a:noFill/>
        </p:spPr>
        <p:txBody>
          <a:bodyPr wrap="square" lIns="0" tIns="0" rIns="0" bIns="0" rtlCol="0" anchor="ctr"/>
          <a:lstStyle/>
          <a:p>
            <a:pPr marL="0" indent="0" algn="ctr">
              <a:buNone/>
            </a:pPr>
            <a:r>
              <a:rPr lang="en-US" sz="750" i="1" dirty="0">
                <a:solidFill>
                  <a:srgbClr val="1565C0"/>
                </a:solidFill>
                <a:latin typeface="Calibri" panose="020F0502020204030204" pitchFamily="34" charset="0"/>
                <a:ea typeface="Calibri" panose="020F0502020204030204" pitchFamily="34" charset="-122"/>
                <a:cs typeface="Calibri" panose="020F0502020204030204" pitchFamily="34" charset="-120"/>
              </a:rPr>
              <a:t>Nursing / DC</a:t>
            </a:r>
            <a:endParaRPr lang="en-US" sz="750" dirty="0"/>
          </a:p>
        </p:txBody>
      </p:sp>
      <p:sp>
        <p:nvSpPr>
          <p:cNvPr id="8" name="Shape 6"/>
          <p:cNvSpPr/>
          <p:nvPr/>
        </p:nvSpPr>
        <p:spPr>
          <a:xfrm>
            <a:off x="1335024" y="1298448"/>
            <a:ext cx="100584" cy="0"/>
          </a:xfrm>
          <a:prstGeom prst="line">
            <a:avLst/>
          </a:prstGeom>
          <a:noFill/>
          <a:ln w="19050">
            <a:solidFill>
              <a:srgbClr val="90A4AE"/>
            </a:solidFill>
            <a:prstDash val="solid"/>
          </a:ln>
        </p:spPr>
      </p:sp>
      <p:sp>
        <p:nvSpPr>
          <p:cNvPr id="9" name="Shape 7"/>
          <p:cNvSpPr/>
          <p:nvPr/>
        </p:nvSpPr>
        <p:spPr>
          <a:xfrm>
            <a:off x="1435608" y="1143000"/>
            <a:ext cx="1143000" cy="320040"/>
          </a:xfrm>
          <a:prstGeom prst="roundRect">
            <a:avLst>
              <a:gd name="adj" fmla="val 22857"/>
            </a:avLst>
          </a:prstGeom>
          <a:solidFill>
            <a:srgbClr val="283593"/>
          </a:solidFill>
          <a:ln w="12700">
            <a:solidFill>
              <a:srgbClr val="283593"/>
            </a:solidFill>
            <a:prstDash val="solid"/>
          </a:ln>
        </p:spPr>
      </p:sp>
      <p:sp>
        <p:nvSpPr>
          <p:cNvPr id="10" name="Text 8"/>
          <p:cNvSpPr/>
          <p:nvPr/>
        </p:nvSpPr>
        <p:spPr>
          <a:xfrm>
            <a:off x="1435608" y="1143000"/>
            <a:ext cx="1143000" cy="320040"/>
          </a:xfrm>
          <a:prstGeom prst="rect">
            <a:avLst/>
          </a:prstGeom>
          <a:noFill/>
        </p:spPr>
        <p:txBody>
          <a:bodyPr wrap="square" lIns="0" tIns="0" rIns="0" bIns="0"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T2</a:t>
            </a:r>
            <a:endParaRPr lang="en-US" sz="1100" dirty="0"/>
          </a:p>
        </p:txBody>
      </p:sp>
      <p:sp>
        <p:nvSpPr>
          <p:cNvPr id="11" name="Text 9"/>
          <p:cNvSpPr/>
          <p:nvPr/>
        </p:nvSpPr>
        <p:spPr>
          <a:xfrm>
            <a:off x="1417320" y="1490472"/>
            <a:ext cx="1170432" cy="548640"/>
          </a:xfrm>
          <a:prstGeom prst="rect">
            <a:avLst/>
          </a:prstGeom>
          <a:noFill/>
        </p:spPr>
        <p:txBody>
          <a:bodyPr wrap="square" lIns="0" tIns="0" rIns="0" bIns="0" rtlCol="0" anchor="ctr"/>
          <a:lstStyle/>
          <a:p>
            <a:pPr marL="0" indent="0" algn="ctr">
              <a:buNone/>
            </a:pPr>
            <a:r>
              <a:rPr lang="en-US" sz="850" dirty="0">
                <a:solidFill>
                  <a:srgbClr val="0A1628"/>
                </a:solidFill>
                <a:latin typeface="Calibri" panose="020F0502020204030204" pitchFamily="34" charset="0"/>
                <a:ea typeface="Calibri" panose="020F0502020204030204" pitchFamily="34" charset="-122"/>
                <a:cs typeface="Calibri" panose="020F0502020204030204" pitchFamily="34" charset="-120"/>
              </a:rPr>
              <a:t>Summary Requested</a:t>
            </a:r>
            <a:endParaRPr lang="en-US" sz="850" dirty="0"/>
          </a:p>
        </p:txBody>
      </p:sp>
      <p:sp>
        <p:nvSpPr>
          <p:cNvPr id="12" name="Text 10"/>
          <p:cNvSpPr/>
          <p:nvPr/>
        </p:nvSpPr>
        <p:spPr>
          <a:xfrm>
            <a:off x="1417320" y="2057400"/>
            <a:ext cx="1170432" cy="320040"/>
          </a:xfrm>
          <a:prstGeom prst="rect">
            <a:avLst/>
          </a:prstGeom>
          <a:noFill/>
        </p:spPr>
        <p:txBody>
          <a:bodyPr wrap="square" lIns="0" tIns="0" rIns="0" bIns="0" rtlCol="0" anchor="ctr"/>
          <a:lstStyle/>
          <a:p>
            <a:pPr marL="0" indent="0" algn="ctr">
              <a:buNone/>
            </a:pPr>
            <a:r>
              <a:rPr lang="en-US" sz="750" i="1" dirty="0">
                <a:solidFill>
                  <a:srgbClr val="1565C0"/>
                </a:solidFill>
                <a:latin typeface="Calibri" panose="020F0502020204030204" pitchFamily="34" charset="0"/>
                <a:ea typeface="Calibri" panose="020F0502020204030204" pitchFamily="34" charset="-122"/>
                <a:cs typeface="Calibri" panose="020F0502020204030204" pitchFamily="34" charset="-120"/>
              </a:rPr>
              <a:t>Med. Transcription</a:t>
            </a:r>
            <a:endParaRPr lang="en-US" sz="750" dirty="0"/>
          </a:p>
        </p:txBody>
      </p:sp>
      <p:sp>
        <p:nvSpPr>
          <p:cNvPr id="13" name="Shape 11"/>
          <p:cNvSpPr/>
          <p:nvPr/>
        </p:nvSpPr>
        <p:spPr>
          <a:xfrm>
            <a:off x="2587752" y="1298448"/>
            <a:ext cx="100584" cy="0"/>
          </a:xfrm>
          <a:prstGeom prst="line">
            <a:avLst/>
          </a:prstGeom>
          <a:noFill/>
          <a:ln w="19050">
            <a:solidFill>
              <a:srgbClr val="90A4AE"/>
            </a:solidFill>
            <a:prstDash val="solid"/>
          </a:ln>
        </p:spPr>
      </p:sp>
      <p:sp>
        <p:nvSpPr>
          <p:cNvPr id="14" name="Shape 12"/>
          <p:cNvSpPr/>
          <p:nvPr/>
        </p:nvSpPr>
        <p:spPr>
          <a:xfrm>
            <a:off x="2688336" y="1143000"/>
            <a:ext cx="1143000" cy="320040"/>
          </a:xfrm>
          <a:prstGeom prst="roundRect">
            <a:avLst>
              <a:gd name="adj" fmla="val 22857"/>
            </a:avLst>
          </a:prstGeom>
          <a:solidFill>
            <a:srgbClr val="283593"/>
          </a:solidFill>
          <a:ln w="12700">
            <a:solidFill>
              <a:srgbClr val="283593"/>
            </a:solidFill>
            <a:prstDash val="solid"/>
          </a:ln>
        </p:spPr>
      </p:sp>
      <p:sp>
        <p:nvSpPr>
          <p:cNvPr id="15" name="Text 13"/>
          <p:cNvSpPr/>
          <p:nvPr/>
        </p:nvSpPr>
        <p:spPr>
          <a:xfrm>
            <a:off x="2688336" y="1143000"/>
            <a:ext cx="1143000" cy="320040"/>
          </a:xfrm>
          <a:prstGeom prst="rect">
            <a:avLst/>
          </a:prstGeom>
          <a:noFill/>
        </p:spPr>
        <p:txBody>
          <a:bodyPr wrap="square" lIns="0" tIns="0" rIns="0" bIns="0"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T3</a:t>
            </a:r>
            <a:endParaRPr lang="en-US" sz="1100" dirty="0"/>
          </a:p>
        </p:txBody>
      </p:sp>
      <p:sp>
        <p:nvSpPr>
          <p:cNvPr id="16" name="Text 14"/>
          <p:cNvSpPr/>
          <p:nvPr/>
        </p:nvSpPr>
        <p:spPr>
          <a:xfrm>
            <a:off x="2670048" y="1490472"/>
            <a:ext cx="1170432" cy="548640"/>
          </a:xfrm>
          <a:prstGeom prst="rect">
            <a:avLst/>
          </a:prstGeom>
          <a:noFill/>
        </p:spPr>
        <p:txBody>
          <a:bodyPr wrap="square" lIns="0" tIns="0" rIns="0" bIns="0" rtlCol="0" anchor="ctr"/>
          <a:lstStyle/>
          <a:p>
            <a:pPr marL="0" indent="0" algn="ctr">
              <a:buNone/>
            </a:pPr>
            <a:r>
              <a:rPr lang="en-US" sz="850" dirty="0">
                <a:solidFill>
                  <a:srgbClr val="0A1628"/>
                </a:solidFill>
                <a:latin typeface="Calibri" panose="020F0502020204030204" pitchFamily="34" charset="0"/>
                <a:ea typeface="Calibri" panose="020F0502020204030204" pitchFamily="34" charset="-122"/>
                <a:cs typeface="Calibri" panose="020F0502020204030204" pitchFamily="34" charset="-120"/>
              </a:rPr>
              <a:t>Summary Draft Ready</a:t>
            </a:r>
            <a:endParaRPr lang="en-US" sz="850" dirty="0"/>
          </a:p>
        </p:txBody>
      </p:sp>
      <p:sp>
        <p:nvSpPr>
          <p:cNvPr id="17" name="Text 15"/>
          <p:cNvSpPr/>
          <p:nvPr/>
        </p:nvSpPr>
        <p:spPr>
          <a:xfrm>
            <a:off x="2670048" y="2057400"/>
            <a:ext cx="1170432" cy="320040"/>
          </a:xfrm>
          <a:prstGeom prst="rect">
            <a:avLst/>
          </a:prstGeom>
          <a:noFill/>
        </p:spPr>
        <p:txBody>
          <a:bodyPr wrap="square" lIns="0" tIns="0" rIns="0" bIns="0" rtlCol="0" anchor="ctr"/>
          <a:lstStyle/>
          <a:p>
            <a:pPr marL="0" indent="0" algn="ctr">
              <a:buNone/>
            </a:pPr>
            <a:r>
              <a:rPr lang="en-US" sz="750" i="1" dirty="0">
                <a:solidFill>
                  <a:srgbClr val="1565C0"/>
                </a:solidFill>
                <a:latin typeface="Calibri" panose="020F0502020204030204" pitchFamily="34" charset="0"/>
                <a:ea typeface="Calibri" panose="020F0502020204030204" pitchFamily="34" charset="-122"/>
                <a:cs typeface="Calibri" panose="020F0502020204030204" pitchFamily="34" charset="-120"/>
              </a:rPr>
              <a:t>Med. Transcription</a:t>
            </a:r>
            <a:endParaRPr lang="en-US" sz="750" dirty="0"/>
          </a:p>
        </p:txBody>
      </p:sp>
      <p:sp>
        <p:nvSpPr>
          <p:cNvPr id="18" name="Shape 16"/>
          <p:cNvSpPr/>
          <p:nvPr/>
        </p:nvSpPr>
        <p:spPr>
          <a:xfrm>
            <a:off x="3840480" y="1298448"/>
            <a:ext cx="100584" cy="0"/>
          </a:xfrm>
          <a:prstGeom prst="line">
            <a:avLst/>
          </a:prstGeom>
          <a:noFill/>
          <a:ln w="19050">
            <a:solidFill>
              <a:srgbClr val="90A4AE"/>
            </a:solidFill>
            <a:prstDash val="solid"/>
          </a:ln>
        </p:spPr>
      </p:sp>
      <p:sp>
        <p:nvSpPr>
          <p:cNvPr id="19" name="Shape 17"/>
          <p:cNvSpPr/>
          <p:nvPr/>
        </p:nvSpPr>
        <p:spPr>
          <a:xfrm>
            <a:off x="3941064" y="1143000"/>
            <a:ext cx="1143000" cy="320040"/>
          </a:xfrm>
          <a:prstGeom prst="roundRect">
            <a:avLst>
              <a:gd name="adj" fmla="val 22857"/>
            </a:avLst>
          </a:prstGeom>
          <a:solidFill>
            <a:srgbClr val="283593"/>
          </a:solidFill>
          <a:ln w="12700">
            <a:solidFill>
              <a:srgbClr val="283593"/>
            </a:solidFill>
            <a:prstDash val="solid"/>
          </a:ln>
        </p:spPr>
      </p:sp>
      <p:sp>
        <p:nvSpPr>
          <p:cNvPr id="20" name="Text 18"/>
          <p:cNvSpPr/>
          <p:nvPr/>
        </p:nvSpPr>
        <p:spPr>
          <a:xfrm>
            <a:off x="3941064" y="1143000"/>
            <a:ext cx="1143000" cy="320040"/>
          </a:xfrm>
          <a:prstGeom prst="rect">
            <a:avLst/>
          </a:prstGeom>
          <a:noFill/>
        </p:spPr>
        <p:txBody>
          <a:bodyPr wrap="square" lIns="0" tIns="0" rIns="0" bIns="0"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T4</a:t>
            </a:r>
            <a:endParaRPr lang="en-US" sz="1100" dirty="0"/>
          </a:p>
        </p:txBody>
      </p:sp>
      <p:sp>
        <p:nvSpPr>
          <p:cNvPr id="21" name="Text 19"/>
          <p:cNvSpPr/>
          <p:nvPr/>
        </p:nvSpPr>
        <p:spPr>
          <a:xfrm>
            <a:off x="3922776" y="1490472"/>
            <a:ext cx="1170432" cy="548640"/>
          </a:xfrm>
          <a:prstGeom prst="rect">
            <a:avLst/>
          </a:prstGeom>
          <a:noFill/>
        </p:spPr>
        <p:txBody>
          <a:bodyPr wrap="square" lIns="0" tIns="0" rIns="0" bIns="0" rtlCol="0" anchor="ctr"/>
          <a:lstStyle/>
          <a:p>
            <a:pPr marL="0" indent="0" algn="ctr">
              <a:buNone/>
            </a:pPr>
            <a:r>
              <a:rPr lang="en-US" sz="850" dirty="0">
                <a:solidFill>
                  <a:srgbClr val="0A1628"/>
                </a:solidFill>
                <a:latin typeface="Calibri" panose="020F0502020204030204" pitchFamily="34" charset="0"/>
                <a:ea typeface="Calibri" panose="020F0502020204030204" pitchFamily="34" charset="-122"/>
                <a:cs typeface="Calibri" panose="020F0502020204030204" pitchFamily="34" charset="-120"/>
              </a:rPr>
              <a:t>Consultant Approval</a:t>
            </a:r>
            <a:endParaRPr lang="en-US" sz="850" dirty="0"/>
          </a:p>
        </p:txBody>
      </p:sp>
      <p:sp>
        <p:nvSpPr>
          <p:cNvPr id="22" name="Text 20"/>
          <p:cNvSpPr/>
          <p:nvPr/>
        </p:nvSpPr>
        <p:spPr>
          <a:xfrm>
            <a:off x="3922776" y="2057400"/>
            <a:ext cx="1170432" cy="320040"/>
          </a:xfrm>
          <a:prstGeom prst="rect">
            <a:avLst/>
          </a:prstGeom>
          <a:noFill/>
        </p:spPr>
        <p:txBody>
          <a:bodyPr wrap="square" lIns="0" tIns="0" rIns="0" bIns="0" rtlCol="0" anchor="ctr"/>
          <a:lstStyle/>
          <a:p>
            <a:pPr marL="0" indent="0" algn="ctr">
              <a:buNone/>
            </a:pPr>
            <a:r>
              <a:rPr lang="en-US" sz="750" i="1" dirty="0">
                <a:solidFill>
                  <a:srgbClr val="1565C0"/>
                </a:solidFill>
                <a:latin typeface="Calibri" panose="020F0502020204030204" pitchFamily="34" charset="0"/>
                <a:ea typeface="Calibri" panose="020F0502020204030204" pitchFamily="34" charset="-122"/>
                <a:cs typeface="Calibri" panose="020F0502020204030204" pitchFamily="34" charset="-120"/>
              </a:rPr>
              <a:t>Med. Transcription</a:t>
            </a:r>
            <a:endParaRPr lang="en-US" sz="750" dirty="0"/>
          </a:p>
        </p:txBody>
      </p:sp>
      <p:sp>
        <p:nvSpPr>
          <p:cNvPr id="23" name="Shape 21"/>
          <p:cNvSpPr/>
          <p:nvPr/>
        </p:nvSpPr>
        <p:spPr>
          <a:xfrm>
            <a:off x="5093208" y="1298448"/>
            <a:ext cx="100584" cy="0"/>
          </a:xfrm>
          <a:prstGeom prst="line">
            <a:avLst/>
          </a:prstGeom>
          <a:noFill/>
          <a:ln w="19050">
            <a:solidFill>
              <a:srgbClr val="90A4AE"/>
            </a:solidFill>
            <a:prstDash val="solid"/>
          </a:ln>
        </p:spPr>
      </p:sp>
      <p:sp>
        <p:nvSpPr>
          <p:cNvPr id="24" name="Shape 22"/>
          <p:cNvSpPr/>
          <p:nvPr/>
        </p:nvSpPr>
        <p:spPr>
          <a:xfrm>
            <a:off x="5193792" y="1143000"/>
            <a:ext cx="1143000" cy="320040"/>
          </a:xfrm>
          <a:prstGeom prst="roundRect">
            <a:avLst>
              <a:gd name="adj" fmla="val 22857"/>
            </a:avLst>
          </a:prstGeom>
          <a:solidFill>
            <a:srgbClr val="00897B"/>
          </a:solidFill>
          <a:ln w="12700">
            <a:solidFill>
              <a:srgbClr val="00897B"/>
            </a:solidFill>
            <a:prstDash val="solid"/>
          </a:ln>
        </p:spPr>
      </p:sp>
      <p:sp>
        <p:nvSpPr>
          <p:cNvPr id="25" name="Text 23"/>
          <p:cNvSpPr/>
          <p:nvPr/>
        </p:nvSpPr>
        <p:spPr>
          <a:xfrm>
            <a:off x="5193792" y="1143000"/>
            <a:ext cx="1143000" cy="320040"/>
          </a:xfrm>
          <a:prstGeom prst="rect">
            <a:avLst/>
          </a:prstGeom>
          <a:noFill/>
        </p:spPr>
        <p:txBody>
          <a:bodyPr wrap="square" lIns="0" tIns="0" rIns="0" bIns="0"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T5</a:t>
            </a:r>
            <a:endParaRPr lang="en-US" sz="1100" dirty="0"/>
          </a:p>
        </p:txBody>
      </p:sp>
      <p:sp>
        <p:nvSpPr>
          <p:cNvPr id="26" name="Text 24"/>
          <p:cNvSpPr/>
          <p:nvPr/>
        </p:nvSpPr>
        <p:spPr>
          <a:xfrm>
            <a:off x="5175504" y="1490472"/>
            <a:ext cx="1170432" cy="548640"/>
          </a:xfrm>
          <a:prstGeom prst="rect">
            <a:avLst/>
          </a:prstGeom>
          <a:noFill/>
        </p:spPr>
        <p:txBody>
          <a:bodyPr wrap="square" lIns="0" tIns="0" rIns="0" bIns="0" rtlCol="0" anchor="ctr"/>
          <a:lstStyle/>
          <a:p>
            <a:pPr marL="0" indent="0" algn="ctr">
              <a:buNone/>
            </a:pPr>
            <a:r>
              <a:rPr lang="en-US" sz="850" dirty="0">
                <a:solidFill>
                  <a:srgbClr val="0A1628"/>
                </a:solidFill>
                <a:latin typeface="Calibri" panose="020F0502020204030204" pitchFamily="34" charset="0"/>
                <a:ea typeface="Calibri" panose="020F0502020204030204" pitchFamily="34" charset="-122"/>
                <a:cs typeface="Calibri" panose="020F0502020204030204" pitchFamily="34" charset="-120"/>
              </a:rPr>
              <a:t>Medicine Return</a:t>
            </a:r>
            <a:endParaRPr lang="en-US" sz="850" dirty="0"/>
          </a:p>
        </p:txBody>
      </p:sp>
      <p:sp>
        <p:nvSpPr>
          <p:cNvPr id="27" name="Text 25"/>
          <p:cNvSpPr/>
          <p:nvPr/>
        </p:nvSpPr>
        <p:spPr>
          <a:xfrm>
            <a:off x="5175504" y="2057400"/>
            <a:ext cx="1170432" cy="320040"/>
          </a:xfrm>
          <a:prstGeom prst="rect">
            <a:avLst/>
          </a:prstGeom>
          <a:noFill/>
        </p:spPr>
        <p:txBody>
          <a:bodyPr wrap="square" lIns="0" tIns="0" rIns="0" bIns="0" rtlCol="0" anchor="ctr"/>
          <a:lstStyle/>
          <a:p>
            <a:pPr marL="0" indent="0" algn="ctr">
              <a:buNone/>
            </a:pPr>
            <a:r>
              <a:rPr lang="en-US" sz="750" i="1" dirty="0">
                <a:solidFill>
                  <a:srgbClr val="1565C0"/>
                </a:solidFill>
                <a:latin typeface="Calibri" panose="020F0502020204030204" pitchFamily="34" charset="0"/>
                <a:ea typeface="Calibri" panose="020F0502020204030204" pitchFamily="34" charset="-122"/>
                <a:cs typeface="Calibri" panose="020F0502020204030204" pitchFamily="34" charset="-120"/>
              </a:rPr>
              <a:t>Nursing Staff</a:t>
            </a:r>
            <a:endParaRPr lang="en-US" sz="750" dirty="0"/>
          </a:p>
        </p:txBody>
      </p:sp>
      <p:sp>
        <p:nvSpPr>
          <p:cNvPr id="28" name="Shape 26"/>
          <p:cNvSpPr/>
          <p:nvPr/>
        </p:nvSpPr>
        <p:spPr>
          <a:xfrm>
            <a:off x="6345936" y="1298448"/>
            <a:ext cx="100584" cy="0"/>
          </a:xfrm>
          <a:prstGeom prst="line">
            <a:avLst/>
          </a:prstGeom>
          <a:noFill/>
          <a:ln w="19050">
            <a:solidFill>
              <a:srgbClr val="90A4AE"/>
            </a:solidFill>
            <a:prstDash val="solid"/>
          </a:ln>
        </p:spPr>
      </p:sp>
      <p:sp>
        <p:nvSpPr>
          <p:cNvPr id="29" name="Shape 27"/>
          <p:cNvSpPr/>
          <p:nvPr/>
        </p:nvSpPr>
        <p:spPr>
          <a:xfrm>
            <a:off x="6446520" y="1143000"/>
            <a:ext cx="1143000" cy="320040"/>
          </a:xfrm>
          <a:prstGeom prst="roundRect">
            <a:avLst>
              <a:gd name="adj" fmla="val 22857"/>
            </a:avLst>
          </a:prstGeom>
          <a:solidFill>
            <a:srgbClr val="00695C"/>
          </a:solidFill>
          <a:ln w="12700">
            <a:solidFill>
              <a:srgbClr val="00695C"/>
            </a:solidFill>
            <a:prstDash val="solid"/>
          </a:ln>
        </p:spPr>
      </p:sp>
      <p:sp>
        <p:nvSpPr>
          <p:cNvPr id="30" name="Text 28"/>
          <p:cNvSpPr/>
          <p:nvPr/>
        </p:nvSpPr>
        <p:spPr>
          <a:xfrm>
            <a:off x="6446520" y="1143000"/>
            <a:ext cx="1143000" cy="320040"/>
          </a:xfrm>
          <a:prstGeom prst="rect">
            <a:avLst/>
          </a:prstGeom>
          <a:noFill/>
        </p:spPr>
        <p:txBody>
          <a:bodyPr wrap="square" lIns="0" tIns="0" rIns="0" bIns="0"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T5A</a:t>
            </a:r>
            <a:endParaRPr lang="en-US" sz="1100" dirty="0"/>
          </a:p>
        </p:txBody>
      </p:sp>
      <p:sp>
        <p:nvSpPr>
          <p:cNvPr id="31" name="Text 29"/>
          <p:cNvSpPr/>
          <p:nvPr/>
        </p:nvSpPr>
        <p:spPr>
          <a:xfrm>
            <a:off x="6428232" y="1490472"/>
            <a:ext cx="1170432" cy="548640"/>
          </a:xfrm>
          <a:prstGeom prst="rect">
            <a:avLst/>
          </a:prstGeom>
          <a:noFill/>
        </p:spPr>
        <p:txBody>
          <a:bodyPr wrap="square" lIns="0" tIns="0" rIns="0" bIns="0" rtlCol="0" anchor="ctr"/>
          <a:lstStyle/>
          <a:p>
            <a:pPr marL="0" indent="0" algn="ctr">
              <a:buNone/>
            </a:pPr>
            <a:r>
              <a:rPr lang="en-US" sz="850" dirty="0">
                <a:solidFill>
                  <a:srgbClr val="0A1628"/>
                </a:solidFill>
                <a:latin typeface="Calibri" panose="020F0502020204030204" pitchFamily="34" charset="0"/>
                <a:ea typeface="Calibri" panose="020F0502020204030204" pitchFamily="34" charset="-122"/>
                <a:cs typeface="Calibri" panose="020F0502020204030204" pitchFamily="34" charset="-120"/>
              </a:rPr>
              <a:t>Pharmacy Received</a:t>
            </a:r>
            <a:endParaRPr lang="en-US" sz="850" dirty="0"/>
          </a:p>
        </p:txBody>
      </p:sp>
      <p:sp>
        <p:nvSpPr>
          <p:cNvPr id="32" name="Text 30"/>
          <p:cNvSpPr/>
          <p:nvPr/>
        </p:nvSpPr>
        <p:spPr>
          <a:xfrm>
            <a:off x="6428232" y="2057400"/>
            <a:ext cx="1170432" cy="320040"/>
          </a:xfrm>
          <a:prstGeom prst="rect">
            <a:avLst/>
          </a:prstGeom>
          <a:noFill/>
        </p:spPr>
        <p:txBody>
          <a:bodyPr wrap="square" lIns="0" tIns="0" rIns="0" bIns="0" rtlCol="0" anchor="ctr"/>
          <a:lstStyle/>
          <a:p>
            <a:pPr marL="0" indent="0" algn="ctr">
              <a:buNone/>
            </a:pPr>
            <a:r>
              <a:rPr lang="en-US" sz="750" i="1" dirty="0">
                <a:solidFill>
                  <a:srgbClr val="1565C0"/>
                </a:solidFill>
                <a:latin typeface="Calibri" panose="020F0502020204030204" pitchFamily="34" charset="0"/>
                <a:ea typeface="Calibri" panose="020F0502020204030204" pitchFamily="34" charset="-122"/>
                <a:cs typeface="Calibri" panose="020F0502020204030204" pitchFamily="34" charset="-120"/>
              </a:rPr>
              <a:t>Pharmacy</a:t>
            </a:r>
            <a:endParaRPr lang="en-US" sz="750" dirty="0"/>
          </a:p>
        </p:txBody>
      </p:sp>
      <p:sp>
        <p:nvSpPr>
          <p:cNvPr id="33" name="Shape 31"/>
          <p:cNvSpPr/>
          <p:nvPr/>
        </p:nvSpPr>
        <p:spPr>
          <a:xfrm>
            <a:off x="7598664" y="1298448"/>
            <a:ext cx="100584" cy="0"/>
          </a:xfrm>
          <a:prstGeom prst="line">
            <a:avLst/>
          </a:prstGeom>
          <a:noFill/>
          <a:ln w="19050">
            <a:solidFill>
              <a:srgbClr val="90A4AE"/>
            </a:solidFill>
            <a:prstDash val="solid"/>
          </a:ln>
        </p:spPr>
      </p:sp>
      <p:sp>
        <p:nvSpPr>
          <p:cNvPr id="34" name="Shape 32"/>
          <p:cNvSpPr/>
          <p:nvPr/>
        </p:nvSpPr>
        <p:spPr>
          <a:xfrm>
            <a:off x="7699248" y="1143000"/>
            <a:ext cx="1143000" cy="320040"/>
          </a:xfrm>
          <a:prstGeom prst="roundRect">
            <a:avLst>
              <a:gd name="adj" fmla="val 22857"/>
            </a:avLst>
          </a:prstGeom>
          <a:solidFill>
            <a:srgbClr val="00695C"/>
          </a:solidFill>
          <a:ln w="12700">
            <a:solidFill>
              <a:srgbClr val="00695C"/>
            </a:solidFill>
            <a:prstDash val="solid"/>
          </a:ln>
        </p:spPr>
      </p:sp>
      <p:sp>
        <p:nvSpPr>
          <p:cNvPr id="35" name="Text 33"/>
          <p:cNvSpPr/>
          <p:nvPr/>
        </p:nvSpPr>
        <p:spPr>
          <a:xfrm>
            <a:off x="7699248" y="1143000"/>
            <a:ext cx="1143000" cy="320040"/>
          </a:xfrm>
          <a:prstGeom prst="rect">
            <a:avLst/>
          </a:prstGeom>
          <a:noFill/>
        </p:spPr>
        <p:txBody>
          <a:bodyPr wrap="square" lIns="0" tIns="0" rIns="0" bIns="0"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T6</a:t>
            </a:r>
            <a:endParaRPr lang="en-US" sz="1100" dirty="0"/>
          </a:p>
        </p:txBody>
      </p:sp>
      <p:sp>
        <p:nvSpPr>
          <p:cNvPr id="36" name="Text 34"/>
          <p:cNvSpPr/>
          <p:nvPr/>
        </p:nvSpPr>
        <p:spPr>
          <a:xfrm>
            <a:off x="7680960" y="1490472"/>
            <a:ext cx="1170432" cy="548640"/>
          </a:xfrm>
          <a:prstGeom prst="rect">
            <a:avLst/>
          </a:prstGeom>
          <a:noFill/>
        </p:spPr>
        <p:txBody>
          <a:bodyPr wrap="square" lIns="0" tIns="0" rIns="0" bIns="0" rtlCol="0" anchor="ctr"/>
          <a:lstStyle/>
          <a:p>
            <a:pPr marL="0" indent="0" algn="ctr">
              <a:buNone/>
            </a:pPr>
            <a:r>
              <a:rPr lang="en-US" sz="850" dirty="0">
                <a:solidFill>
                  <a:srgbClr val="0A1628"/>
                </a:solidFill>
                <a:latin typeface="Calibri" panose="020F0502020204030204" pitchFamily="34" charset="0"/>
                <a:ea typeface="Calibri" panose="020F0502020204030204" pitchFamily="34" charset="-122"/>
                <a:cs typeface="Calibri" panose="020F0502020204030204" pitchFamily="34" charset="-120"/>
              </a:rPr>
              <a:t>Pharmacy Clearance</a:t>
            </a:r>
            <a:endParaRPr lang="en-US" sz="850" dirty="0"/>
          </a:p>
        </p:txBody>
      </p:sp>
      <p:sp>
        <p:nvSpPr>
          <p:cNvPr id="37" name="Text 35"/>
          <p:cNvSpPr/>
          <p:nvPr/>
        </p:nvSpPr>
        <p:spPr>
          <a:xfrm>
            <a:off x="7680960" y="2057400"/>
            <a:ext cx="1170432" cy="320040"/>
          </a:xfrm>
          <a:prstGeom prst="rect">
            <a:avLst/>
          </a:prstGeom>
          <a:noFill/>
        </p:spPr>
        <p:txBody>
          <a:bodyPr wrap="square" lIns="0" tIns="0" rIns="0" bIns="0" rtlCol="0" anchor="ctr"/>
          <a:lstStyle/>
          <a:p>
            <a:pPr marL="0" indent="0" algn="ctr">
              <a:buNone/>
            </a:pPr>
            <a:r>
              <a:rPr lang="en-US" sz="750" i="1" dirty="0">
                <a:solidFill>
                  <a:srgbClr val="1565C0"/>
                </a:solidFill>
                <a:latin typeface="Calibri" panose="020F0502020204030204" pitchFamily="34" charset="0"/>
                <a:ea typeface="Calibri" panose="020F0502020204030204" pitchFamily="34" charset="-122"/>
                <a:cs typeface="Calibri" panose="020F0502020204030204" pitchFamily="34" charset="-120"/>
              </a:rPr>
              <a:t>Pharmacy</a:t>
            </a:r>
            <a:endParaRPr lang="en-US" sz="750" dirty="0"/>
          </a:p>
        </p:txBody>
      </p:sp>
      <p:sp>
        <p:nvSpPr>
          <p:cNvPr id="38" name="Shape 36"/>
          <p:cNvSpPr/>
          <p:nvPr/>
        </p:nvSpPr>
        <p:spPr>
          <a:xfrm>
            <a:off x="182880" y="2880360"/>
            <a:ext cx="1143000" cy="320040"/>
          </a:xfrm>
          <a:prstGeom prst="roundRect">
            <a:avLst>
              <a:gd name="adj" fmla="val 22857"/>
            </a:avLst>
          </a:prstGeom>
          <a:solidFill>
            <a:srgbClr val="F57F17"/>
          </a:solidFill>
          <a:ln w="12700">
            <a:solidFill>
              <a:srgbClr val="F57F17"/>
            </a:solidFill>
            <a:prstDash val="solid"/>
          </a:ln>
        </p:spPr>
      </p:sp>
      <p:sp>
        <p:nvSpPr>
          <p:cNvPr id="39" name="Text 37"/>
          <p:cNvSpPr/>
          <p:nvPr/>
        </p:nvSpPr>
        <p:spPr>
          <a:xfrm>
            <a:off x="182880" y="2880360"/>
            <a:ext cx="1143000" cy="320040"/>
          </a:xfrm>
          <a:prstGeom prst="rect">
            <a:avLst/>
          </a:prstGeom>
          <a:noFill/>
        </p:spPr>
        <p:txBody>
          <a:bodyPr wrap="square" lIns="0" tIns="0" rIns="0" bIns="0"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T7</a:t>
            </a:r>
            <a:endParaRPr lang="en-US" sz="1100" dirty="0"/>
          </a:p>
        </p:txBody>
      </p:sp>
      <p:sp>
        <p:nvSpPr>
          <p:cNvPr id="40" name="Text 38"/>
          <p:cNvSpPr/>
          <p:nvPr/>
        </p:nvSpPr>
        <p:spPr>
          <a:xfrm>
            <a:off x="164592" y="3227832"/>
            <a:ext cx="1170432" cy="548640"/>
          </a:xfrm>
          <a:prstGeom prst="rect">
            <a:avLst/>
          </a:prstGeom>
          <a:noFill/>
        </p:spPr>
        <p:txBody>
          <a:bodyPr wrap="square" lIns="0" tIns="0" rIns="0" bIns="0" rtlCol="0" anchor="ctr"/>
          <a:lstStyle/>
          <a:p>
            <a:pPr marL="0" indent="0" algn="ctr">
              <a:buNone/>
            </a:pPr>
            <a:r>
              <a:rPr lang="en-US" sz="850" dirty="0">
                <a:solidFill>
                  <a:srgbClr val="0A1628"/>
                </a:solidFill>
                <a:latin typeface="Calibri" panose="020F0502020204030204" pitchFamily="34" charset="0"/>
                <a:ea typeface="Calibri" panose="020F0502020204030204" pitchFamily="34" charset="-122"/>
                <a:cs typeface="Calibri" panose="020F0502020204030204" pitchFamily="34" charset="-120"/>
              </a:rPr>
              <a:t>Final Bill Generated</a:t>
            </a:r>
            <a:endParaRPr lang="en-US" sz="850" dirty="0"/>
          </a:p>
        </p:txBody>
      </p:sp>
      <p:sp>
        <p:nvSpPr>
          <p:cNvPr id="41" name="Text 39"/>
          <p:cNvSpPr/>
          <p:nvPr/>
        </p:nvSpPr>
        <p:spPr>
          <a:xfrm>
            <a:off x="164592" y="3794760"/>
            <a:ext cx="1170432" cy="320040"/>
          </a:xfrm>
          <a:prstGeom prst="rect">
            <a:avLst/>
          </a:prstGeom>
          <a:noFill/>
        </p:spPr>
        <p:txBody>
          <a:bodyPr wrap="square" lIns="0" tIns="0" rIns="0" bIns="0" rtlCol="0" anchor="ctr"/>
          <a:lstStyle/>
          <a:p>
            <a:pPr marL="0" indent="0" algn="ctr">
              <a:buNone/>
            </a:pPr>
            <a:r>
              <a:rPr lang="en-US" sz="750" i="1" dirty="0">
                <a:solidFill>
                  <a:srgbClr val="1565C0"/>
                </a:solidFill>
                <a:latin typeface="Calibri" panose="020F0502020204030204" pitchFamily="34" charset="0"/>
                <a:ea typeface="Calibri" panose="020F0502020204030204" pitchFamily="34" charset="-122"/>
                <a:cs typeface="Calibri" panose="020F0502020204030204" pitchFamily="34" charset="-120"/>
              </a:rPr>
              <a:t>Billing</a:t>
            </a:r>
            <a:endParaRPr lang="en-US" sz="750" dirty="0"/>
          </a:p>
        </p:txBody>
      </p:sp>
      <p:sp>
        <p:nvSpPr>
          <p:cNvPr id="42" name="Shape 40"/>
          <p:cNvSpPr/>
          <p:nvPr/>
        </p:nvSpPr>
        <p:spPr>
          <a:xfrm>
            <a:off x="1335024" y="3035808"/>
            <a:ext cx="100584" cy="0"/>
          </a:xfrm>
          <a:prstGeom prst="line">
            <a:avLst/>
          </a:prstGeom>
          <a:noFill/>
          <a:ln w="19050">
            <a:solidFill>
              <a:srgbClr val="90A4AE"/>
            </a:solidFill>
            <a:prstDash val="solid"/>
          </a:ln>
        </p:spPr>
      </p:sp>
      <p:sp>
        <p:nvSpPr>
          <p:cNvPr id="43" name="Shape 41"/>
          <p:cNvSpPr/>
          <p:nvPr/>
        </p:nvSpPr>
        <p:spPr>
          <a:xfrm>
            <a:off x="1435608" y="2880360"/>
            <a:ext cx="1143000" cy="320040"/>
          </a:xfrm>
          <a:prstGeom prst="roundRect">
            <a:avLst>
              <a:gd name="adj" fmla="val 22857"/>
            </a:avLst>
          </a:prstGeom>
          <a:solidFill>
            <a:srgbClr val="E65100"/>
          </a:solidFill>
          <a:ln w="12700">
            <a:solidFill>
              <a:srgbClr val="E65100"/>
            </a:solidFill>
            <a:prstDash val="solid"/>
          </a:ln>
        </p:spPr>
      </p:sp>
      <p:sp>
        <p:nvSpPr>
          <p:cNvPr id="44" name="Text 42"/>
          <p:cNvSpPr/>
          <p:nvPr/>
        </p:nvSpPr>
        <p:spPr>
          <a:xfrm>
            <a:off x="1435608" y="2880360"/>
            <a:ext cx="1143000" cy="320040"/>
          </a:xfrm>
          <a:prstGeom prst="rect">
            <a:avLst/>
          </a:prstGeom>
          <a:noFill/>
        </p:spPr>
        <p:txBody>
          <a:bodyPr wrap="square" lIns="0" tIns="0" rIns="0" bIns="0"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T8</a:t>
            </a:r>
            <a:endParaRPr lang="en-US" sz="1100" dirty="0"/>
          </a:p>
        </p:txBody>
      </p:sp>
      <p:sp>
        <p:nvSpPr>
          <p:cNvPr id="45" name="Text 43"/>
          <p:cNvSpPr/>
          <p:nvPr/>
        </p:nvSpPr>
        <p:spPr>
          <a:xfrm>
            <a:off x="1417320" y="3227832"/>
            <a:ext cx="1170432" cy="548640"/>
          </a:xfrm>
          <a:prstGeom prst="rect">
            <a:avLst/>
          </a:prstGeom>
          <a:noFill/>
        </p:spPr>
        <p:txBody>
          <a:bodyPr wrap="square" lIns="0" tIns="0" rIns="0" bIns="0" rtlCol="0" anchor="ctr"/>
          <a:lstStyle/>
          <a:p>
            <a:pPr marL="0" indent="0" algn="ctr">
              <a:buNone/>
            </a:pPr>
            <a:r>
              <a:rPr lang="en-US" sz="850" dirty="0">
                <a:solidFill>
                  <a:srgbClr val="0A1628"/>
                </a:solidFill>
                <a:latin typeface="Calibri" panose="020F0502020204030204" pitchFamily="34" charset="0"/>
                <a:ea typeface="Calibri" panose="020F0502020204030204" pitchFamily="34" charset="-122"/>
                <a:cs typeface="Calibri" panose="020F0502020204030204" pitchFamily="34" charset="-120"/>
              </a:rPr>
              <a:t>Payment / TPA Approval</a:t>
            </a:r>
            <a:endParaRPr lang="en-US" sz="850" dirty="0"/>
          </a:p>
        </p:txBody>
      </p:sp>
      <p:sp>
        <p:nvSpPr>
          <p:cNvPr id="46" name="Text 44"/>
          <p:cNvSpPr/>
          <p:nvPr/>
        </p:nvSpPr>
        <p:spPr>
          <a:xfrm>
            <a:off x="1417320" y="3794760"/>
            <a:ext cx="1170432" cy="320040"/>
          </a:xfrm>
          <a:prstGeom prst="rect">
            <a:avLst/>
          </a:prstGeom>
          <a:noFill/>
        </p:spPr>
        <p:txBody>
          <a:bodyPr wrap="square" lIns="0" tIns="0" rIns="0" bIns="0" rtlCol="0" anchor="ctr"/>
          <a:lstStyle/>
          <a:p>
            <a:pPr marL="0" indent="0" algn="ctr">
              <a:buNone/>
            </a:pPr>
            <a:r>
              <a:rPr lang="en-US" sz="750" i="1" dirty="0">
                <a:solidFill>
                  <a:srgbClr val="1565C0"/>
                </a:solidFill>
                <a:latin typeface="Calibri" panose="020F0502020204030204" pitchFamily="34" charset="0"/>
                <a:ea typeface="Calibri" panose="020F0502020204030204" pitchFamily="34" charset="-122"/>
                <a:cs typeface="Calibri" panose="020F0502020204030204" pitchFamily="34" charset="-120"/>
              </a:rPr>
              <a:t>Billing</a:t>
            </a:r>
            <a:endParaRPr lang="en-US" sz="750" dirty="0"/>
          </a:p>
        </p:txBody>
      </p:sp>
      <p:sp>
        <p:nvSpPr>
          <p:cNvPr id="47" name="Shape 45"/>
          <p:cNvSpPr/>
          <p:nvPr/>
        </p:nvSpPr>
        <p:spPr>
          <a:xfrm>
            <a:off x="2587752" y="3035808"/>
            <a:ext cx="100584" cy="0"/>
          </a:xfrm>
          <a:prstGeom prst="line">
            <a:avLst/>
          </a:prstGeom>
          <a:noFill/>
          <a:ln w="19050">
            <a:solidFill>
              <a:srgbClr val="90A4AE"/>
            </a:solidFill>
            <a:prstDash val="solid"/>
          </a:ln>
        </p:spPr>
      </p:sp>
      <p:sp>
        <p:nvSpPr>
          <p:cNvPr id="48" name="Shape 46"/>
          <p:cNvSpPr/>
          <p:nvPr/>
        </p:nvSpPr>
        <p:spPr>
          <a:xfrm>
            <a:off x="2688336" y="2880360"/>
            <a:ext cx="1143000" cy="320040"/>
          </a:xfrm>
          <a:prstGeom prst="roundRect">
            <a:avLst>
              <a:gd name="adj" fmla="val 22857"/>
            </a:avLst>
          </a:prstGeom>
          <a:solidFill>
            <a:srgbClr val="6A1B9A"/>
          </a:solidFill>
          <a:ln w="12700">
            <a:solidFill>
              <a:srgbClr val="6A1B9A"/>
            </a:solidFill>
            <a:prstDash val="solid"/>
          </a:ln>
        </p:spPr>
      </p:sp>
      <p:sp>
        <p:nvSpPr>
          <p:cNvPr id="49" name="Text 47"/>
          <p:cNvSpPr/>
          <p:nvPr/>
        </p:nvSpPr>
        <p:spPr>
          <a:xfrm>
            <a:off x="2688336" y="2880360"/>
            <a:ext cx="1143000" cy="320040"/>
          </a:xfrm>
          <a:prstGeom prst="rect">
            <a:avLst/>
          </a:prstGeom>
          <a:noFill/>
        </p:spPr>
        <p:txBody>
          <a:bodyPr wrap="square" lIns="0" tIns="0" rIns="0" bIns="0"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T9</a:t>
            </a:r>
            <a:endParaRPr lang="en-US" sz="1100" dirty="0"/>
          </a:p>
        </p:txBody>
      </p:sp>
      <p:sp>
        <p:nvSpPr>
          <p:cNvPr id="50" name="Text 48"/>
          <p:cNvSpPr/>
          <p:nvPr/>
        </p:nvSpPr>
        <p:spPr>
          <a:xfrm>
            <a:off x="2670048" y="3227832"/>
            <a:ext cx="1170432" cy="548640"/>
          </a:xfrm>
          <a:prstGeom prst="rect">
            <a:avLst/>
          </a:prstGeom>
          <a:noFill/>
        </p:spPr>
        <p:txBody>
          <a:bodyPr wrap="square" lIns="0" tIns="0" rIns="0" bIns="0" rtlCol="0" anchor="ctr"/>
          <a:lstStyle/>
          <a:p>
            <a:pPr marL="0" indent="0" algn="ctr">
              <a:buNone/>
            </a:pPr>
            <a:r>
              <a:rPr lang="en-US" sz="850" dirty="0">
                <a:solidFill>
                  <a:srgbClr val="0A1628"/>
                </a:solidFill>
                <a:latin typeface="Calibri" panose="020F0502020204030204" pitchFamily="34" charset="0"/>
                <a:ea typeface="Calibri" panose="020F0502020204030204" pitchFamily="34" charset="-122"/>
                <a:cs typeface="Calibri" panose="020F0502020204030204" pitchFamily="34" charset="-120"/>
              </a:rPr>
              <a:t>Patient Exit</a:t>
            </a:r>
            <a:endParaRPr lang="en-US" sz="850" dirty="0"/>
          </a:p>
        </p:txBody>
      </p:sp>
      <p:sp>
        <p:nvSpPr>
          <p:cNvPr id="51" name="Text 49"/>
          <p:cNvSpPr/>
          <p:nvPr/>
        </p:nvSpPr>
        <p:spPr>
          <a:xfrm>
            <a:off x="2670048" y="3794760"/>
            <a:ext cx="1170432" cy="320040"/>
          </a:xfrm>
          <a:prstGeom prst="rect">
            <a:avLst/>
          </a:prstGeom>
          <a:noFill/>
        </p:spPr>
        <p:txBody>
          <a:bodyPr wrap="square" lIns="0" tIns="0" rIns="0" bIns="0" rtlCol="0" anchor="ctr"/>
          <a:lstStyle/>
          <a:p>
            <a:pPr marL="0" indent="0" algn="ctr">
              <a:buNone/>
            </a:pPr>
            <a:r>
              <a:rPr lang="en-US" sz="750" i="1" dirty="0">
                <a:solidFill>
                  <a:srgbClr val="1565C0"/>
                </a:solidFill>
                <a:latin typeface="Calibri" panose="020F0502020204030204" pitchFamily="34" charset="0"/>
                <a:ea typeface="Calibri" panose="020F0502020204030204" pitchFamily="34" charset="-122"/>
                <a:cs typeface="Calibri" panose="020F0502020204030204" pitchFamily="34" charset="-120"/>
              </a:rPr>
              <a:t>DC / Nursing</a:t>
            </a:r>
            <a:endParaRPr lang="en-US" sz="750" dirty="0"/>
          </a:p>
        </p:txBody>
      </p:sp>
      <p:sp>
        <p:nvSpPr>
          <p:cNvPr id="52" name="Shape 50"/>
          <p:cNvSpPr/>
          <p:nvPr/>
        </p:nvSpPr>
        <p:spPr>
          <a:xfrm>
            <a:off x="3840480" y="3035808"/>
            <a:ext cx="100584" cy="0"/>
          </a:xfrm>
          <a:prstGeom prst="line">
            <a:avLst/>
          </a:prstGeom>
          <a:noFill/>
          <a:ln w="19050">
            <a:solidFill>
              <a:srgbClr val="90A4AE"/>
            </a:solidFill>
            <a:prstDash val="solid"/>
          </a:ln>
        </p:spPr>
      </p:sp>
      <p:sp>
        <p:nvSpPr>
          <p:cNvPr id="53" name="Shape 51"/>
          <p:cNvSpPr/>
          <p:nvPr/>
        </p:nvSpPr>
        <p:spPr>
          <a:xfrm>
            <a:off x="3941064" y="2880360"/>
            <a:ext cx="1143000" cy="320040"/>
          </a:xfrm>
          <a:prstGeom prst="roundRect">
            <a:avLst>
              <a:gd name="adj" fmla="val 22857"/>
            </a:avLst>
          </a:prstGeom>
          <a:solidFill>
            <a:srgbClr val="4527A0"/>
          </a:solidFill>
          <a:ln w="12700">
            <a:solidFill>
              <a:srgbClr val="4527A0"/>
            </a:solidFill>
            <a:prstDash val="solid"/>
          </a:ln>
        </p:spPr>
      </p:sp>
      <p:sp>
        <p:nvSpPr>
          <p:cNvPr id="54" name="Text 52"/>
          <p:cNvSpPr/>
          <p:nvPr/>
        </p:nvSpPr>
        <p:spPr>
          <a:xfrm>
            <a:off x="3941064" y="2880360"/>
            <a:ext cx="1143000" cy="320040"/>
          </a:xfrm>
          <a:prstGeom prst="rect">
            <a:avLst/>
          </a:prstGeom>
          <a:noFill/>
        </p:spPr>
        <p:txBody>
          <a:bodyPr wrap="square" lIns="0" tIns="0" rIns="0" bIns="0"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T10</a:t>
            </a:r>
            <a:endParaRPr lang="en-US" sz="1100" dirty="0"/>
          </a:p>
        </p:txBody>
      </p:sp>
      <p:sp>
        <p:nvSpPr>
          <p:cNvPr id="55" name="Text 53"/>
          <p:cNvSpPr/>
          <p:nvPr/>
        </p:nvSpPr>
        <p:spPr>
          <a:xfrm>
            <a:off x="3922776" y="3227832"/>
            <a:ext cx="1170432" cy="548640"/>
          </a:xfrm>
          <a:prstGeom prst="rect">
            <a:avLst/>
          </a:prstGeom>
          <a:noFill/>
        </p:spPr>
        <p:txBody>
          <a:bodyPr wrap="square" lIns="0" tIns="0" rIns="0" bIns="0" rtlCol="0" anchor="ctr"/>
          <a:lstStyle/>
          <a:p>
            <a:pPr marL="0" indent="0" algn="ctr">
              <a:buNone/>
            </a:pPr>
            <a:r>
              <a:rPr lang="en-US" sz="850" dirty="0">
                <a:solidFill>
                  <a:srgbClr val="0A1628"/>
                </a:solidFill>
                <a:latin typeface="Calibri" panose="020F0502020204030204" pitchFamily="34" charset="0"/>
                <a:ea typeface="Calibri" panose="020F0502020204030204" pitchFamily="34" charset="-122"/>
                <a:cs typeface="Calibri" panose="020F0502020204030204" pitchFamily="34" charset="-120"/>
              </a:rPr>
              <a:t>Security Clearance</a:t>
            </a:r>
            <a:endParaRPr lang="en-US" sz="850" dirty="0"/>
          </a:p>
        </p:txBody>
      </p:sp>
      <p:sp>
        <p:nvSpPr>
          <p:cNvPr id="56" name="Text 54"/>
          <p:cNvSpPr/>
          <p:nvPr/>
        </p:nvSpPr>
        <p:spPr>
          <a:xfrm>
            <a:off x="3922776" y="3794760"/>
            <a:ext cx="1170432" cy="320040"/>
          </a:xfrm>
          <a:prstGeom prst="rect">
            <a:avLst/>
          </a:prstGeom>
          <a:noFill/>
        </p:spPr>
        <p:txBody>
          <a:bodyPr wrap="square" lIns="0" tIns="0" rIns="0" bIns="0" rtlCol="0" anchor="ctr"/>
          <a:lstStyle/>
          <a:p>
            <a:pPr marL="0" indent="0" algn="ctr">
              <a:buNone/>
            </a:pPr>
            <a:r>
              <a:rPr lang="en-US" sz="750" i="1" dirty="0">
                <a:solidFill>
                  <a:srgbClr val="1565C0"/>
                </a:solidFill>
                <a:latin typeface="Calibri" panose="020F0502020204030204" pitchFamily="34" charset="0"/>
                <a:ea typeface="Calibri" panose="020F0502020204030204" pitchFamily="34" charset="-122"/>
                <a:cs typeface="Calibri" panose="020F0502020204030204" pitchFamily="34" charset="-120"/>
              </a:rPr>
              <a:t>Security</a:t>
            </a:r>
            <a:endParaRPr lang="en-US" sz="750" dirty="0"/>
          </a:p>
        </p:txBody>
      </p:sp>
      <p:sp>
        <p:nvSpPr>
          <p:cNvPr id="57" name="Shape 55"/>
          <p:cNvSpPr/>
          <p:nvPr/>
        </p:nvSpPr>
        <p:spPr>
          <a:xfrm>
            <a:off x="5093208" y="3035808"/>
            <a:ext cx="100584" cy="0"/>
          </a:xfrm>
          <a:prstGeom prst="line">
            <a:avLst/>
          </a:prstGeom>
          <a:noFill/>
          <a:ln w="19050">
            <a:solidFill>
              <a:srgbClr val="90A4AE"/>
            </a:solidFill>
            <a:prstDash val="solid"/>
          </a:ln>
        </p:spPr>
      </p:sp>
      <p:sp>
        <p:nvSpPr>
          <p:cNvPr id="58" name="Shape 56"/>
          <p:cNvSpPr/>
          <p:nvPr/>
        </p:nvSpPr>
        <p:spPr>
          <a:xfrm>
            <a:off x="5193792" y="2880360"/>
            <a:ext cx="1143000" cy="320040"/>
          </a:xfrm>
          <a:prstGeom prst="roundRect">
            <a:avLst>
              <a:gd name="adj" fmla="val 22857"/>
            </a:avLst>
          </a:prstGeom>
          <a:solidFill>
            <a:srgbClr val="558B2F"/>
          </a:solidFill>
          <a:ln w="12700">
            <a:solidFill>
              <a:srgbClr val="558B2F"/>
            </a:solidFill>
            <a:prstDash val="solid"/>
          </a:ln>
        </p:spPr>
      </p:sp>
      <p:sp>
        <p:nvSpPr>
          <p:cNvPr id="59" name="Text 57"/>
          <p:cNvSpPr/>
          <p:nvPr/>
        </p:nvSpPr>
        <p:spPr>
          <a:xfrm>
            <a:off x="5193792" y="2880360"/>
            <a:ext cx="1143000" cy="320040"/>
          </a:xfrm>
          <a:prstGeom prst="rect">
            <a:avLst/>
          </a:prstGeom>
          <a:noFill/>
        </p:spPr>
        <p:txBody>
          <a:bodyPr wrap="square" lIns="0" tIns="0" rIns="0" bIns="0"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T11</a:t>
            </a:r>
            <a:endParaRPr lang="en-US" sz="1100" dirty="0"/>
          </a:p>
        </p:txBody>
      </p:sp>
      <p:sp>
        <p:nvSpPr>
          <p:cNvPr id="60" name="Text 58"/>
          <p:cNvSpPr/>
          <p:nvPr/>
        </p:nvSpPr>
        <p:spPr>
          <a:xfrm>
            <a:off x="5175504" y="3227832"/>
            <a:ext cx="1170432" cy="548640"/>
          </a:xfrm>
          <a:prstGeom prst="rect">
            <a:avLst/>
          </a:prstGeom>
          <a:noFill/>
        </p:spPr>
        <p:txBody>
          <a:bodyPr wrap="square" lIns="0" tIns="0" rIns="0" bIns="0" rtlCol="0" anchor="ctr"/>
          <a:lstStyle/>
          <a:p>
            <a:pPr marL="0" indent="0" algn="ctr">
              <a:buNone/>
            </a:pPr>
            <a:r>
              <a:rPr lang="en-US" sz="850" dirty="0">
                <a:solidFill>
                  <a:srgbClr val="0A1628"/>
                </a:solidFill>
                <a:latin typeface="Calibri" panose="020F0502020204030204" pitchFamily="34" charset="0"/>
                <a:ea typeface="Calibri" panose="020F0502020204030204" pitchFamily="34" charset="-122"/>
                <a:cs typeface="Calibri" panose="020F0502020204030204" pitchFamily="34" charset="-120"/>
              </a:rPr>
              <a:t>HK Room Cleaning</a:t>
            </a:r>
            <a:endParaRPr lang="en-US" sz="850" dirty="0"/>
          </a:p>
        </p:txBody>
      </p:sp>
      <p:sp>
        <p:nvSpPr>
          <p:cNvPr id="61" name="Text 59"/>
          <p:cNvSpPr/>
          <p:nvPr/>
        </p:nvSpPr>
        <p:spPr>
          <a:xfrm>
            <a:off x="5175504" y="3794760"/>
            <a:ext cx="1170432" cy="320040"/>
          </a:xfrm>
          <a:prstGeom prst="rect">
            <a:avLst/>
          </a:prstGeom>
          <a:noFill/>
        </p:spPr>
        <p:txBody>
          <a:bodyPr wrap="square" lIns="0" tIns="0" rIns="0" bIns="0" rtlCol="0" anchor="ctr"/>
          <a:lstStyle/>
          <a:p>
            <a:pPr marL="0" indent="0" algn="ctr">
              <a:buNone/>
            </a:pPr>
            <a:r>
              <a:rPr lang="en-US" sz="750" i="1" dirty="0">
                <a:solidFill>
                  <a:srgbClr val="1565C0"/>
                </a:solidFill>
                <a:latin typeface="Calibri" panose="020F0502020204030204" pitchFamily="34" charset="0"/>
                <a:ea typeface="Calibri" panose="020F0502020204030204" pitchFamily="34" charset="-122"/>
                <a:cs typeface="Calibri" panose="020F0502020204030204" pitchFamily="34" charset="-120"/>
              </a:rPr>
              <a:t>Housekeeping</a:t>
            </a:r>
            <a:endParaRPr lang="en-US" sz="750" dirty="0"/>
          </a:p>
        </p:txBody>
      </p:sp>
      <p:sp>
        <p:nvSpPr>
          <p:cNvPr id="62" name="Shape 60"/>
          <p:cNvSpPr/>
          <p:nvPr/>
        </p:nvSpPr>
        <p:spPr>
          <a:xfrm>
            <a:off x="6345936" y="3035808"/>
            <a:ext cx="100584" cy="0"/>
          </a:xfrm>
          <a:prstGeom prst="line">
            <a:avLst/>
          </a:prstGeom>
          <a:noFill/>
          <a:ln w="19050">
            <a:solidFill>
              <a:srgbClr val="90A4AE"/>
            </a:solidFill>
            <a:prstDash val="solid"/>
          </a:ln>
        </p:spPr>
      </p:sp>
      <p:sp>
        <p:nvSpPr>
          <p:cNvPr id="63" name="Shape 61"/>
          <p:cNvSpPr/>
          <p:nvPr/>
        </p:nvSpPr>
        <p:spPr>
          <a:xfrm>
            <a:off x="6446520" y="2880360"/>
            <a:ext cx="1143000" cy="320040"/>
          </a:xfrm>
          <a:prstGeom prst="roundRect">
            <a:avLst>
              <a:gd name="adj" fmla="val 22857"/>
            </a:avLst>
          </a:prstGeom>
          <a:solidFill>
            <a:srgbClr val="37474F"/>
          </a:solidFill>
          <a:ln w="12700">
            <a:solidFill>
              <a:srgbClr val="37474F"/>
            </a:solidFill>
            <a:prstDash val="solid"/>
          </a:ln>
        </p:spPr>
      </p:sp>
      <p:sp>
        <p:nvSpPr>
          <p:cNvPr id="64" name="Text 62"/>
          <p:cNvSpPr/>
          <p:nvPr/>
        </p:nvSpPr>
        <p:spPr>
          <a:xfrm>
            <a:off x="6446520" y="2880360"/>
            <a:ext cx="1143000" cy="320040"/>
          </a:xfrm>
          <a:prstGeom prst="rect">
            <a:avLst/>
          </a:prstGeom>
          <a:noFill/>
        </p:spPr>
        <p:txBody>
          <a:bodyPr wrap="square" lIns="0" tIns="0" rIns="0" bIns="0"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T12</a:t>
            </a:r>
            <a:endParaRPr lang="en-US" sz="1100" dirty="0"/>
          </a:p>
        </p:txBody>
      </p:sp>
      <p:sp>
        <p:nvSpPr>
          <p:cNvPr id="65" name="Text 63"/>
          <p:cNvSpPr/>
          <p:nvPr/>
        </p:nvSpPr>
        <p:spPr>
          <a:xfrm>
            <a:off x="6428232" y="3227832"/>
            <a:ext cx="1170432" cy="548640"/>
          </a:xfrm>
          <a:prstGeom prst="rect">
            <a:avLst/>
          </a:prstGeom>
          <a:noFill/>
        </p:spPr>
        <p:txBody>
          <a:bodyPr wrap="square" lIns="0" tIns="0" rIns="0" bIns="0" rtlCol="0" anchor="ctr"/>
          <a:lstStyle/>
          <a:p>
            <a:pPr marL="0" indent="0" algn="ctr">
              <a:buNone/>
            </a:pPr>
            <a:r>
              <a:rPr lang="en-US" sz="850" dirty="0">
                <a:solidFill>
                  <a:srgbClr val="0A1628"/>
                </a:solidFill>
                <a:latin typeface="Calibri" panose="020F0502020204030204" pitchFamily="34" charset="0"/>
                <a:ea typeface="Calibri" panose="020F0502020204030204" pitchFamily="34" charset="-122"/>
                <a:cs typeface="Calibri" panose="020F0502020204030204" pitchFamily="34" charset="-120"/>
              </a:rPr>
              <a:t>Maintenance Check</a:t>
            </a:r>
            <a:endParaRPr lang="en-US" sz="850" dirty="0"/>
          </a:p>
        </p:txBody>
      </p:sp>
      <p:sp>
        <p:nvSpPr>
          <p:cNvPr id="66" name="Text 64"/>
          <p:cNvSpPr/>
          <p:nvPr/>
        </p:nvSpPr>
        <p:spPr>
          <a:xfrm>
            <a:off x="6428232" y="3794760"/>
            <a:ext cx="1170432" cy="320040"/>
          </a:xfrm>
          <a:prstGeom prst="rect">
            <a:avLst/>
          </a:prstGeom>
          <a:noFill/>
        </p:spPr>
        <p:txBody>
          <a:bodyPr wrap="square" lIns="0" tIns="0" rIns="0" bIns="0" rtlCol="0" anchor="ctr"/>
          <a:lstStyle/>
          <a:p>
            <a:pPr marL="0" indent="0" algn="ctr">
              <a:buNone/>
            </a:pPr>
            <a:r>
              <a:rPr lang="en-US" sz="750" i="1" dirty="0">
                <a:solidFill>
                  <a:srgbClr val="1565C0"/>
                </a:solidFill>
                <a:latin typeface="Calibri" panose="020F0502020204030204" pitchFamily="34" charset="0"/>
                <a:ea typeface="Calibri" panose="020F0502020204030204" pitchFamily="34" charset="-122"/>
                <a:cs typeface="Calibri" panose="020F0502020204030204" pitchFamily="34" charset="-120"/>
              </a:rPr>
              <a:t>Maintenance</a:t>
            </a:r>
            <a:endParaRPr lang="en-US" sz="750" dirty="0"/>
          </a:p>
        </p:txBody>
      </p:sp>
      <p:sp>
        <p:nvSpPr>
          <p:cNvPr id="67" name="Shape 65"/>
          <p:cNvSpPr/>
          <p:nvPr/>
        </p:nvSpPr>
        <p:spPr>
          <a:xfrm>
            <a:off x="7598664" y="3035808"/>
            <a:ext cx="100584" cy="0"/>
          </a:xfrm>
          <a:prstGeom prst="line">
            <a:avLst/>
          </a:prstGeom>
          <a:noFill/>
          <a:ln w="19050">
            <a:solidFill>
              <a:srgbClr val="90A4AE"/>
            </a:solidFill>
            <a:prstDash val="solid"/>
          </a:ln>
        </p:spPr>
      </p:sp>
      <p:sp>
        <p:nvSpPr>
          <p:cNvPr id="68" name="Shape 66"/>
          <p:cNvSpPr/>
          <p:nvPr/>
        </p:nvSpPr>
        <p:spPr>
          <a:xfrm>
            <a:off x="7699248" y="2880360"/>
            <a:ext cx="1143000" cy="320040"/>
          </a:xfrm>
          <a:prstGeom prst="roundRect">
            <a:avLst>
              <a:gd name="adj" fmla="val 22857"/>
            </a:avLst>
          </a:prstGeom>
          <a:solidFill>
            <a:srgbClr val="C62828"/>
          </a:solidFill>
          <a:ln w="12700">
            <a:solidFill>
              <a:srgbClr val="C62828"/>
            </a:solidFill>
            <a:prstDash val="solid"/>
          </a:ln>
        </p:spPr>
      </p:sp>
      <p:sp>
        <p:nvSpPr>
          <p:cNvPr id="69" name="Text 67"/>
          <p:cNvSpPr/>
          <p:nvPr/>
        </p:nvSpPr>
        <p:spPr>
          <a:xfrm>
            <a:off x="7699248" y="2880360"/>
            <a:ext cx="1143000" cy="320040"/>
          </a:xfrm>
          <a:prstGeom prst="rect">
            <a:avLst/>
          </a:prstGeom>
          <a:noFill/>
        </p:spPr>
        <p:txBody>
          <a:bodyPr wrap="square" lIns="0" tIns="0" rIns="0" bIns="0"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T13</a:t>
            </a:r>
            <a:endParaRPr lang="en-US" sz="1100" dirty="0"/>
          </a:p>
        </p:txBody>
      </p:sp>
      <p:sp>
        <p:nvSpPr>
          <p:cNvPr id="70" name="Text 68"/>
          <p:cNvSpPr/>
          <p:nvPr/>
        </p:nvSpPr>
        <p:spPr>
          <a:xfrm>
            <a:off x="7680960" y="3227832"/>
            <a:ext cx="1170432" cy="548640"/>
          </a:xfrm>
          <a:prstGeom prst="rect">
            <a:avLst/>
          </a:prstGeom>
          <a:noFill/>
        </p:spPr>
        <p:txBody>
          <a:bodyPr wrap="square" lIns="0" tIns="0" rIns="0" bIns="0" rtlCol="0" anchor="ctr"/>
          <a:lstStyle/>
          <a:p>
            <a:pPr marL="0" indent="0" algn="ctr">
              <a:buNone/>
            </a:pPr>
            <a:r>
              <a:rPr lang="en-US" sz="850" dirty="0">
                <a:solidFill>
                  <a:srgbClr val="0A1628"/>
                </a:solidFill>
                <a:latin typeface="Calibri" panose="020F0502020204030204" pitchFamily="34" charset="0"/>
                <a:ea typeface="Calibri" panose="020F0502020204030204" pitchFamily="34" charset="-122"/>
                <a:cs typeface="Calibri" panose="020F0502020204030204" pitchFamily="34" charset="-120"/>
              </a:rPr>
              <a:t>Room Ready — Confirmed</a:t>
            </a:r>
            <a:endParaRPr lang="en-US" sz="850" dirty="0"/>
          </a:p>
        </p:txBody>
      </p:sp>
      <p:sp>
        <p:nvSpPr>
          <p:cNvPr id="71" name="Text 69"/>
          <p:cNvSpPr/>
          <p:nvPr/>
        </p:nvSpPr>
        <p:spPr>
          <a:xfrm>
            <a:off x="7680960" y="3794760"/>
            <a:ext cx="1170432" cy="320040"/>
          </a:xfrm>
          <a:prstGeom prst="rect">
            <a:avLst/>
          </a:prstGeom>
          <a:noFill/>
        </p:spPr>
        <p:txBody>
          <a:bodyPr wrap="square" lIns="0" tIns="0" rIns="0" bIns="0" rtlCol="0" anchor="ctr"/>
          <a:lstStyle/>
          <a:p>
            <a:pPr marL="0" indent="0" algn="ctr">
              <a:buNone/>
            </a:pPr>
            <a:r>
              <a:rPr lang="en-US" sz="750" i="1" dirty="0">
                <a:solidFill>
                  <a:srgbClr val="1565C0"/>
                </a:solidFill>
                <a:latin typeface="Calibri" panose="020F0502020204030204" pitchFamily="34" charset="0"/>
                <a:ea typeface="Calibri" panose="020F0502020204030204" pitchFamily="34" charset="-122"/>
                <a:cs typeface="Calibri" panose="020F0502020204030204" pitchFamily="34" charset="-120"/>
              </a:rPr>
              <a:t>Floor Coordinator</a:t>
            </a:r>
            <a:endParaRPr lang="en-US" sz="750" dirty="0"/>
          </a:p>
        </p:txBody>
      </p:sp>
      <p:sp>
        <p:nvSpPr>
          <p:cNvPr id="72" name="Text 70"/>
          <p:cNvSpPr/>
          <p:nvPr/>
        </p:nvSpPr>
        <p:spPr>
          <a:xfrm>
            <a:off x="457200" y="4663440"/>
            <a:ext cx="8229600" cy="320040"/>
          </a:xfrm>
          <a:prstGeom prst="rect">
            <a:avLst/>
          </a:prstGeom>
          <a:noFill/>
        </p:spPr>
        <p:txBody>
          <a:bodyPr wrap="square" lIns="0" tIns="0" rIns="0" bIns="0" rtlCol="0" anchor="ctr"/>
          <a:lstStyle/>
          <a:p>
            <a:pPr marL="0" indent="0">
              <a:buNone/>
            </a:pPr>
            <a:r>
              <a:rPr lang="en-US" sz="1050" b="1" dirty="0">
                <a:solidFill>
                  <a:srgbClr val="00897B"/>
                </a:solidFill>
                <a:latin typeface="Calibri" panose="020F0502020204030204" pitchFamily="34" charset="0"/>
                <a:ea typeface="Calibri" panose="020F0502020204030204" pitchFamily="34" charset="-122"/>
                <a:cs typeface="Calibri" panose="020F0502020204030204" pitchFamily="34" charset="-120"/>
              </a:rPr>
              <a:t>✓  Each stage is timestamped, assigned to a responsible user, and benchmarked for SLA compliance</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Shape 0"/>
          <p:cNvSpPr/>
          <p:nvPr/>
        </p:nvSpPr>
        <p:spPr>
          <a:xfrm>
            <a:off x="5943600" y="-731520"/>
            <a:ext cx="4114800" cy="4114800"/>
          </a:xfrm>
          <a:prstGeom prst="ellipse">
            <a:avLst/>
          </a:prstGeom>
          <a:solidFill>
            <a:srgbClr val="00897B">
              <a:alpha val="15000"/>
            </a:srgbClr>
          </a:solidFill>
          <a:ln w="12700">
            <a:solidFill>
              <a:srgbClr val="00897B">
                <a:alpha val="15000"/>
              </a:srgbClr>
            </a:solidFill>
            <a:prstDash val="solid"/>
          </a:ln>
        </p:spPr>
      </p:sp>
      <p:sp>
        <p:nvSpPr>
          <p:cNvPr id="3" name="Text 1"/>
          <p:cNvSpPr/>
          <p:nvPr/>
        </p:nvSpPr>
        <p:spPr>
          <a:xfrm>
            <a:off x="457200" y="274320"/>
            <a:ext cx="7315200" cy="502920"/>
          </a:xfrm>
          <a:prstGeom prst="rect">
            <a:avLst/>
          </a:prstGeom>
          <a:noFill/>
        </p:spPr>
        <p:txBody>
          <a:bodyPr wrap="square" lIns="0" tIns="0" rIns="0" bIns="0" rtlCol="0" anchor="ctr"/>
          <a:lstStyle/>
          <a:p>
            <a:pPr marL="0" indent="0">
              <a:buNone/>
            </a:pPr>
            <a:r>
              <a:rPr lang="en-US" sz="3200" b="1" dirty="0">
                <a:solidFill>
                  <a:srgbClr val="FFFFFF"/>
                </a:solidFill>
                <a:latin typeface="Cambria" panose="02040503050406030204" pitchFamily="34" charset="0"/>
                <a:ea typeface="Cambria" panose="02040503050406030204" pitchFamily="34" charset="-122"/>
                <a:cs typeface="Cambria" panose="02040503050406030204" pitchFamily="34" charset="-120"/>
              </a:rPr>
              <a:t>ASMI HIS Integration</a:t>
            </a:r>
            <a:endParaRPr lang="en-US" sz="3200" dirty="0"/>
          </a:p>
        </p:txBody>
      </p:sp>
      <p:sp>
        <p:nvSpPr>
          <p:cNvPr id="4" name="Text 2"/>
          <p:cNvSpPr/>
          <p:nvPr/>
        </p:nvSpPr>
        <p:spPr>
          <a:xfrm>
            <a:off x="457200" y="804672"/>
            <a:ext cx="7315200" cy="320040"/>
          </a:xfrm>
          <a:prstGeom prst="rect">
            <a:avLst/>
          </a:prstGeom>
          <a:noFill/>
        </p:spPr>
        <p:txBody>
          <a:bodyPr wrap="square" lIns="0" tIns="0" rIns="0" bIns="0" rtlCol="0" anchor="ctr"/>
          <a:lstStyle/>
          <a:p>
            <a:pPr marL="0" indent="0">
              <a:buNone/>
            </a:pPr>
            <a:r>
              <a:rPr lang="en-US" sz="1400" i="1" dirty="0">
                <a:solidFill>
                  <a:srgbClr val="F9A825"/>
                </a:solidFill>
                <a:latin typeface="Calibri" panose="020F0502020204030204" pitchFamily="34" charset="0"/>
                <a:ea typeface="Calibri" panose="020F0502020204030204" pitchFamily="34" charset="-122"/>
                <a:cs typeface="Calibri" panose="020F0502020204030204" pitchFamily="34" charset="-120"/>
              </a:rPr>
              <a:t>Patients flow in automatically — zero manual data entry</a:t>
            </a:r>
            <a:endParaRPr lang="en-US" sz="1400" dirty="0"/>
          </a:p>
        </p:txBody>
      </p:sp>
      <p:sp>
        <p:nvSpPr>
          <p:cNvPr id="5" name="Shape 3"/>
          <p:cNvSpPr/>
          <p:nvPr/>
        </p:nvSpPr>
        <p:spPr>
          <a:xfrm>
            <a:off x="457200" y="1417320"/>
            <a:ext cx="2560320" cy="1280160"/>
          </a:xfrm>
          <a:prstGeom prst="roundRect">
            <a:avLst>
              <a:gd name="adj" fmla="val 10000"/>
            </a:avLst>
          </a:prstGeom>
          <a:solidFill>
            <a:srgbClr val="1565C0"/>
          </a:solidFill>
          <a:ln w="12700">
            <a:solidFill>
              <a:srgbClr val="1565C0"/>
            </a:solidFill>
            <a:prstDash val="solid"/>
          </a:ln>
          <a:effectLst>
            <a:outerShdw blurRad="101600" dist="38100" dir="2700000" algn="bl" rotWithShape="0">
              <a:srgbClr val="000000">
                <a:alpha val="18000"/>
              </a:srgbClr>
            </a:outerShdw>
          </a:effectLst>
        </p:spPr>
      </p:sp>
      <p:pic>
        <p:nvPicPr>
          <p:cNvPr id="6" name="Image 0" descr="preencoded.png"/>
          <p:cNvPicPr>
            <a:picLocks noChangeAspect="1"/>
          </p:cNvPicPr>
          <p:nvPr/>
        </p:nvPicPr>
        <p:blipFill>
          <a:blip r:embed="rId1"/>
          <a:stretch>
            <a:fillRect/>
          </a:stretch>
        </p:blipFill>
        <p:spPr>
          <a:xfrm>
            <a:off x="640080" y="1508760"/>
            <a:ext cx="384048" cy="384048"/>
          </a:xfrm>
          <a:prstGeom prst="rect">
            <a:avLst/>
          </a:prstGeom>
        </p:spPr>
      </p:pic>
      <p:sp>
        <p:nvSpPr>
          <p:cNvPr id="7" name="Text 4"/>
          <p:cNvSpPr/>
          <p:nvPr/>
        </p:nvSpPr>
        <p:spPr>
          <a:xfrm>
            <a:off x="1115568" y="1463040"/>
            <a:ext cx="1783080" cy="548640"/>
          </a:xfrm>
          <a:prstGeom prst="rect">
            <a:avLst/>
          </a:prstGeom>
          <a:noFill/>
        </p:spPr>
        <p:txBody>
          <a:bodyPr wrap="square" lIns="0" tIns="0" rIns="0" bIns="0" rtlCol="0" anchor="ctr"/>
          <a:lstStyle/>
          <a:p>
            <a:pPr marL="0" indent="0">
              <a:buNone/>
            </a:pPr>
            <a:r>
              <a:rPr lang="en-US" sz="1200" b="1" dirty="0">
                <a:solidFill>
                  <a:srgbClr val="FFFFFF"/>
                </a:solidFill>
                <a:latin typeface="Calibri" panose="020F0502020204030204" pitchFamily="34" charset="0"/>
                <a:ea typeface="Calibri" panose="020F0502020204030204" pitchFamily="34" charset="-122"/>
                <a:cs typeface="Calibri" panose="020F0502020204030204" pitchFamily="34" charset="-120"/>
              </a:rPr>
              <a:t>ASMI HIS</a:t>
            </a:r>
            <a:endParaRPr lang="en-US" sz="1200" dirty="0"/>
          </a:p>
          <a:p>
            <a:pPr marL="0" indent="0">
              <a:buNone/>
            </a:pPr>
            <a:r>
              <a:rPr lang="en-US" sz="1200" b="1" dirty="0">
                <a:solidFill>
                  <a:srgbClr val="FFFFFF"/>
                </a:solidFill>
                <a:latin typeface="Calibri" panose="020F0502020204030204" pitchFamily="34" charset="0"/>
                <a:ea typeface="Calibri" panose="020F0502020204030204" pitchFamily="34" charset="-122"/>
                <a:cs typeface="Calibri" panose="020F0502020204030204" pitchFamily="34" charset="-120"/>
              </a:rPr>
              <a:t>Database</a:t>
            </a:r>
            <a:endParaRPr lang="en-US" sz="1200" dirty="0"/>
          </a:p>
        </p:txBody>
      </p:sp>
      <p:sp>
        <p:nvSpPr>
          <p:cNvPr id="8" name="Text 5"/>
          <p:cNvSpPr/>
          <p:nvPr/>
        </p:nvSpPr>
        <p:spPr>
          <a:xfrm>
            <a:off x="640080" y="2011680"/>
            <a:ext cx="2240280" cy="548640"/>
          </a:xfrm>
          <a:prstGeom prst="rect">
            <a:avLst/>
          </a:prstGeom>
          <a:noFill/>
        </p:spPr>
        <p:txBody>
          <a:bodyPr wrap="square" lIns="0" tIns="0" rIns="0" bIns="0" rtlCol="0" anchor="ctr"/>
          <a:lstStyle/>
          <a:p>
            <a:pPr marL="0" indent="0">
              <a:buNone/>
            </a:pPr>
            <a:r>
              <a:rPr lang="en-US" sz="1000" dirty="0">
                <a:solidFill>
                  <a:srgbClr val="B0D8F5"/>
                </a:solidFill>
                <a:latin typeface="Calibri" panose="020F0502020204030204" pitchFamily="34" charset="0"/>
                <a:ea typeface="Calibri" panose="020F0502020204030204" pitchFamily="34" charset="-122"/>
                <a:cs typeface="Calibri" panose="020F0502020204030204" pitchFamily="34" charset="-120"/>
              </a:rPr>
              <a:t>Patient admission data</a:t>
            </a:r>
            <a:endParaRPr lang="en-US" sz="1000" dirty="0"/>
          </a:p>
        </p:txBody>
      </p:sp>
      <p:sp>
        <p:nvSpPr>
          <p:cNvPr id="9" name="Text 6"/>
          <p:cNvSpPr/>
          <p:nvPr/>
        </p:nvSpPr>
        <p:spPr>
          <a:xfrm>
            <a:off x="3063240" y="1783080"/>
            <a:ext cx="320040" cy="548640"/>
          </a:xfrm>
          <a:prstGeom prst="rect">
            <a:avLst/>
          </a:prstGeom>
          <a:noFill/>
        </p:spPr>
        <p:txBody>
          <a:bodyPr wrap="square" lIns="0" tIns="0" rIns="0" bIns="0" rtlCol="0" anchor="ctr"/>
          <a:lstStyle/>
          <a:p>
            <a:pPr marL="0" indent="0" algn="ctr">
              <a:buNone/>
            </a:pPr>
            <a:r>
              <a:rPr lang="en-US" sz="2400" dirty="0">
                <a:solidFill>
                  <a:srgbClr val="F9A825"/>
                </a:solidFill>
                <a:latin typeface="Calibri" panose="020F0502020204030204" pitchFamily="34" charset="0"/>
                <a:ea typeface="Calibri" panose="020F0502020204030204" pitchFamily="34" charset="-122"/>
                <a:cs typeface="Calibri" panose="020F0502020204030204" pitchFamily="34" charset="-120"/>
              </a:rPr>
              <a:t>→</a:t>
            </a:r>
            <a:endParaRPr lang="en-US" sz="2400" dirty="0"/>
          </a:p>
        </p:txBody>
      </p:sp>
      <p:sp>
        <p:nvSpPr>
          <p:cNvPr id="10" name="Shape 7"/>
          <p:cNvSpPr/>
          <p:nvPr/>
        </p:nvSpPr>
        <p:spPr>
          <a:xfrm>
            <a:off x="3337560" y="1417320"/>
            <a:ext cx="2560320" cy="1280160"/>
          </a:xfrm>
          <a:prstGeom prst="roundRect">
            <a:avLst>
              <a:gd name="adj" fmla="val 10000"/>
            </a:avLst>
          </a:prstGeom>
          <a:solidFill>
            <a:srgbClr val="00897B"/>
          </a:solidFill>
          <a:ln w="12700">
            <a:solidFill>
              <a:srgbClr val="00897B"/>
            </a:solidFill>
            <a:prstDash val="solid"/>
          </a:ln>
          <a:effectLst>
            <a:outerShdw blurRad="101600" dist="38100" dir="2700000" algn="bl" rotWithShape="0">
              <a:srgbClr val="000000">
                <a:alpha val="18000"/>
              </a:srgbClr>
            </a:outerShdw>
          </a:effectLst>
        </p:spPr>
      </p:sp>
      <p:pic>
        <p:nvPicPr>
          <p:cNvPr id="11" name="Image 1" descr="preencoded.png"/>
          <p:cNvPicPr>
            <a:picLocks noChangeAspect="1"/>
          </p:cNvPicPr>
          <p:nvPr/>
        </p:nvPicPr>
        <p:blipFill>
          <a:blip r:embed="rId2"/>
          <a:stretch>
            <a:fillRect/>
          </a:stretch>
        </p:blipFill>
        <p:spPr>
          <a:xfrm>
            <a:off x="3520440" y="1508760"/>
            <a:ext cx="384048" cy="384048"/>
          </a:xfrm>
          <a:prstGeom prst="rect">
            <a:avLst/>
          </a:prstGeom>
        </p:spPr>
      </p:pic>
      <p:sp>
        <p:nvSpPr>
          <p:cNvPr id="12" name="Text 8"/>
          <p:cNvSpPr/>
          <p:nvPr/>
        </p:nvSpPr>
        <p:spPr>
          <a:xfrm>
            <a:off x="3995928" y="1463040"/>
            <a:ext cx="1783080" cy="548640"/>
          </a:xfrm>
          <a:prstGeom prst="rect">
            <a:avLst/>
          </a:prstGeom>
          <a:noFill/>
        </p:spPr>
        <p:txBody>
          <a:bodyPr wrap="square" lIns="0" tIns="0" rIns="0" bIns="0" rtlCol="0" anchor="ctr"/>
          <a:lstStyle/>
          <a:p>
            <a:pPr marL="0" indent="0">
              <a:buNone/>
            </a:pPr>
            <a:r>
              <a:rPr lang="en-US" sz="1200" b="1" dirty="0">
                <a:solidFill>
                  <a:srgbClr val="FFFFFF"/>
                </a:solidFill>
                <a:latin typeface="Calibri" panose="020F0502020204030204" pitchFamily="34" charset="0"/>
                <a:ea typeface="Calibri" panose="020F0502020204030204" pitchFamily="34" charset="-122"/>
                <a:cs typeface="Calibri" panose="020F0502020204030204" pitchFamily="34" charset="-120"/>
              </a:rPr>
              <a:t>sync_asmi.php</a:t>
            </a:r>
            <a:endParaRPr lang="en-US" sz="1200" dirty="0"/>
          </a:p>
          <a:p>
            <a:pPr marL="0" indent="0">
              <a:buNone/>
            </a:pPr>
            <a:r>
              <a:rPr lang="en-US" sz="1200" b="1" dirty="0">
                <a:solidFill>
                  <a:srgbClr val="FFFFFF"/>
                </a:solidFill>
                <a:latin typeface="Calibri" panose="020F0502020204030204" pitchFamily="34" charset="0"/>
                <a:ea typeface="Calibri" panose="020F0502020204030204" pitchFamily="34" charset="-122"/>
                <a:cs typeface="Calibri" panose="020F0502020204030204" pitchFamily="34" charset="-120"/>
              </a:rPr>
              <a:t>Engine</a:t>
            </a:r>
            <a:endParaRPr lang="en-US" sz="1200" dirty="0"/>
          </a:p>
        </p:txBody>
      </p:sp>
      <p:sp>
        <p:nvSpPr>
          <p:cNvPr id="13" name="Text 9"/>
          <p:cNvSpPr/>
          <p:nvPr/>
        </p:nvSpPr>
        <p:spPr>
          <a:xfrm>
            <a:off x="3520440" y="2011680"/>
            <a:ext cx="2240280" cy="548640"/>
          </a:xfrm>
          <a:prstGeom prst="rect">
            <a:avLst/>
          </a:prstGeom>
          <a:noFill/>
        </p:spPr>
        <p:txBody>
          <a:bodyPr wrap="square" lIns="0" tIns="0" rIns="0" bIns="0" rtlCol="0" anchor="ctr"/>
          <a:lstStyle/>
          <a:p>
            <a:pPr marL="0" indent="0">
              <a:buNone/>
            </a:pPr>
            <a:r>
              <a:rPr lang="en-US" sz="1000" dirty="0">
                <a:solidFill>
                  <a:srgbClr val="B0D8F5"/>
                </a:solidFill>
                <a:latin typeface="Calibri" panose="020F0502020204030204" pitchFamily="34" charset="0"/>
                <a:ea typeface="Calibri" panose="020F0502020204030204" pitchFamily="34" charset="-122"/>
                <a:cs typeface="Calibri" panose="020F0502020204030204" pitchFamily="34" charset="-120"/>
              </a:rPr>
              <a:t>Runs every 5 minutes</a:t>
            </a:r>
            <a:endParaRPr lang="en-US" sz="1000" dirty="0"/>
          </a:p>
        </p:txBody>
      </p:sp>
      <p:sp>
        <p:nvSpPr>
          <p:cNvPr id="14" name="Text 10"/>
          <p:cNvSpPr/>
          <p:nvPr/>
        </p:nvSpPr>
        <p:spPr>
          <a:xfrm>
            <a:off x="5943600" y="1783080"/>
            <a:ext cx="320040" cy="548640"/>
          </a:xfrm>
          <a:prstGeom prst="rect">
            <a:avLst/>
          </a:prstGeom>
          <a:noFill/>
        </p:spPr>
        <p:txBody>
          <a:bodyPr wrap="square" lIns="0" tIns="0" rIns="0" bIns="0" rtlCol="0" anchor="ctr"/>
          <a:lstStyle/>
          <a:p>
            <a:pPr marL="0" indent="0" algn="ctr">
              <a:buNone/>
            </a:pPr>
            <a:r>
              <a:rPr lang="en-US" sz="2400" dirty="0">
                <a:solidFill>
                  <a:srgbClr val="F9A825"/>
                </a:solidFill>
                <a:latin typeface="Calibri" panose="020F0502020204030204" pitchFamily="34" charset="0"/>
                <a:ea typeface="Calibri" panose="020F0502020204030204" pitchFamily="34" charset="-122"/>
                <a:cs typeface="Calibri" panose="020F0502020204030204" pitchFamily="34" charset="-120"/>
              </a:rPr>
              <a:t>→</a:t>
            </a:r>
            <a:endParaRPr lang="en-US" sz="2400" dirty="0"/>
          </a:p>
        </p:txBody>
      </p:sp>
      <p:sp>
        <p:nvSpPr>
          <p:cNvPr id="15" name="Shape 11"/>
          <p:cNvSpPr/>
          <p:nvPr/>
        </p:nvSpPr>
        <p:spPr>
          <a:xfrm>
            <a:off x="6217920" y="1417320"/>
            <a:ext cx="2560320" cy="1280160"/>
          </a:xfrm>
          <a:prstGeom prst="roundRect">
            <a:avLst>
              <a:gd name="adj" fmla="val 10000"/>
            </a:avLst>
          </a:prstGeom>
          <a:solidFill>
            <a:srgbClr val="283593"/>
          </a:solidFill>
          <a:ln w="12700">
            <a:solidFill>
              <a:srgbClr val="283593"/>
            </a:solidFill>
            <a:prstDash val="solid"/>
          </a:ln>
          <a:effectLst>
            <a:outerShdw blurRad="101600" dist="38100" dir="2700000" algn="bl" rotWithShape="0">
              <a:srgbClr val="000000">
                <a:alpha val="18000"/>
              </a:srgbClr>
            </a:outerShdw>
          </a:effectLst>
        </p:spPr>
      </p:sp>
      <p:pic>
        <p:nvPicPr>
          <p:cNvPr id="16" name="Image 2" descr="preencoded.png"/>
          <p:cNvPicPr>
            <a:picLocks noChangeAspect="1"/>
          </p:cNvPicPr>
          <p:nvPr/>
        </p:nvPicPr>
        <p:blipFill>
          <a:blip r:embed="rId3"/>
          <a:stretch>
            <a:fillRect/>
          </a:stretch>
        </p:blipFill>
        <p:spPr>
          <a:xfrm>
            <a:off x="6400800" y="1508760"/>
            <a:ext cx="384048" cy="384048"/>
          </a:xfrm>
          <a:prstGeom prst="rect">
            <a:avLst/>
          </a:prstGeom>
        </p:spPr>
      </p:pic>
      <p:sp>
        <p:nvSpPr>
          <p:cNvPr id="17" name="Text 12"/>
          <p:cNvSpPr/>
          <p:nvPr/>
        </p:nvSpPr>
        <p:spPr>
          <a:xfrm>
            <a:off x="6876288" y="1463040"/>
            <a:ext cx="1783080" cy="548640"/>
          </a:xfrm>
          <a:prstGeom prst="rect">
            <a:avLst/>
          </a:prstGeom>
          <a:noFill/>
        </p:spPr>
        <p:txBody>
          <a:bodyPr wrap="square" lIns="0" tIns="0" rIns="0" bIns="0" rtlCol="0" anchor="ctr"/>
          <a:lstStyle/>
          <a:p>
            <a:pPr marL="0" indent="0">
              <a:buNone/>
            </a:pPr>
            <a:r>
              <a:rPr lang="en-US" sz="1200" b="1" dirty="0">
                <a:solidFill>
                  <a:srgbClr val="FFFFFF"/>
                </a:solidFill>
                <a:latin typeface="Calibri" panose="020F0502020204030204" pitchFamily="34" charset="0"/>
                <a:ea typeface="Calibri" panose="020F0502020204030204" pitchFamily="34" charset="-122"/>
                <a:cs typeface="Calibri" panose="020F0502020204030204" pitchFamily="34" charset="-120"/>
              </a:rPr>
              <a:t>Discharge</a:t>
            </a:r>
            <a:endParaRPr lang="en-US" sz="1200" dirty="0"/>
          </a:p>
          <a:p>
            <a:pPr marL="0" indent="0">
              <a:buNone/>
            </a:pPr>
            <a:r>
              <a:rPr lang="en-US" sz="1200" b="1" dirty="0">
                <a:solidFill>
                  <a:srgbClr val="FFFFFF"/>
                </a:solidFill>
                <a:latin typeface="Calibri" panose="020F0502020204030204" pitchFamily="34" charset="0"/>
                <a:ea typeface="Calibri" panose="020F0502020204030204" pitchFamily="34" charset="-122"/>
                <a:cs typeface="Calibri" panose="020F0502020204030204" pitchFamily="34" charset="-120"/>
              </a:rPr>
              <a:t>Tracker DB</a:t>
            </a:r>
            <a:endParaRPr lang="en-US" sz="1200" dirty="0"/>
          </a:p>
        </p:txBody>
      </p:sp>
      <p:sp>
        <p:nvSpPr>
          <p:cNvPr id="18" name="Text 13"/>
          <p:cNvSpPr/>
          <p:nvPr/>
        </p:nvSpPr>
        <p:spPr>
          <a:xfrm>
            <a:off x="6400800" y="2011680"/>
            <a:ext cx="2240280" cy="548640"/>
          </a:xfrm>
          <a:prstGeom prst="rect">
            <a:avLst/>
          </a:prstGeom>
          <a:noFill/>
        </p:spPr>
        <p:txBody>
          <a:bodyPr wrap="square" lIns="0" tIns="0" rIns="0" bIns="0" rtlCol="0" anchor="ctr"/>
          <a:lstStyle/>
          <a:p>
            <a:pPr marL="0" indent="0">
              <a:buNone/>
            </a:pPr>
            <a:r>
              <a:rPr lang="en-US" sz="1000" dirty="0">
                <a:solidFill>
                  <a:srgbClr val="B0D8F5"/>
                </a:solidFill>
                <a:latin typeface="Calibri" panose="020F0502020204030204" pitchFamily="34" charset="0"/>
                <a:ea typeface="Calibri" panose="020F0502020204030204" pitchFamily="34" charset="-122"/>
                <a:cs typeface="Calibri" panose="020F0502020204030204" pitchFamily="34" charset="-120"/>
              </a:rPr>
              <a:t>Enriched with TAT data</a:t>
            </a:r>
            <a:endParaRPr lang="en-US" sz="1000" dirty="0"/>
          </a:p>
        </p:txBody>
      </p:sp>
      <p:pic>
        <p:nvPicPr>
          <p:cNvPr id="19" name="Image 3" descr="preencoded.png"/>
          <p:cNvPicPr>
            <a:picLocks noChangeAspect="1"/>
          </p:cNvPicPr>
          <p:nvPr/>
        </p:nvPicPr>
        <p:blipFill>
          <a:blip r:embed="rId4"/>
          <a:stretch>
            <a:fillRect/>
          </a:stretch>
        </p:blipFill>
        <p:spPr>
          <a:xfrm>
            <a:off x="457200" y="2926080"/>
            <a:ext cx="256032" cy="256032"/>
          </a:xfrm>
          <a:prstGeom prst="rect">
            <a:avLst/>
          </a:prstGeom>
        </p:spPr>
      </p:pic>
      <p:sp>
        <p:nvSpPr>
          <p:cNvPr id="20" name="Text 14"/>
          <p:cNvSpPr/>
          <p:nvPr/>
        </p:nvSpPr>
        <p:spPr>
          <a:xfrm>
            <a:off x="804672" y="2898648"/>
            <a:ext cx="8229600" cy="320040"/>
          </a:xfrm>
          <a:prstGeom prst="rect">
            <a:avLst/>
          </a:prstGeom>
          <a:noFill/>
        </p:spPr>
        <p:txBody>
          <a:bodyPr wrap="square" lIns="0" tIns="0" rIns="0" bIns="0" rtlCol="0" anchor="ctr"/>
          <a:lstStyle/>
          <a:p>
            <a:pPr marL="0" indent="0">
              <a:buNone/>
            </a:pPr>
            <a:r>
              <a:rPr lang="en-US" sz="1100" dirty="0">
                <a:solidFill>
                  <a:srgbClr val="D0E8FF"/>
                </a:solidFill>
                <a:latin typeface="Calibri" panose="020F0502020204030204" pitchFamily="34" charset="0"/>
                <a:ea typeface="Calibri" panose="020F0502020204030204" pitchFamily="34" charset="-122"/>
                <a:cs typeface="Calibri" panose="020F0502020204030204" pitchFamily="34" charset="-120"/>
              </a:rPr>
              <a:t>Patients admitted in ASMI appear automatically in the tracker within 5 minutes — no clerk entry needed</a:t>
            </a:r>
            <a:endParaRPr lang="en-US" sz="1100" dirty="0"/>
          </a:p>
        </p:txBody>
      </p:sp>
      <p:pic>
        <p:nvPicPr>
          <p:cNvPr id="21" name="Image 4" descr="preencoded.png"/>
          <p:cNvPicPr>
            <a:picLocks noChangeAspect="1"/>
          </p:cNvPicPr>
          <p:nvPr/>
        </p:nvPicPr>
        <p:blipFill>
          <a:blip r:embed="rId4"/>
          <a:stretch>
            <a:fillRect/>
          </a:stretch>
        </p:blipFill>
        <p:spPr>
          <a:xfrm>
            <a:off x="457200" y="3319272"/>
            <a:ext cx="256032" cy="256032"/>
          </a:xfrm>
          <a:prstGeom prst="rect">
            <a:avLst/>
          </a:prstGeom>
        </p:spPr>
      </p:pic>
      <p:sp>
        <p:nvSpPr>
          <p:cNvPr id="22" name="Text 15"/>
          <p:cNvSpPr/>
          <p:nvPr/>
        </p:nvSpPr>
        <p:spPr>
          <a:xfrm>
            <a:off x="804672" y="3291840"/>
            <a:ext cx="8229600" cy="320040"/>
          </a:xfrm>
          <a:prstGeom prst="rect">
            <a:avLst/>
          </a:prstGeom>
          <a:noFill/>
        </p:spPr>
        <p:txBody>
          <a:bodyPr wrap="square" lIns="0" tIns="0" rIns="0" bIns="0" rtlCol="0" anchor="ctr"/>
          <a:lstStyle/>
          <a:p>
            <a:pPr marL="0" indent="0">
              <a:buNone/>
            </a:pPr>
            <a:r>
              <a:rPr lang="en-US" sz="1100" dirty="0">
                <a:solidFill>
                  <a:srgbClr val="D0E8FF"/>
                </a:solidFill>
                <a:latin typeface="Calibri" panose="020F0502020204030204" pitchFamily="34" charset="0"/>
                <a:ea typeface="Calibri" panose="020F0502020204030204" pitchFamily="34" charset="-122"/>
                <a:cs typeface="Calibri" panose="020F0502020204030204" pitchFamily="34" charset="-120"/>
              </a:rPr>
              <a:t>Cash vs Cashless patient type is auto-detected from ASMI billing category — separate SLA benchmarks apply</a:t>
            </a:r>
            <a:endParaRPr lang="en-US" sz="1100" dirty="0"/>
          </a:p>
        </p:txBody>
      </p:sp>
      <p:pic>
        <p:nvPicPr>
          <p:cNvPr id="23" name="Image 5" descr="preencoded.png"/>
          <p:cNvPicPr>
            <a:picLocks noChangeAspect="1"/>
          </p:cNvPicPr>
          <p:nvPr/>
        </p:nvPicPr>
        <p:blipFill>
          <a:blip r:embed="rId4"/>
          <a:stretch>
            <a:fillRect/>
          </a:stretch>
        </p:blipFill>
        <p:spPr>
          <a:xfrm>
            <a:off x="457200" y="3712464"/>
            <a:ext cx="256032" cy="256032"/>
          </a:xfrm>
          <a:prstGeom prst="rect">
            <a:avLst/>
          </a:prstGeom>
        </p:spPr>
      </p:pic>
      <p:sp>
        <p:nvSpPr>
          <p:cNvPr id="24" name="Text 16"/>
          <p:cNvSpPr/>
          <p:nvPr/>
        </p:nvSpPr>
        <p:spPr>
          <a:xfrm>
            <a:off x="804672" y="3685032"/>
            <a:ext cx="8229600" cy="320040"/>
          </a:xfrm>
          <a:prstGeom prst="rect">
            <a:avLst/>
          </a:prstGeom>
          <a:noFill/>
        </p:spPr>
        <p:txBody>
          <a:bodyPr wrap="square" lIns="0" tIns="0" rIns="0" bIns="0" rtlCol="0" anchor="ctr"/>
          <a:lstStyle/>
          <a:p>
            <a:pPr marL="0" indent="0">
              <a:buNone/>
            </a:pPr>
            <a:r>
              <a:rPr lang="en-US" sz="1100" dirty="0">
                <a:solidFill>
                  <a:srgbClr val="D0E8FF"/>
                </a:solidFill>
                <a:latin typeface="Calibri" panose="020F0502020204030204" pitchFamily="34" charset="0"/>
                <a:ea typeface="Calibri" panose="020F0502020204030204" pitchFamily="34" charset="-122"/>
                <a:cs typeface="Calibri" panose="020F0502020204030204" pitchFamily="34" charset="-120"/>
              </a:rPr>
              <a:t>Ward / floor assigned in ASMI maps directly to tracker floor filter — maintains room-level visibility</a:t>
            </a:r>
            <a:endParaRPr lang="en-US" sz="1100" dirty="0"/>
          </a:p>
        </p:txBody>
      </p:sp>
      <p:pic>
        <p:nvPicPr>
          <p:cNvPr id="25" name="Image 6" descr="preencoded.png"/>
          <p:cNvPicPr>
            <a:picLocks noChangeAspect="1"/>
          </p:cNvPicPr>
          <p:nvPr/>
        </p:nvPicPr>
        <p:blipFill>
          <a:blip r:embed="rId4"/>
          <a:stretch>
            <a:fillRect/>
          </a:stretch>
        </p:blipFill>
        <p:spPr>
          <a:xfrm>
            <a:off x="457200" y="4105656"/>
            <a:ext cx="256032" cy="256032"/>
          </a:xfrm>
          <a:prstGeom prst="rect">
            <a:avLst/>
          </a:prstGeom>
        </p:spPr>
      </p:pic>
      <p:sp>
        <p:nvSpPr>
          <p:cNvPr id="26" name="Text 17"/>
          <p:cNvSpPr/>
          <p:nvPr/>
        </p:nvSpPr>
        <p:spPr>
          <a:xfrm>
            <a:off x="804672" y="4078224"/>
            <a:ext cx="8229600" cy="320040"/>
          </a:xfrm>
          <a:prstGeom prst="rect">
            <a:avLst/>
          </a:prstGeom>
          <a:noFill/>
        </p:spPr>
        <p:txBody>
          <a:bodyPr wrap="square" lIns="0" tIns="0" rIns="0" bIns="0" rtlCol="0" anchor="ctr"/>
          <a:lstStyle/>
          <a:p>
            <a:pPr marL="0" indent="0">
              <a:buNone/>
            </a:pPr>
            <a:r>
              <a:rPr lang="en-US" sz="1100" dirty="0">
                <a:solidFill>
                  <a:srgbClr val="D0E8FF"/>
                </a:solidFill>
                <a:latin typeface="Calibri" panose="020F0502020204030204" pitchFamily="34" charset="0"/>
                <a:ea typeface="Calibri" panose="020F0502020204030204" pitchFamily="34" charset="-122"/>
                <a:cs typeface="Calibri" panose="020F0502020204030204" pitchFamily="34" charset="-120"/>
              </a:rPr>
              <a:t>Read-only connection — the tracker NEVER writes back to ASMI HIS, ensuring full data safety</a:t>
            </a:r>
            <a:endParaRPr lang="en-US" sz="1100" dirty="0"/>
          </a:p>
        </p:txBody>
      </p:sp>
      <p:pic>
        <p:nvPicPr>
          <p:cNvPr id="27" name="Image 7" descr="preencoded.png"/>
          <p:cNvPicPr>
            <a:picLocks noChangeAspect="1"/>
          </p:cNvPicPr>
          <p:nvPr/>
        </p:nvPicPr>
        <p:blipFill>
          <a:blip r:embed="rId5"/>
          <a:stretch>
            <a:fillRect/>
          </a:stretch>
        </p:blipFill>
        <p:spPr>
          <a:xfrm>
            <a:off x="457200" y="4498848"/>
            <a:ext cx="256032" cy="256032"/>
          </a:xfrm>
          <a:prstGeom prst="rect">
            <a:avLst/>
          </a:prstGeom>
        </p:spPr>
      </p:pic>
      <p:sp>
        <p:nvSpPr>
          <p:cNvPr id="28" name="Text 18"/>
          <p:cNvSpPr/>
          <p:nvPr/>
        </p:nvSpPr>
        <p:spPr>
          <a:xfrm>
            <a:off x="804672" y="4471416"/>
            <a:ext cx="8229600" cy="320040"/>
          </a:xfrm>
          <a:prstGeom prst="rect">
            <a:avLst/>
          </a:prstGeom>
          <a:noFill/>
        </p:spPr>
        <p:txBody>
          <a:bodyPr wrap="square" lIns="0" tIns="0" rIns="0" bIns="0" rtlCol="0" anchor="ctr"/>
          <a:lstStyle/>
          <a:p>
            <a:pPr marL="0" indent="0">
              <a:buNone/>
            </a:pPr>
            <a:r>
              <a:rPr lang="en-US" sz="1100" dirty="0">
                <a:solidFill>
                  <a:srgbClr val="D0E8FF"/>
                </a:solidFill>
                <a:latin typeface="Calibri" panose="020F0502020204030204" pitchFamily="34" charset="0"/>
                <a:ea typeface="Calibri" panose="020F0502020204030204" pitchFamily="34" charset="-122"/>
                <a:cs typeface="Calibri" panose="020F0502020204030204" pitchFamily="34" charset="-120"/>
              </a:rPr>
              <a:t>Admin-deleted patients are permanently blocked (manually_deleted flag) — never re-appear after removal</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F4FF"/>
        </a:solidFill>
        <a:effectLst/>
      </p:bgPr>
    </p:bg>
    <p:spTree>
      <p:nvGrpSpPr>
        <p:cNvPr id="1" name=""/>
        <p:cNvGrpSpPr/>
        <p:nvPr/>
      </p:nvGrpSpPr>
      <p:grpSpPr>
        <a:xfrm>
          <a:off x="0" y="0"/>
          <a:ext cx="0" cy="0"/>
          <a:chOff x="0" y="0"/>
          <a:chExt cx="0" cy="0"/>
        </a:xfrm>
      </p:grpSpPr>
      <p:sp>
        <p:nvSpPr>
          <p:cNvPr id="2" name="Text 0"/>
          <p:cNvSpPr/>
          <p:nvPr/>
        </p:nvSpPr>
        <p:spPr>
          <a:xfrm>
            <a:off x="457200" y="228600"/>
            <a:ext cx="8229600" cy="502920"/>
          </a:xfrm>
          <a:prstGeom prst="rect">
            <a:avLst/>
          </a:prstGeom>
          <a:noFill/>
        </p:spPr>
        <p:txBody>
          <a:bodyPr wrap="square" lIns="0" tIns="0" rIns="0" bIns="0" rtlCol="0" anchor="ctr"/>
          <a:lstStyle/>
          <a:p>
            <a:pPr marL="0" indent="0">
              <a:buNone/>
            </a:pPr>
            <a:r>
              <a:rPr lang="en-US" sz="3000" b="1" dirty="0">
                <a:solidFill>
                  <a:srgbClr val="0A1628"/>
                </a:solidFill>
                <a:latin typeface="Cambria" panose="02040503050406030204" pitchFamily="34" charset="0"/>
                <a:ea typeface="Cambria" panose="02040503050406030204" pitchFamily="34" charset="-122"/>
                <a:cs typeface="Cambria" panose="02040503050406030204" pitchFamily="34" charset="-120"/>
              </a:rPr>
              <a:t>Analytics Dashboard</a:t>
            </a:r>
            <a:endParaRPr lang="en-US" sz="3000" dirty="0"/>
          </a:p>
        </p:txBody>
      </p:sp>
      <p:sp>
        <p:nvSpPr>
          <p:cNvPr id="3" name="Text 1"/>
          <p:cNvSpPr/>
          <p:nvPr/>
        </p:nvSpPr>
        <p:spPr>
          <a:xfrm>
            <a:off x="457200" y="749808"/>
            <a:ext cx="8229600" cy="274320"/>
          </a:xfrm>
          <a:prstGeom prst="rect">
            <a:avLst/>
          </a:prstGeom>
          <a:noFill/>
        </p:spPr>
        <p:txBody>
          <a:bodyPr wrap="square" lIns="0" tIns="0" rIns="0" bIns="0" rtlCol="0" anchor="ctr"/>
          <a:lstStyle/>
          <a:p>
            <a:pPr marL="0" indent="0">
              <a:buNone/>
            </a:pPr>
            <a:r>
              <a:rPr lang="en-US" sz="1300" i="1" dirty="0">
                <a:solidFill>
                  <a:srgbClr val="1565C0"/>
                </a:solidFill>
                <a:latin typeface="Calibri" panose="020F0502020204030204" pitchFamily="34" charset="0"/>
                <a:ea typeface="Calibri" panose="020F0502020204030204" pitchFamily="34" charset="-122"/>
                <a:cs typeface="Calibri" panose="020F0502020204030204" pitchFamily="34" charset="-120"/>
              </a:rPr>
              <a:t>Management-level insights — daily, weekly, or any custom date range</a:t>
            </a:r>
            <a:endParaRPr lang="en-US" sz="1300" dirty="0"/>
          </a:p>
        </p:txBody>
      </p:sp>
      <p:sp>
        <p:nvSpPr>
          <p:cNvPr id="4" name="Shape 2"/>
          <p:cNvSpPr/>
          <p:nvPr/>
        </p:nvSpPr>
        <p:spPr>
          <a:xfrm>
            <a:off x="274320" y="1115568"/>
            <a:ext cx="2011680" cy="1005840"/>
          </a:xfrm>
          <a:prstGeom prst="roundRect">
            <a:avLst>
              <a:gd name="adj" fmla="val 10909"/>
            </a:avLst>
          </a:prstGeom>
          <a:solidFill>
            <a:srgbClr val="1565C0"/>
          </a:solidFill>
          <a:ln w="12700">
            <a:solidFill>
              <a:srgbClr val="1565C0"/>
            </a:solidFill>
            <a:prstDash val="solid"/>
          </a:ln>
          <a:effectLst>
            <a:outerShdw blurRad="101600" dist="38100" dir="2700000" algn="bl" rotWithShape="0">
              <a:srgbClr val="000000">
                <a:alpha val="18000"/>
              </a:srgbClr>
            </a:outerShdw>
          </a:effectLst>
        </p:spPr>
      </p:sp>
      <p:sp>
        <p:nvSpPr>
          <p:cNvPr id="5" name="Text 3"/>
          <p:cNvSpPr/>
          <p:nvPr/>
        </p:nvSpPr>
        <p:spPr>
          <a:xfrm>
            <a:off x="274320" y="1161288"/>
            <a:ext cx="2011680" cy="411480"/>
          </a:xfrm>
          <a:prstGeom prst="rect">
            <a:avLst/>
          </a:prstGeom>
          <a:noFill/>
        </p:spPr>
        <p:txBody>
          <a:bodyPr wrap="square" lIns="0" tIns="0" rIns="0" bIns="0" rtlCol="0" anchor="ctr"/>
          <a:lstStyle/>
          <a:p>
            <a:pPr marL="0" indent="0" algn="ctr">
              <a:buNone/>
            </a:pPr>
            <a:r>
              <a:rPr lang="en-US" sz="2200" b="1" dirty="0">
                <a:solidFill>
                  <a:srgbClr val="FFFFFF"/>
                </a:solidFill>
                <a:latin typeface="Calibri" panose="020F0502020204030204" pitchFamily="34" charset="0"/>
                <a:ea typeface="Calibri" panose="020F0502020204030204" pitchFamily="34" charset="-122"/>
                <a:cs typeface="Calibri" panose="020F0502020204030204" pitchFamily="34" charset="-120"/>
              </a:rPr>
              <a:t>Live</a:t>
            </a:r>
            <a:endParaRPr lang="en-US" sz="2200" dirty="0"/>
          </a:p>
        </p:txBody>
      </p:sp>
      <p:sp>
        <p:nvSpPr>
          <p:cNvPr id="6" name="Text 4"/>
          <p:cNvSpPr/>
          <p:nvPr/>
        </p:nvSpPr>
        <p:spPr>
          <a:xfrm>
            <a:off x="274320" y="1572768"/>
            <a:ext cx="2011680" cy="274320"/>
          </a:xfrm>
          <a:prstGeom prst="rect">
            <a:avLst/>
          </a:prstGeom>
          <a:noFill/>
        </p:spPr>
        <p:txBody>
          <a:bodyPr wrap="square" lIns="0" tIns="0" rIns="0" bIns="0" rtlCol="0" anchor="ctr"/>
          <a:lstStyle/>
          <a:p>
            <a:pPr marL="0" indent="0" algn="ctr">
              <a:buNone/>
            </a:pPr>
            <a:r>
              <a:rPr lang="en-US" sz="1100" b="1" dirty="0">
                <a:solidFill>
                  <a:srgbClr val="D0E8FF"/>
                </a:solidFill>
                <a:latin typeface="Calibri" panose="020F0502020204030204" pitchFamily="34" charset="0"/>
                <a:ea typeface="Calibri" panose="020F0502020204030204" pitchFamily="34" charset="-122"/>
                <a:cs typeface="Calibri" panose="020F0502020204030204" pitchFamily="34" charset="-120"/>
              </a:rPr>
              <a:t>Average TAT</a:t>
            </a:r>
            <a:endParaRPr lang="en-US" sz="1100" dirty="0"/>
          </a:p>
        </p:txBody>
      </p:sp>
      <p:sp>
        <p:nvSpPr>
          <p:cNvPr id="7" name="Text 5"/>
          <p:cNvSpPr/>
          <p:nvPr/>
        </p:nvSpPr>
        <p:spPr>
          <a:xfrm>
            <a:off x="274320" y="1828800"/>
            <a:ext cx="2011680" cy="228600"/>
          </a:xfrm>
          <a:prstGeom prst="rect">
            <a:avLst/>
          </a:prstGeom>
          <a:noFill/>
        </p:spPr>
        <p:txBody>
          <a:bodyPr wrap="square" lIns="0" tIns="0" rIns="0" bIns="0" rtlCol="0" anchor="ctr"/>
          <a:lstStyle/>
          <a:p>
            <a:pPr marL="0" indent="0" algn="ctr">
              <a:buNone/>
            </a:pPr>
            <a:r>
              <a:rPr lang="en-US" sz="850" dirty="0">
                <a:solidFill>
                  <a:srgbClr val="A0C8F0"/>
                </a:solidFill>
                <a:latin typeface="Calibri" panose="020F0502020204030204" pitchFamily="34" charset="0"/>
                <a:ea typeface="Calibri" panose="020F0502020204030204" pitchFamily="34" charset="-122"/>
                <a:cs typeface="Calibri" panose="020F0502020204030204" pitchFamily="34" charset="-120"/>
              </a:rPr>
              <a:t>Minutes from T1 → T13</a:t>
            </a:r>
            <a:endParaRPr lang="en-US" sz="850" dirty="0"/>
          </a:p>
        </p:txBody>
      </p:sp>
      <p:sp>
        <p:nvSpPr>
          <p:cNvPr id="8" name="Shape 6"/>
          <p:cNvSpPr/>
          <p:nvPr/>
        </p:nvSpPr>
        <p:spPr>
          <a:xfrm>
            <a:off x="2450592" y="1115568"/>
            <a:ext cx="2011680" cy="1005840"/>
          </a:xfrm>
          <a:prstGeom prst="roundRect">
            <a:avLst>
              <a:gd name="adj" fmla="val 10909"/>
            </a:avLst>
          </a:prstGeom>
          <a:solidFill>
            <a:srgbClr val="00897B"/>
          </a:solidFill>
          <a:ln w="12700">
            <a:solidFill>
              <a:srgbClr val="00897B"/>
            </a:solidFill>
            <a:prstDash val="solid"/>
          </a:ln>
          <a:effectLst>
            <a:outerShdw blurRad="101600" dist="38100" dir="2700000" algn="bl" rotWithShape="0">
              <a:srgbClr val="000000">
                <a:alpha val="18000"/>
              </a:srgbClr>
            </a:outerShdw>
          </a:effectLst>
        </p:spPr>
      </p:sp>
      <p:sp>
        <p:nvSpPr>
          <p:cNvPr id="9" name="Text 7"/>
          <p:cNvSpPr/>
          <p:nvPr/>
        </p:nvSpPr>
        <p:spPr>
          <a:xfrm>
            <a:off x="2450592" y="1161288"/>
            <a:ext cx="2011680" cy="411480"/>
          </a:xfrm>
          <a:prstGeom prst="rect">
            <a:avLst/>
          </a:prstGeom>
          <a:noFill/>
        </p:spPr>
        <p:txBody>
          <a:bodyPr wrap="square" lIns="0" tIns="0" rIns="0" bIns="0" rtlCol="0" anchor="ctr"/>
          <a:lstStyle/>
          <a:p>
            <a:pPr marL="0" indent="0" algn="ctr">
              <a:buNone/>
            </a:pPr>
            <a:r>
              <a:rPr lang="en-US" sz="2200" b="1" dirty="0">
                <a:solidFill>
                  <a:srgbClr val="FFFFFF"/>
                </a:solidFill>
                <a:latin typeface="Calibri" panose="020F0502020204030204" pitchFamily="34" charset="0"/>
                <a:ea typeface="Calibri" panose="020F0502020204030204" pitchFamily="34" charset="-122"/>
                <a:cs typeface="Calibri" panose="020F0502020204030204" pitchFamily="34" charset="-120"/>
              </a:rPr>
              <a:t>Live</a:t>
            </a:r>
            <a:endParaRPr lang="en-US" sz="2200" dirty="0"/>
          </a:p>
        </p:txBody>
      </p:sp>
      <p:sp>
        <p:nvSpPr>
          <p:cNvPr id="10" name="Text 8"/>
          <p:cNvSpPr/>
          <p:nvPr/>
        </p:nvSpPr>
        <p:spPr>
          <a:xfrm>
            <a:off x="2450592" y="1572768"/>
            <a:ext cx="2011680" cy="274320"/>
          </a:xfrm>
          <a:prstGeom prst="rect">
            <a:avLst/>
          </a:prstGeom>
          <a:noFill/>
        </p:spPr>
        <p:txBody>
          <a:bodyPr wrap="square" lIns="0" tIns="0" rIns="0" bIns="0" rtlCol="0" anchor="ctr"/>
          <a:lstStyle/>
          <a:p>
            <a:pPr marL="0" indent="0" algn="ctr">
              <a:buNone/>
            </a:pPr>
            <a:r>
              <a:rPr lang="en-US" sz="1100" b="1" dirty="0">
                <a:solidFill>
                  <a:srgbClr val="D0E8FF"/>
                </a:solidFill>
                <a:latin typeface="Calibri" panose="020F0502020204030204" pitchFamily="34" charset="0"/>
                <a:ea typeface="Calibri" panose="020F0502020204030204" pitchFamily="34" charset="-122"/>
                <a:cs typeface="Calibri" panose="020F0502020204030204" pitchFamily="34" charset="-120"/>
              </a:rPr>
              <a:t>SLA Compliance</a:t>
            </a:r>
            <a:endParaRPr lang="en-US" sz="1100" dirty="0"/>
          </a:p>
        </p:txBody>
      </p:sp>
      <p:sp>
        <p:nvSpPr>
          <p:cNvPr id="11" name="Text 9"/>
          <p:cNvSpPr/>
          <p:nvPr/>
        </p:nvSpPr>
        <p:spPr>
          <a:xfrm>
            <a:off x="2450592" y="1828800"/>
            <a:ext cx="2011680" cy="228600"/>
          </a:xfrm>
          <a:prstGeom prst="rect">
            <a:avLst/>
          </a:prstGeom>
          <a:noFill/>
        </p:spPr>
        <p:txBody>
          <a:bodyPr wrap="square" lIns="0" tIns="0" rIns="0" bIns="0" rtlCol="0" anchor="ctr"/>
          <a:lstStyle/>
          <a:p>
            <a:pPr marL="0" indent="0" algn="ctr">
              <a:buNone/>
            </a:pPr>
            <a:r>
              <a:rPr lang="en-US" sz="850" dirty="0">
                <a:solidFill>
                  <a:srgbClr val="A0C8F0"/>
                </a:solidFill>
                <a:latin typeface="Calibri" panose="020F0502020204030204" pitchFamily="34" charset="0"/>
                <a:ea typeface="Calibri" panose="020F0502020204030204" pitchFamily="34" charset="-122"/>
                <a:cs typeface="Calibri" panose="020F0502020204030204" pitchFamily="34" charset="-120"/>
              </a:rPr>
              <a:t>% discharges within benchmark</a:t>
            </a:r>
            <a:endParaRPr lang="en-US" sz="850" dirty="0"/>
          </a:p>
        </p:txBody>
      </p:sp>
      <p:sp>
        <p:nvSpPr>
          <p:cNvPr id="12" name="Shape 10"/>
          <p:cNvSpPr/>
          <p:nvPr/>
        </p:nvSpPr>
        <p:spPr>
          <a:xfrm>
            <a:off x="4626864" y="1115568"/>
            <a:ext cx="2011680" cy="1005840"/>
          </a:xfrm>
          <a:prstGeom prst="roundRect">
            <a:avLst>
              <a:gd name="adj" fmla="val 10909"/>
            </a:avLst>
          </a:prstGeom>
          <a:solidFill>
            <a:srgbClr val="E65100"/>
          </a:solidFill>
          <a:ln w="12700">
            <a:solidFill>
              <a:srgbClr val="E65100"/>
            </a:solidFill>
            <a:prstDash val="solid"/>
          </a:ln>
          <a:effectLst>
            <a:outerShdw blurRad="101600" dist="38100" dir="2700000" algn="bl" rotWithShape="0">
              <a:srgbClr val="000000">
                <a:alpha val="18000"/>
              </a:srgbClr>
            </a:outerShdw>
          </a:effectLst>
        </p:spPr>
      </p:sp>
      <p:sp>
        <p:nvSpPr>
          <p:cNvPr id="13" name="Text 11"/>
          <p:cNvSpPr/>
          <p:nvPr/>
        </p:nvSpPr>
        <p:spPr>
          <a:xfrm>
            <a:off x="4626864" y="1161288"/>
            <a:ext cx="2011680" cy="411480"/>
          </a:xfrm>
          <a:prstGeom prst="rect">
            <a:avLst/>
          </a:prstGeom>
          <a:noFill/>
        </p:spPr>
        <p:txBody>
          <a:bodyPr wrap="square" lIns="0" tIns="0" rIns="0" bIns="0" rtlCol="0" anchor="ctr"/>
          <a:lstStyle/>
          <a:p>
            <a:pPr marL="0" indent="0" algn="ctr">
              <a:buNone/>
            </a:pPr>
            <a:r>
              <a:rPr lang="en-US" sz="2200" b="1" dirty="0">
                <a:solidFill>
                  <a:srgbClr val="FFFFFF"/>
                </a:solidFill>
                <a:latin typeface="Calibri" panose="020F0502020204030204" pitchFamily="34" charset="0"/>
                <a:ea typeface="Calibri" panose="020F0502020204030204" pitchFamily="34" charset="-122"/>
                <a:cs typeface="Calibri" panose="020F0502020204030204" pitchFamily="34" charset="-120"/>
              </a:rPr>
              <a:t>Live</a:t>
            </a:r>
            <a:endParaRPr lang="en-US" sz="2200" dirty="0"/>
          </a:p>
        </p:txBody>
      </p:sp>
      <p:sp>
        <p:nvSpPr>
          <p:cNvPr id="14" name="Text 12"/>
          <p:cNvSpPr/>
          <p:nvPr/>
        </p:nvSpPr>
        <p:spPr>
          <a:xfrm>
            <a:off x="4626864" y="1572768"/>
            <a:ext cx="2011680" cy="274320"/>
          </a:xfrm>
          <a:prstGeom prst="rect">
            <a:avLst/>
          </a:prstGeom>
          <a:noFill/>
        </p:spPr>
        <p:txBody>
          <a:bodyPr wrap="square" lIns="0" tIns="0" rIns="0" bIns="0" rtlCol="0" anchor="ctr"/>
          <a:lstStyle/>
          <a:p>
            <a:pPr marL="0" indent="0" algn="ctr">
              <a:buNone/>
            </a:pPr>
            <a:r>
              <a:rPr lang="en-US" sz="1100" b="1" dirty="0">
                <a:solidFill>
                  <a:srgbClr val="D0E8FF"/>
                </a:solidFill>
                <a:latin typeface="Calibri" panose="020F0502020204030204" pitchFamily="34" charset="0"/>
                <a:ea typeface="Calibri" panose="020F0502020204030204" pitchFamily="34" charset="-122"/>
                <a:cs typeface="Calibri" panose="020F0502020204030204" pitchFamily="34" charset="-120"/>
              </a:rPr>
              <a:t>Delay Factor</a:t>
            </a:r>
            <a:endParaRPr lang="en-US" sz="1100" dirty="0"/>
          </a:p>
        </p:txBody>
      </p:sp>
      <p:sp>
        <p:nvSpPr>
          <p:cNvPr id="15" name="Text 13"/>
          <p:cNvSpPr/>
          <p:nvPr/>
        </p:nvSpPr>
        <p:spPr>
          <a:xfrm>
            <a:off x="4626864" y="1828800"/>
            <a:ext cx="2011680" cy="228600"/>
          </a:xfrm>
          <a:prstGeom prst="rect">
            <a:avLst/>
          </a:prstGeom>
          <a:noFill/>
        </p:spPr>
        <p:txBody>
          <a:bodyPr wrap="square" lIns="0" tIns="0" rIns="0" bIns="0" rtlCol="0" anchor="ctr"/>
          <a:lstStyle/>
          <a:p>
            <a:pPr marL="0" indent="0" algn="ctr">
              <a:buNone/>
            </a:pPr>
            <a:r>
              <a:rPr lang="en-US" sz="850" dirty="0">
                <a:solidFill>
                  <a:srgbClr val="A0C8F0"/>
                </a:solidFill>
                <a:latin typeface="Calibri" panose="020F0502020204030204" pitchFamily="34" charset="0"/>
                <a:ea typeface="Calibri" panose="020F0502020204030204" pitchFamily="34" charset="-122"/>
                <a:cs typeface="Calibri" panose="020F0502020204030204" pitchFamily="34" charset="-120"/>
              </a:rPr>
              <a:t>Which stage causes most delays</a:t>
            </a:r>
            <a:endParaRPr lang="en-US" sz="850" dirty="0"/>
          </a:p>
        </p:txBody>
      </p:sp>
      <p:sp>
        <p:nvSpPr>
          <p:cNvPr id="16" name="Shape 14"/>
          <p:cNvSpPr/>
          <p:nvPr/>
        </p:nvSpPr>
        <p:spPr>
          <a:xfrm>
            <a:off x="6803136" y="1115568"/>
            <a:ext cx="2011680" cy="1005840"/>
          </a:xfrm>
          <a:prstGeom prst="roundRect">
            <a:avLst>
              <a:gd name="adj" fmla="val 10909"/>
            </a:avLst>
          </a:prstGeom>
          <a:solidFill>
            <a:srgbClr val="6A1B9A"/>
          </a:solidFill>
          <a:ln w="12700">
            <a:solidFill>
              <a:srgbClr val="6A1B9A"/>
            </a:solidFill>
            <a:prstDash val="solid"/>
          </a:ln>
          <a:effectLst>
            <a:outerShdw blurRad="101600" dist="38100" dir="2700000" algn="bl" rotWithShape="0">
              <a:srgbClr val="000000">
                <a:alpha val="18000"/>
              </a:srgbClr>
            </a:outerShdw>
          </a:effectLst>
        </p:spPr>
      </p:sp>
      <p:sp>
        <p:nvSpPr>
          <p:cNvPr id="17" name="Text 15"/>
          <p:cNvSpPr/>
          <p:nvPr/>
        </p:nvSpPr>
        <p:spPr>
          <a:xfrm>
            <a:off x="6803136" y="1161288"/>
            <a:ext cx="2011680" cy="411480"/>
          </a:xfrm>
          <a:prstGeom prst="rect">
            <a:avLst/>
          </a:prstGeom>
          <a:noFill/>
        </p:spPr>
        <p:txBody>
          <a:bodyPr wrap="square" lIns="0" tIns="0" rIns="0" bIns="0" rtlCol="0" anchor="ctr"/>
          <a:lstStyle/>
          <a:p>
            <a:pPr marL="0" indent="0" algn="ctr">
              <a:buNone/>
            </a:pPr>
            <a:r>
              <a:rPr lang="en-US" sz="2200" b="1" dirty="0">
                <a:solidFill>
                  <a:srgbClr val="FFFFFF"/>
                </a:solidFill>
                <a:latin typeface="Calibri" panose="020F0502020204030204" pitchFamily="34" charset="0"/>
                <a:ea typeface="Calibri" panose="020F0502020204030204" pitchFamily="34" charset="-122"/>
                <a:cs typeface="Calibri" panose="020F0502020204030204" pitchFamily="34" charset="-120"/>
              </a:rPr>
              <a:t>Live</a:t>
            </a:r>
            <a:endParaRPr lang="en-US" sz="2200" dirty="0"/>
          </a:p>
        </p:txBody>
      </p:sp>
      <p:sp>
        <p:nvSpPr>
          <p:cNvPr id="18" name="Text 16"/>
          <p:cNvSpPr/>
          <p:nvPr/>
        </p:nvSpPr>
        <p:spPr>
          <a:xfrm>
            <a:off x="6803136" y="1572768"/>
            <a:ext cx="2011680" cy="274320"/>
          </a:xfrm>
          <a:prstGeom prst="rect">
            <a:avLst/>
          </a:prstGeom>
          <a:noFill/>
        </p:spPr>
        <p:txBody>
          <a:bodyPr wrap="square" lIns="0" tIns="0" rIns="0" bIns="0" rtlCol="0" anchor="ctr"/>
          <a:lstStyle/>
          <a:p>
            <a:pPr marL="0" indent="0" algn="ctr">
              <a:buNone/>
            </a:pPr>
            <a:r>
              <a:rPr lang="en-US" sz="1100" b="1" dirty="0">
                <a:solidFill>
                  <a:srgbClr val="D0E8FF"/>
                </a:solidFill>
                <a:latin typeface="Calibri" panose="020F0502020204030204" pitchFamily="34" charset="0"/>
                <a:ea typeface="Calibri" panose="020F0502020204030204" pitchFamily="34" charset="-122"/>
                <a:cs typeface="Calibri" panose="020F0502020204030204" pitchFamily="34" charset="-120"/>
              </a:rPr>
              <a:t>Floor Performance</a:t>
            </a:r>
            <a:endParaRPr lang="en-US" sz="1100" dirty="0"/>
          </a:p>
        </p:txBody>
      </p:sp>
      <p:sp>
        <p:nvSpPr>
          <p:cNvPr id="19" name="Text 17"/>
          <p:cNvSpPr/>
          <p:nvPr/>
        </p:nvSpPr>
        <p:spPr>
          <a:xfrm>
            <a:off x="6803136" y="1828800"/>
            <a:ext cx="2011680" cy="228600"/>
          </a:xfrm>
          <a:prstGeom prst="rect">
            <a:avLst/>
          </a:prstGeom>
          <a:noFill/>
        </p:spPr>
        <p:txBody>
          <a:bodyPr wrap="square" lIns="0" tIns="0" rIns="0" bIns="0" rtlCol="0" anchor="ctr"/>
          <a:lstStyle/>
          <a:p>
            <a:pPr marL="0" indent="0" algn="ctr">
              <a:buNone/>
            </a:pPr>
            <a:r>
              <a:rPr lang="en-US" sz="850" dirty="0">
                <a:solidFill>
                  <a:srgbClr val="A0C8F0"/>
                </a:solidFill>
                <a:latin typeface="Calibri" panose="020F0502020204030204" pitchFamily="34" charset="0"/>
                <a:ea typeface="Calibri" panose="020F0502020204030204" pitchFamily="34" charset="-122"/>
                <a:cs typeface="Calibri" panose="020F0502020204030204" pitchFamily="34" charset="-120"/>
              </a:rPr>
              <a:t>TAT comparison across wards</a:t>
            </a:r>
            <a:endParaRPr lang="en-US" sz="850" dirty="0"/>
          </a:p>
        </p:txBody>
      </p:sp>
      <p:graphicFrame>
        <p:nvGraphicFramePr>
          <p:cNvPr id="20" name="Chart 0"/>
          <p:cNvGraphicFramePr/>
          <p:nvPr/>
        </p:nvGraphicFramePr>
        <p:xfrm>
          <a:off x="274320" y="2331720"/>
          <a:ext cx="5029200" cy="251460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21" name="Chart 1"/>
          <p:cNvGraphicFramePr/>
          <p:nvPr/>
        </p:nvGraphicFramePr>
        <p:xfrm>
          <a:off x="5440680" y="2331720"/>
          <a:ext cx="3474720" cy="2514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Shape 0"/>
          <p:cNvSpPr/>
          <p:nvPr/>
        </p:nvSpPr>
        <p:spPr>
          <a:xfrm>
            <a:off x="-731520" y="-731520"/>
            <a:ext cx="3200400" cy="3200400"/>
          </a:xfrm>
          <a:prstGeom prst="ellipse">
            <a:avLst/>
          </a:prstGeom>
          <a:solidFill>
            <a:srgbClr val="F9A825">
              <a:alpha val="12000"/>
            </a:srgbClr>
          </a:solidFill>
          <a:ln w="12700">
            <a:solidFill>
              <a:srgbClr val="F9A825">
                <a:alpha val="12000"/>
              </a:srgbClr>
            </a:solidFill>
            <a:prstDash val="solid"/>
          </a:ln>
        </p:spPr>
      </p:sp>
      <p:sp>
        <p:nvSpPr>
          <p:cNvPr id="3" name="Text 1"/>
          <p:cNvSpPr/>
          <p:nvPr/>
        </p:nvSpPr>
        <p:spPr>
          <a:xfrm>
            <a:off x="457200" y="256032"/>
            <a:ext cx="8229600" cy="502920"/>
          </a:xfrm>
          <a:prstGeom prst="rect">
            <a:avLst/>
          </a:prstGeom>
          <a:noFill/>
        </p:spPr>
        <p:txBody>
          <a:bodyPr wrap="square" lIns="0" tIns="0" rIns="0" bIns="0" rtlCol="0" anchor="ctr"/>
          <a:lstStyle/>
          <a:p>
            <a:pPr marL="0" indent="0">
              <a:buNone/>
            </a:pPr>
            <a:r>
              <a:rPr lang="en-US" sz="3000" b="1" dirty="0">
                <a:solidFill>
                  <a:srgbClr val="FFFFFF"/>
                </a:solidFill>
                <a:latin typeface="Cambria" panose="02040503050406030204" pitchFamily="34" charset="0"/>
                <a:ea typeface="Cambria" panose="02040503050406030204" pitchFamily="34" charset="-122"/>
                <a:cs typeface="Cambria" panose="02040503050406030204" pitchFamily="34" charset="-120"/>
              </a:rPr>
              <a:t>AI Assistant &amp; Smart Alerts</a:t>
            </a:r>
            <a:endParaRPr lang="en-US" sz="3000" dirty="0"/>
          </a:p>
        </p:txBody>
      </p:sp>
      <p:sp>
        <p:nvSpPr>
          <p:cNvPr id="4" name="Text 2"/>
          <p:cNvSpPr/>
          <p:nvPr/>
        </p:nvSpPr>
        <p:spPr>
          <a:xfrm>
            <a:off x="457200" y="777240"/>
            <a:ext cx="8229600" cy="292608"/>
          </a:xfrm>
          <a:prstGeom prst="rect">
            <a:avLst/>
          </a:prstGeom>
          <a:noFill/>
        </p:spPr>
        <p:txBody>
          <a:bodyPr wrap="square" lIns="0" tIns="0" rIns="0" bIns="0" rtlCol="0" anchor="ctr"/>
          <a:lstStyle/>
          <a:p>
            <a:pPr marL="0" indent="0">
              <a:buNone/>
            </a:pPr>
            <a:r>
              <a:rPr lang="en-US" sz="1300" i="1" dirty="0">
                <a:solidFill>
                  <a:srgbClr val="F9A825"/>
                </a:solidFill>
                <a:latin typeface="Calibri" panose="020F0502020204030204" pitchFamily="34" charset="0"/>
                <a:ea typeface="Calibri" panose="020F0502020204030204" pitchFamily="34" charset="-122"/>
                <a:cs typeface="Calibri" panose="020F0502020204030204" pitchFamily="34" charset="-120"/>
              </a:rPr>
              <a:t>TATBot — your on-call discharge intelligence layer</a:t>
            </a:r>
            <a:endParaRPr lang="en-US" sz="1300" dirty="0"/>
          </a:p>
        </p:txBody>
      </p:sp>
      <p:sp>
        <p:nvSpPr>
          <p:cNvPr id="5" name="Shape 3"/>
          <p:cNvSpPr/>
          <p:nvPr/>
        </p:nvSpPr>
        <p:spPr>
          <a:xfrm>
            <a:off x="365760" y="1234440"/>
            <a:ext cx="5029200" cy="3520440"/>
          </a:xfrm>
          <a:prstGeom prst="roundRect">
            <a:avLst>
              <a:gd name="adj" fmla="val 3636"/>
            </a:avLst>
          </a:prstGeom>
          <a:solidFill>
            <a:srgbClr val="132340"/>
          </a:solidFill>
          <a:ln w="12700">
            <a:solidFill>
              <a:srgbClr val="1E3A5F"/>
            </a:solidFill>
            <a:prstDash val="solid"/>
          </a:ln>
          <a:effectLst>
            <a:outerShdw blurRad="101600" dist="38100" dir="2700000" algn="bl" rotWithShape="0">
              <a:srgbClr val="000000">
                <a:alpha val="18000"/>
              </a:srgbClr>
            </a:outerShdw>
          </a:effectLst>
        </p:spPr>
      </p:sp>
      <p:pic>
        <p:nvPicPr>
          <p:cNvPr id="6" name="Image 0" descr="preencoded.png"/>
          <p:cNvPicPr>
            <a:picLocks noChangeAspect="1"/>
          </p:cNvPicPr>
          <p:nvPr/>
        </p:nvPicPr>
        <p:blipFill>
          <a:blip r:embed="rId1"/>
          <a:stretch>
            <a:fillRect/>
          </a:stretch>
        </p:blipFill>
        <p:spPr>
          <a:xfrm>
            <a:off x="548640" y="1371600"/>
            <a:ext cx="457200" cy="457200"/>
          </a:xfrm>
          <a:prstGeom prst="rect">
            <a:avLst/>
          </a:prstGeom>
        </p:spPr>
      </p:pic>
      <p:sp>
        <p:nvSpPr>
          <p:cNvPr id="7" name="Text 4"/>
          <p:cNvSpPr/>
          <p:nvPr/>
        </p:nvSpPr>
        <p:spPr>
          <a:xfrm>
            <a:off x="1097280" y="1389888"/>
            <a:ext cx="4114800" cy="384048"/>
          </a:xfrm>
          <a:prstGeom prst="rect">
            <a:avLst/>
          </a:prstGeom>
          <a:noFill/>
        </p:spPr>
        <p:txBody>
          <a:bodyPr wrap="square" lIns="0" tIns="0" rIns="0" bIns="0" rtlCol="0" anchor="ctr"/>
          <a:lstStyle/>
          <a:p>
            <a:pPr marL="0" indent="0">
              <a:buNone/>
            </a:pPr>
            <a:r>
              <a:rPr lang="en-US" sz="1400" b="1" dirty="0">
                <a:solidFill>
                  <a:srgbClr val="F9A825"/>
                </a:solidFill>
                <a:latin typeface="Calibri" panose="020F0502020204030204" pitchFamily="34" charset="0"/>
                <a:ea typeface="Calibri" panose="020F0502020204030204" pitchFamily="34" charset="-122"/>
                <a:cs typeface="Calibri" panose="020F0502020204030204" pitchFamily="34" charset="-120"/>
              </a:rPr>
              <a:t>TATBot — AI Chat Assistant</a:t>
            </a:r>
            <a:endParaRPr lang="en-US" sz="1400" dirty="0"/>
          </a:p>
        </p:txBody>
      </p:sp>
      <p:pic>
        <p:nvPicPr>
          <p:cNvPr id="8" name="Image 1" descr="preencoded.png"/>
          <p:cNvPicPr>
            <a:picLocks noChangeAspect="1"/>
          </p:cNvPicPr>
          <p:nvPr/>
        </p:nvPicPr>
        <p:blipFill>
          <a:blip r:embed="rId2"/>
          <a:stretch>
            <a:fillRect/>
          </a:stretch>
        </p:blipFill>
        <p:spPr>
          <a:xfrm>
            <a:off x="548640" y="1993392"/>
            <a:ext cx="237744" cy="237744"/>
          </a:xfrm>
          <a:prstGeom prst="rect">
            <a:avLst/>
          </a:prstGeom>
        </p:spPr>
      </p:pic>
      <p:sp>
        <p:nvSpPr>
          <p:cNvPr id="9" name="Text 5"/>
          <p:cNvSpPr/>
          <p:nvPr/>
        </p:nvSpPr>
        <p:spPr>
          <a:xfrm>
            <a:off x="868680" y="1956816"/>
            <a:ext cx="4389120" cy="457200"/>
          </a:xfrm>
          <a:prstGeom prst="rect">
            <a:avLst/>
          </a:prstGeom>
          <a:noFill/>
        </p:spPr>
        <p:txBody>
          <a:bodyPr wrap="square" lIns="0" tIns="0" rIns="0" bIns="0" rtlCol="0" anchor="ctr"/>
          <a:lstStyle/>
          <a:p>
            <a:pPr marL="0" indent="0">
              <a:buNone/>
            </a:pPr>
            <a:r>
              <a:rPr lang="en-US" sz="1050" dirty="0">
                <a:solidFill>
                  <a:srgbClr val="D0E8FF"/>
                </a:solidFill>
                <a:latin typeface="Calibri" panose="020F0502020204030204" pitchFamily="34" charset="0"/>
                <a:ea typeface="Calibri" panose="020F0502020204030204" pitchFamily="34" charset="-122"/>
                <a:cs typeface="Calibri" panose="020F0502020204030204" pitchFamily="34" charset="-120"/>
              </a:rPr>
              <a:t>Ask in plain English: "Which patient has been waiting the longest?"</a:t>
            </a:r>
            <a:endParaRPr lang="en-US" sz="1050" dirty="0"/>
          </a:p>
        </p:txBody>
      </p:sp>
      <p:pic>
        <p:nvPicPr>
          <p:cNvPr id="10" name="Image 2" descr="preencoded.png"/>
          <p:cNvPicPr>
            <a:picLocks noChangeAspect="1"/>
          </p:cNvPicPr>
          <p:nvPr/>
        </p:nvPicPr>
        <p:blipFill>
          <a:blip r:embed="rId2"/>
          <a:stretch>
            <a:fillRect/>
          </a:stretch>
        </p:blipFill>
        <p:spPr>
          <a:xfrm>
            <a:off x="548640" y="2560320"/>
            <a:ext cx="237744" cy="237744"/>
          </a:xfrm>
          <a:prstGeom prst="rect">
            <a:avLst/>
          </a:prstGeom>
        </p:spPr>
      </p:pic>
      <p:sp>
        <p:nvSpPr>
          <p:cNvPr id="11" name="Text 6"/>
          <p:cNvSpPr/>
          <p:nvPr/>
        </p:nvSpPr>
        <p:spPr>
          <a:xfrm>
            <a:off x="868680" y="2523744"/>
            <a:ext cx="4389120" cy="457200"/>
          </a:xfrm>
          <a:prstGeom prst="rect">
            <a:avLst/>
          </a:prstGeom>
          <a:noFill/>
        </p:spPr>
        <p:txBody>
          <a:bodyPr wrap="square" lIns="0" tIns="0" rIns="0" bIns="0" rtlCol="0" anchor="ctr"/>
          <a:lstStyle/>
          <a:p>
            <a:pPr marL="0" indent="0">
              <a:buNone/>
            </a:pPr>
            <a:r>
              <a:rPr lang="en-US" sz="1050" dirty="0">
                <a:solidFill>
                  <a:srgbClr val="D0E8FF"/>
                </a:solidFill>
                <a:latin typeface="Calibri" panose="020F0502020204030204" pitchFamily="34" charset="0"/>
                <a:ea typeface="Calibri" panose="020F0502020204030204" pitchFamily="34" charset="-122"/>
                <a:cs typeface="Calibri" panose="020F0502020204030204" pitchFamily="34" charset="-120"/>
              </a:rPr>
              <a:t>Get instant bottleneck analysis: "Which stage is delaying most discharges today?"</a:t>
            </a:r>
            <a:endParaRPr lang="en-US" sz="1050" dirty="0"/>
          </a:p>
        </p:txBody>
      </p:sp>
      <p:pic>
        <p:nvPicPr>
          <p:cNvPr id="12" name="Image 3" descr="preencoded.png"/>
          <p:cNvPicPr>
            <a:picLocks noChangeAspect="1"/>
          </p:cNvPicPr>
          <p:nvPr/>
        </p:nvPicPr>
        <p:blipFill>
          <a:blip r:embed="rId2"/>
          <a:stretch>
            <a:fillRect/>
          </a:stretch>
        </p:blipFill>
        <p:spPr>
          <a:xfrm>
            <a:off x="548640" y="3127248"/>
            <a:ext cx="237744" cy="237744"/>
          </a:xfrm>
          <a:prstGeom prst="rect">
            <a:avLst/>
          </a:prstGeom>
        </p:spPr>
      </p:pic>
      <p:sp>
        <p:nvSpPr>
          <p:cNvPr id="13" name="Text 7"/>
          <p:cNvSpPr/>
          <p:nvPr/>
        </p:nvSpPr>
        <p:spPr>
          <a:xfrm>
            <a:off x="868680" y="3090672"/>
            <a:ext cx="4389120" cy="457200"/>
          </a:xfrm>
          <a:prstGeom prst="rect">
            <a:avLst/>
          </a:prstGeom>
          <a:noFill/>
        </p:spPr>
        <p:txBody>
          <a:bodyPr wrap="square" lIns="0" tIns="0" rIns="0" bIns="0" rtlCol="0" anchor="ctr"/>
          <a:lstStyle/>
          <a:p>
            <a:pPr marL="0" indent="0">
              <a:buNone/>
            </a:pPr>
            <a:r>
              <a:rPr lang="en-US" sz="1050" dirty="0">
                <a:solidFill>
                  <a:srgbClr val="D0E8FF"/>
                </a:solidFill>
                <a:latin typeface="Calibri" panose="020F0502020204030204" pitchFamily="34" charset="0"/>
                <a:ea typeface="Calibri" panose="020F0502020204030204" pitchFamily="34" charset="-122"/>
                <a:cs typeface="Calibri" panose="020F0502020204030204" pitchFamily="34" charset="-120"/>
              </a:rPr>
              <a:t>AI-suggested Root Cause Analysis (RCA) when a stage exceeds its benchmark</a:t>
            </a:r>
            <a:endParaRPr lang="en-US" sz="1050" dirty="0"/>
          </a:p>
        </p:txBody>
      </p:sp>
      <p:pic>
        <p:nvPicPr>
          <p:cNvPr id="14" name="Image 4" descr="preencoded.png"/>
          <p:cNvPicPr>
            <a:picLocks noChangeAspect="1"/>
          </p:cNvPicPr>
          <p:nvPr/>
        </p:nvPicPr>
        <p:blipFill>
          <a:blip r:embed="rId2"/>
          <a:stretch>
            <a:fillRect/>
          </a:stretch>
        </p:blipFill>
        <p:spPr>
          <a:xfrm>
            <a:off x="548640" y="3694176"/>
            <a:ext cx="237744" cy="237744"/>
          </a:xfrm>
          <a:prstGeom prst="rect">
            <a:avLst/>
          </a:prstGeom>
        </p:spPr>
      </p:pic>
      <p:sp>
        <p:nvSpPr>
          <p:cNvPr id="15" name="Text 8"/>
          <p:cNvSpPr/>
          <p:nvPr/>
        </p:nvSpPr>
        <p:spPr>
          <a:xfrm>
            <a:off x="868680" y="3657600"/>
            <a:ext cx="4389120" cy="457200"/>
          </a:xfrm>
          <a:prstGeom prst="rect">
            <a:avLst/>
          </a:prstGeom>
          <a:noFill/>
        </p:spPr>
        <p:txBody>
          <a:bodyPr wrap="square" lIns="0" tIns="0" rIns="0" bIns="0" rtlCol="0" anchor="ctr"/>
          <a:lstStyle/>
          <a:p>
            <a:pPr marL="0" indent="0">
              <a:buNone/>
            </a:pPr>
            <a:r>
              <a:rPr lang="en-US" sz="1050" dirty="0">
                <a:solidFill>
                  <a:srgbClr val="D0E8FF"/>
                </a:solidFill>
                <a:latin typeface="Calibri" panose="020F0502020204030204" pitchFamily="34" charset="0"/>
                <a:ea typeface="Calibri" panose="020F0502020204030204" pitchFamily="34" charset="-122"/>
                <a:cs typeface="Calibri" panose="020F0502020204030204" pitchFamily="34" charset="-120"/>
              </a:rPr>
              <a:t>Executive summary report — auto-generated narrative of the day's discharge performance</a:t>
            </a:r>
            <a:endParaRPr lang="en-US" sz="1050" dirty="0"/>
          </a:p>
        </p:txBody>
      </p:sp>
      <p:pic>
        <p:nvPicPr>
          <p:cNvPr id="16" name="Image 5" descr="preencoded.png"/>
          <p:cNvPicPr>
            <a:picLocks noChangeAspect="1"/>
          </p:cNvPicPr>
          <p:nvPr/>
        </p:nvPicPr>
        <p:blipFill>
          <a:blip r:embed="rId2"/>
          <a:stretch>
            <a:fillRect/>
          </a:stretch>
        </p:blipFill>
        <p:spPr>
          <a:xfrm>
            <a:off x="548640" y="4261104"/>
            <a:ext cx="237744" cy="237744"/>
          </a:xfrm>
          <a:prstGeom prst="rect">
            <a:avLst/>
          </a:prstGeom>
        </p:spPr>
      </p:pic>
      <p:sp>
        <p:nvSpPr>
          <p:cNvPr id="17" name="Text 9"/>
          <p:cNvSpPr/>
          <p:nvPr/>
        </p:nvSpPr>
        <p:spPr>
          <a:xfrm>
            <a:off x="868680" y="4224528"/>
            <a:ext cx="4389120" cy="457200"/>
          </a:xfrm>
          <a:prstGeom prst="rect">
            <a:avLst/>
          </a:prstGeom>
          <a:noFill/>
        </p:spPr>
        <p:txBody>
          <a:bodyPr wrap="square" lIns="0" tIns="0" rIns="0" bIns="0" rtlCol="0" anchor="ctr"/>
          <a:lstStyle/>
          <a:p>
            <a:pPr marL="0" indent="0">
              <a:buNone/>
            </a:pPr>
            <a:r>
              <a:rPr lang="en-US" sz="1050" dirty="0">
                <a:solidFill>
                  <a:srgbClr val="D0E8FF"/>
                </a:solidFill>
                <a:latin typeface="Calibri" panose="020F0502020204030204" pitchFamily="34" charset="0"/>
                <a:ea typeface="Calibri" panose="020F0502020204030204" pitchFamily="34" charset="-122"/>
                <a:cs typeface="Calibri" panose="020F0502020204030204" pitchFamily="34" charset="-120"/>
              </a:rPr>
              <a:t>Runs fully offline on local Ollama (no patient data leaves the hospital network)</a:t>
            </a:r>
            <a:endParaRPr lang="en-US" sz="1050" dirty="0"/>
          </a:p>
        </p:txBody>
      </p:sp>
      <p:sp>
        <p:nvSpPr>
          <p:cNvPr id="18" name="Shape 10"/>
          <p:cNvSpPr/>
          <p:nvPr/>
        </p:nvSpPr>
        <p:spPr>
          <a:xfrm>
            <a:off x="5577840" y="1234440"/>
            <a:ext cx="3246120" cy="1691640"/>
          </a:xfrm>
          <a:prstGeom prst="roundRect">
            <a:avLst>
              <a:gd name="adj" fmla="val 7568"/>
            </a:avLst>
          </a:prstGeom>
          <a:solidFill>
            <a:srgbClr val="132340"/>
          </a:solidFill>
          <a:ln w="12700">
            <a:solidFill>
              <a:srgbClr val="1E3A5F"/>
            </a:solidFill>
            <a:prstDash val="solid"/>
          </a:ln>
          <a:effectLst>
            <a:outerShdw blurRad="101600" dist="38100" dir="2700000" algn="bl" rotWithShape="0">
              <a:srgbClr val="000000">
                <a:alpha val="18000"/>
              </a:srgbClr>
            </a:outerShdw>
          </a:effectLst>
        </p:spPr>
      </p:sp>
      <p:pic>
        <p:nvPicPr>
          <p:cNvPr id="19" name="Image 6" descr="preencoded.png"/>
          <p:cNvPicPr>
            <a:picLocks noChangeAspect="1"/>
          </p:cNvPicPr>
          <p:nvPr/>
        </p:nvPicPr>
        <p:blipFill>
          <a:blip r:embed="rId3"/>
          <a:stretch>
            <a:fillRect/>
          </a:stretch>
        </p:blipFill>
        <p:spPr>
          <a:xfrm>
            <a:off x="5760720" y="1371600"/>
            <a:ext cx="384048" cy="384048"/>
          </a:xfrm>
          <a:prstGeom prst="rect">
            <a:avLst/>
          </a:prstGeom>
        </p:spPr>
      </p:pic>
      <p:sp>
        <p:nvSpPr>
          <p:cNvPr id="20" name="Text 11"/>
          <p:cNvSpPr/>
          <p:nvPr/>
        </p:nvSpPr>
        <p:spPr>
          <a:xfrm>
            <a:off x="6236208" y="1389888"/>
            <a:ext cx="2468880" cy="384048"/>
          </a:xfrm>
          <a:prstGeom prst="rect">
            <a:avLst/>
          </a:prstGeom>
          <a:noFill/>
        </p:spPr>
        <p:txBody>
          <a:bodyPr wrap="square" lIns="0" tIns="0" rIns="0" bIns="0" rtlCol="0" anchor="ctr"/>
          <a:lstStyle/>
          <a:p>
            <a:pPr marL="0" indent="0">
              <a:buNone/>
            </a:pPr>
            <a:r>
              <a:rPr lang="en-US" sz="1300" b="1" dirty="0">
                <a:solidFill>
                  <a:srgbClr val="F9A825"/>
                </a:solidFill>
                <a:latin typeface="Calibri" panose="020F0502020204030204" pitchFamily="34" charset="0"/>
                <a:ea typeface="Calibri" panose="020F0502020204030204" pitchFamily="34" charset="-122"/>
                <a:cs typeface="Calibri" panose="020F0502020204030204" pitchFamily="34" charset="-120"/>
              </a:rPr>
              <a:t>Automated Email Alerts</a:t>
            </a:r>
            <a:endParaRPr lang="en-US" sz="1300" dirty="0"/>
          </a:p>
        </p:txBody>
      </p:sp>
      <p:pic>
        <p:nvPicPr>
          <p:cNvPr id="21" name="Image 7" descr="preencoded.png"/>
          <p:cNvPicPr>
            <a:picLocks noChangeAspect="1"/>
          </p:cNvPicPr>
          <p:nvPr/>
        </p:nvPicPr>
        <p:blipFill>
          <a:blip r:embed="rId2"/>
          <a:stretch>
            <a:fillRect/>
          </a:stretch>
        </p:blipFill>
        <p:spPr>
          <a:xfrm>
            <a:off x="5760720" y="1938528"/>
            <a:ext cx="201168" cy="201168"/>
          </a:xfrm>
          <a:prstGeom prst="rect">
            <a:avLst/>
          </a:prstGeom>
        </p:spPr>
      </p:pic>
      <p:sp>
        <p:nvSpPr>
          <p:cNvPr id="22" name="Text 12"/>
          <p:cNvSpPr/>
          <p:nvPr/>
        </p:nvSpPr>
        <p:spPr>
          <a:xfrm>
            <a:off x="6035040" y="1920240"/>
            <a:ext cx="2697480" cy="292608"/>
          </a:xfrm>
          <a:prstGeom prst="rect">
            <a:avLst/>
          </a:prstGeom>
          <a:noFill/>
        </p:spPr>
        <p:txBody>
          <a:bodyPr wrap="square" lIns="0" tIns="0" rIns="0" bIns="0" rtlCol="0" anchor="ctr"/>
          <a:lstStyle/>
          <a:p>
            <a:pPr marL="0" indent="0">
              <a:buNone/>
            </a:pPr>
            <a:r>
              <a:rPr lang="en-US" sz="950" dirty="0">
                <a:solidFill>
                  <a:srgbClr val="D0E8FF"/>
                </a:solidFill>
                <a:latin typeface="Calibri" panose="020F0502020204030204" pitchFamily="34" charset="0"/>
                <a:ea typeface="Calibri" panose="020F0502020204030204" pitchFamily="34" charset="-122"/>
                <a:cs typeface="Calibri" panose="020F0502020204030204" pitchFamily="34" charset="-120"/>
              </a:rPr>
              <a:t>Alert fires when any stage exceeds configured SLA</a:t>
            </a:r>
            <a:endParaRPr lang="en-US" sz="950" dirty="0"/>
          </a:p>
        </p:txBody>
      </p:sp>
      <p:pic>
        <p:nvPicPr>
          <p:cNvPr id="23" name="Image 8" descr="preencoded.png"/>
          <p:cNvPicPr>
            <a:picLocks noChangeAspect="1"/>
          </p:cNvPicPr>
          <p:nvPr/>
        </p:nvPicPr>
        <p:blipFill>
          <a:blip r:embed="rId2"/>
          <a:stretch>
            <a:fillRect/>
          </a:stretch>
        </p:blipFill>
        <p:spPr>
          <a:xfrm>
            <a:off x="5760720" y="2267712"/>
            <a:ext cx="201168" cy="201168"/>
          </a:xfrm>
          <a:prstGeom prst="rect">
            <a:avLst/>
          </a:prstGeom>
        </p:spPr>
      </p:pic>
      <p:sp>
        <p:nvSpPr>
          <p:cNvPr id="24" name="Text 13"/>
          <p:cNvSpPr/>
          <p:nvPr/>
        </p:nvSpPr>
        <p:spPr>
          <a:xfrm>
            <a:off x="6035040" y="2249424"/>
            <a:ext cx="2697480" cy="292608"/>
          </a:xfrm>
          <a:prstGeom prst="rect">
            <a:avLst/>
          </a:prstGeom>
          <a:noFill/>
        </p:spPr>
        <p:txBody>
          <a:bodyPr wrap="square" lIns="0" tIns="0" rIns="0" bIns="0" rtlCol="0" anchor="ctr"/>
          <a:lstStyle/>
          <a:p>
            <a:pPr marL="0" indent="0">
              <a:buNone/>
            </a:pPr>
            <a:r>
              <a:rPr lang="en-US" sz="950" dirty="0">
                <a:solidFill>
                  <a:srgbClr val="D0E8FF"/>
                </a:solidFill>
                <a:latin typeface="Calibri" panose="020F0502020204030204" pitchFamily="34" charset="0"/>
                <a:ea typeface="Calibri" panose="020F0502020204030204" pitchFamily="34" charset="-122"/>
                <a:cs typeface="Calibri" panose="020F0502020204030204" pitchFamily="34" charset="-120"/>
              </a:rPr>
              <a:t>Emails sent to Quality, Nursing Incharge, or any recipient list</a:t>
            </a:r>
            <a:endParaRPr lang="en-US" sz="950" dirty="0"/>
          </a:p>
        </p:txBody>
      </p:sp>
      <p:pic>
        <p:nvPicPr>
          <p:cNvPr id="25" name="Image 9" descr="preencoded.png"/>
          <p:cNvPicPr>
            <a:picLocks noChangeAspect="1"/>
          </p:cNvPicPr>
          <p:nvPr/>
        </p:nvPicPr>
        <p:blipFill>
          <a:blip r:embed="rId2"/>
          <a:stretch>
            <a:fillRect/>
          </a:stretch>
        </p:blipFill>
        <p:spPr>
          <a:xfrm>
            <a:off x="5760720" y="2596896"/>
            <a:ext cx="201168" cy="201168"/>
          </a:xfrm>
          <a:prstGeom prst="rect">
            <a:avLst/>
          </a:prstGeom>
        </p:spPr>
      </p:pic>
      <p:sp>
        <p:nvSpPr>
          <p:cNvPr id="26" name="Text 14"/>
          <p:cNvSpPr/>
          <p:nvPr/>
        </p:nvSpPr>
        <p:spPr>
          <a:xfrm>
            <a:off x="6035040" y="2578608"/>
            <a:ext cx="2697480" cy="292608"/>
          </a:xfrm>
          <a:prstGeom prst="rect">
            <a:avLst/>
          </a:prstGeom>
          <a:noFill/>
        </p:spPr>
        <p:txBody>
          <a:bodyPr wrap="square" lIns="0" tIns="0" rIns="0" bIns="0" rtlCol="0" anchor="ctr"/>
          <a:lstStyle/>
          <a:p>
            <a:pPr marL="0" indent="0">
              <a:buNone/>
            </a:pPr>
            <a:r>
              <a:rPr lang="en-US" sz="950" dirty="0">
                <a:solidFill>
                  <a:srgbClr val="D0E8FF"/>
                </a:solidFill>
                <a:latin typeface="Calibri" panose="020F0502020204030204" pitchFamily="34" charset="0"/>
                <a:ea typeface="Calibri" panose="020F0502020204030204" pitchFamily="34" charset="-122"/>
                <a:cs typeface="Calibri" panose="020F0502020204030204" pitchFamily="34" charset="-120"/>
              </a:rPr>
              <a:t>Configurable SMTP — plug-and-play with hospital email server</a:t>
            </a:r>
            <a:endParaRPr lang="en-US" sz="950" dirty="0"/>
          </a:p>
        </p:txBody>
      </p:sp>
      <p:sp>
        <p:nvSpPr>
          <p:cNvPr id="27" name="Shape 15"/>
          <p:cNvSpPr/>
          <p:nvPr/>
        </p:nvSpPr>
        <p:spPr>
          <a:xfrm>
            <a:off x="5577840" y="3090672"/>
            <a:ext cx="3246120" cy="1664208"/>
          </a:xfrm>
          <a:prstGeom prst="roundRect">
            <a:avLst>
              <a:gd name="adj" fmla="val 7692"/>
            </a:avLst>
          </a:prstGeom>
          <a:solidFill>
            <a:srgbClr val="132340"/>
          </a:solidFill>
          <a:ln w="12700">
            <a:solidFill>
              <a:srgbClr val="1E3A5F"/>
            </a:solidFill>
            <a:prstDash val="solid"/>
          </a:ln>
          <a:effectLst>
            <a:outerShdw blurRad="101600" dist="38100" dir="2700000" algn="bl" rotWithShape="0">
              <a:srgbClr val="000000">
                <a:alpha val="18000"/>
              </a:srgbClr>
            </a:outerShdw>
          </a:effectLst>
        </p:spPr>
      </p:sp>
      <p:pic>
        <p:nvPicPr>
          <p:cNvPr id="28" name="Image 10" descr="preencoded.png"/>
          <p:cNvPicPr>
            <a:picLocks noChangeAspect="1"/>
          </p:cNvPicPr>
          <p:nvPr/>
        </p:nvPicPr>
        <p:blipFill>
          <a:blip r:embed="rId4"/>
          <a:stretch>
            <a:fillRect/>
          </a:stretch>
        </p:blipFill>
        <p:spPr>
          <a:xfrm>
            <a:off x="5760720" y="3218688"/>
            <a:ext cx="384048" cy="384048"/>
          </a:xfrm>
          <a:prstGeom prst="rect">
            <a:avLst/>
          </a:prstGeom>
        </p:spPr>
      </p:pic>
      <p:sp>
        <p:nvSpPr>
          <p:cNvPr id="29" name="Text 16"/>
          <p:cNvSpPr/>
          <p:nvPr/>
        </p:nvSpPr>
        <p:spPr>
          <a:xfrm>
            <a:off x="6236208" y="3236976"/>
            <a:ext cx="2468880" cy="384048"/>
          </a:xfrm>
          <a:prstGeom prst="rect">
            <a:avLst/>
          </a:prstGeom>
          <a:noFill/>
        </p:spPr>
        <p:txBody>
          <a:bodyPr wrap="square" lIns="0" tIns="0" rIns="0" bIns="0" rtlCol="0" anchor="ctr"/>
          <a:lstStyle/>
          <a:p>
            <a:pPr marL="0" indent="0">
              <a:buNone/>
            </a:pPr>
            <a:r>
              <a:rPr lang="en-US" sz="1300" b="1" dirty="0">
                <a:solidFill>
                  <a:srgbClr val="F9A825"/>
                </a:solidFill>
                <a:latin typeface="Calibri" panose="020F0502020204030204" pitchFamily="34" charset="0"/>
                <a:ea typeface="Calibri" panose="020F0502020204030204" pitchFamily="34" charset="-122"/>
                <a:cs typeface="Calibri" panose="020F0502020204030204" pitchFamily="34" charset="-120"/>
              </a:rPr>
              <a:t>Root Cause Analysis (RCA)</a:t>
            </a:r>
            <a:endParaRPr lang="en-US" sz="1300" dirty="0"/>
          </a:p>
        </p:txBody>
      </p:sp>
      <p:pic>
        <p:nvPicPr>
          <p:cNvPr id="30" name="Image 11" descr="preencoded.png"/>
          <p:cNvPicPr>
            <a:picLocks noChangeAspect="1"/>
          </p:cNvPicPr>
          <p:nvPr/>
        </p:nvPicPr>
        <p:blipFill>
          <a:blip r:embed="rId2"/>
          <a:stretch>
            <a:fillRect/>
          </a:stretch>
        </p:blipFill>
        <p:spPr>
          <a:xfrm>
            <a:off x="5760720" y="3794760"/>
            <a:ext cx="201168" cy="201168"/>
          </a:xfrm>
          <a:prstGeom prst="rect">
            <a:avLst/>
          </a:prstGeom>
        </p:spPr>
      </p:pic>
      <p:sp>
        <p:nvSpPr>
          <p:cNvPr id="31" name="Text 17"/>
          <p:cNvSpPr/>
          <p:nvPr/>
        </p:nvSpPr>
        <p:spPr>
          <a:xfrm>
            <a:off x="6035040" y="3776472"/>
            <a:ext cx="2697480" cy="292608"/>
          </a:xfrm>
          <a:prstGeom prst="rect">
            <a:avLst/>
          </a:prstGeom>
          <a:noFill/>
        </p:spPr>
        <p:txBody>
          <a:bodyPr wrap="square" lIns="0" tIns="0" rIns="0" bIns="0" rtlCol="0" anchor="ctr"/>
          <a:lstStyle/>
          <a:p>
            <a:pPr marL="0" indent="0">
              <a:buNone/>
            </a:pPr>
            <a:r>
              <a:rPr lang="en-US" sz="950" dirty="0">
                <a:solidFill>
                  <a:srgbClr val="D0E8FF"/>
                </a:solidFill>
                <a:latin typeface="Calibri" panose="020F0502020204030204" pitchFamily="34" charset="0"/>
                <a:ea typeface="Calibri" panose="020F0502020204030204" pitchFamily="34" charset="-122"/>
                <a:cs typeface="Calibri" panose="020F0502020204030204" pitchFamily="34" charset="-120"/>
              </a:rPr>
              <a:t>Auto-RCA triggered when benchmark is breached</a:t>
            </a:r>
            <a:endParaRPr lang="en-US" sz="950" dirty="0"/>
          </a:p>
        </p:txBody>
      </p:sp>
      <p:pic>
        <p:nvPicPr>
          <p:cNvPr id="32" name="Image 12" descr="preencoded.png"/>
          <p:cNvPicPr>
            <a:picLocks noChangeAspect="1"/>
          </p:cNvPicPr>
          <p:nvPr/>
        </p:nvPicPr>
        <p:blipFill>
          <a:blip r:embed="rId2"/>
          <a:stretch>
            <a:fillRect/>
          </a:stretch>
        </p:blipFill>
        <p:spPr>
          <a:xfrm>
            <a:off x="5760720" y="4123944"/>
            <a:ext cx="201168" cy="201168"/>
          </a:xfrm>
          <a:prstGeom prst="rect">
            <a:avLst/>
          </a:prstGeom>
        </p:spPr>
      </p:pic>
      <p:sp>
        <p:nvSpPr>
          <p:cNvPr id="33" name="Text 18"/>
          <p:cNvSpPr/>
          <p:nvPr/>
        </p:nvSpPr>
        <p:spPr>
          <a:xfrm>
            <a:off x="6035040" y="4105656"/>
            <a:ext cx="2697480" cy="292608"/>
          </a:xfrm>
          <a:prstGeom prst="rect">
            <a:avLst/>
          </a:prstGeom>
          <a:noFill/>
        </p:spPr>
        <p:txBody>
          <a:bodyPr wrap="square" lIns="0" tIns="0" rIns="0" bIns="0" rtlCol="0" anchor="ctr"/>
          <a:lstStyle/>
          <a:p>
            <a:pPr marL="0" indent="0">
              <a:buNone/>
            </a:pPr>
            <a:r>
              <a:rPr lang="en-US" sz="950" dirty="0">
                <a:solidFill>
                  <a:srgbClr val="D0E8FF"/>
                </a:solidFill>
                <a:latin typeface="Calibri" panose="020F0502020204030204" pitchFamily="34" charset="0"/>
                <a:ea typeface="Calibri" panose="020F0502020204030204" pitchFamily="34" charset="-122"/>
                <a:cs typeface="Calibri" panose="020F0502020204030204" pitchFamily="34" charset="-120"/>
              </a:rPr>
              <a:t>Manual RCA entry by Quality / Nursing Incharge</a:t>
            </a:r>
            <a:endParaRPr lang="en-US" sz="950" dirty="0"/>
          </a:p>
        </p:txBody>
      </p:sp>
      <p:pic>
        <p:nvPicPr>
          <p:cNvPr id="34" name="Image 13" descr="preencoded.png"/>
          <p:cNvPicPr>
            <a:picLocks noChangeAspect="1"/>
          </p:cNvPicPr>
          <p:nvPr/>
        </p:nvPicPr>
        <p:blipFill>
          <a:blip r:embed="rId2"/>
          <a:stretch>
            <a:fillRect/>
          </a:stretch>
        </p:blipFill>
        <p:spPr>
          <a:xfrm>
            <a:off x="5760720" y="4453128"/>
            <a:ext cx="201168" cy="201168"/>
          </a:xfrm>
          <a:prstGeom prst="rect">
            <a:avLst/>
          </a:prstGeom>
        </p:spPr>
      </p:pic>
      <p:sp>
        <p:nvSpPr>
          <p:cNvPr id="35" name="Text 19"/>
          <p:cNvSpPr/>
          <p:nvPr/>
        </p:nvSpPr>
        <p:spPr>
          <a:xfrm>
            <a:off x="6035040" y="4434840"/>
            <a:ext cx="2697480" cy="292608"/>
          </a:xfrm>
          <a:prstGeom prst="rect">
            <a:avLst/>
          </a:prstGeom>
          <a:noFill/>
        </p:spPr>
        <p:txBody>
          <a:bodyPr wrap="square" lIns="0" tIns="0" rIns="0" bIns="0" rtlCol="0" anchor="ctr"/>
          <a:lstStyle/>
          <a:p>
            <a:pPr marL="0" indent="0">
              <a:buNone/>
            </a:pPr>
            <a:r>
              <a:rPr lang="en-US" sz="950" dirty="0">
                <a:solidFill>
                  <a:srgbClr val="D0E8FF"/>
                </a:solidFill>
                <a:latin typeface="Calibri" panose="020F0502020204030204" pitchFamily="34" charset="0"/>
                <a:ea typeface="Calibri" panose="020F0502020204030204" pitchFamily="34" charset="-122"/>
                <a:cs typeface="Calibri" panose="020F0502020204030204" pitchFamily="34" charset="-120"/>
              </a:rPr>
              <a:t>Delay factor charts on the analytics dashboard</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F4FF"/>
        </a:solidFill>
        <a:effectLst/>
      </p:bgPr>
    </p:bg>
    <p:spTree>
      <p:nvGrpSpPr>
        <p:cNvPr id="1" name=""/>
        <p:cNvGrpSpPr/>
        <p:nvPr/>
      </p:nvGrpSpPr>
      <p:grpSpPr>
        <a:xfrm>
          <a:off x="0" y="0"/>
          <a:ext cx="0" cy="0"/>
          <a:chOff x="0" y="0"/>
          <a:chExt cx="0" cy="0"/>
        </a:xfrm>
      </p:grpSpPr>
      <p:sp>
        <p:nvSpPr>
          <p:cNvPr id="2" name="Text 0"/>
          <p:cNvSpPr/>
          <p:nvPr/>
        </p:nvSpPr>
        <p:spPr>
          <a:xfrm>
            <a:off x="457200" y="228600"/>
            <a:ext cx="8229600" cy="502920"/>
          </a:xfrm>
          <a:prstGeom prst="rect">
            <a:avLst/>
          </a:prstGeom>
          <a:noFill/>
        </p:spPr>
        <p:txBody>
          <a:bodyPr wrap="square" lIns="0" tIns="0" rIns="0" bIns="0" rtlCol="0" anchor="ctr"/>
          <a:lstStyle/>
          <a:p>
            <a:pPr marL="0" indent="0">
              <a:buNone/>
            </a:pPr>
            <a:r>
              <a:rPr lang="en-US" sz="3000" b="1" dirty="0">
                <a:solidFill>
                  <a:srgbClr val="0A1628"/>
                </a:solidFill>
                <a:latin typeface="Cambria" panose="02040503050406030204" pitchFamily="34" charset="0"/>
                <a:ea typeface="Cambria" panose="02040503050406030204" pitchFamily="34" charset="-122"/>
                <a:cs typeface="Cambria" panose="02040503050406030204" pitchFamily="34" charset="-120"/>
              </a:rPr>
              <a:t>Role-Based Access Control</a:t>
            </a:r>
            <a:endParaRPr lang="en-US" sz="3000" dirty="0"/>
          </a:p>
        </p:txBody>
      </p:sp>
      <p:sp>
        <p:nvSpPr>
          <p:cNvPr id="3" name="Text 1"/>
          <p:cNvSpPr/>
          <p:nvPr/>
        </p:nvSpPr>
        <p:spPr>
          <a:xfrm>
            <a:off x="457200" y="749808"/>
            <a:ext cx="8229600" cy="274320"/>
          </a:xfrm>
          <a:prstGeom prst="rect">
            <a:avLst/>
          </a:prstGeom>
          <a:noFill/>
        </p:spPr>
        <p:txBody>
          <a:bodyPr wrap="square" lIns="0" tIns="0" rIns="0" bIns="0" rtlCol="0" anchor="ctr"/>
          <a:lstStyle/>
          <a:p>
            <a:pPr marL="0" indent="0">
              <a:buNone/>
            </a:pPr>
            <a:r>
              <a:rPr lang="en-US" sz="1300" i="1" dirty="0">
                <a:solidFill>
                  <a:srgbClr val="1565C0"/>
                </a:solidFill>
                <a:latin typeface="Calibri" panose="020F0502020204030204" pitchFamily="34" charset="0"/>
                <a:ea typeface="Calibri" panose="020F0502020204030204" pitchFamily="34" charset="-122"/>
                <a:cs typeface="Calibri" panose="020F0502020204030204" pitchFamily="34" charset="-120"/>
              </a:rPr>
              <a:t>Each department has its own login — staff can only update the stages they own</a:t>
            </a:r>
            <a:endParaRPr lang="en-US" sz="1300" dirty="0"/>
          </a:p>
        </p:txBody>
      </p:sp>
      <p:sp>
        <p:nvSpPr>
          <p:cNvPr id="4" name="Shape 2"/>
          <p:cNvSpPr/>
          <p:nvPr/>
        </p:nvSpPr>
        <p:spPr>
          <a:xfrm>
            <a:off x="274320" y="1170432"/>
            <a:ext cx="2743200" cy="804672"/>
          </a:xfrm>
          <a:prstGeom prst="roundRect">
            <a:avLst>
              <a:gd name="adj" fmla="val 11364"/>
            </a:avLst>
          </a:prstGeom>
          <a:solidFill>
            <a:srgbClr val="FFFFFF"/>
          </a:solidFill>
          <a:ln w="12700">
            <a:solidFill>
              <a:srgbClr val="D0DCF0"/>
            </a:solidFill>
            <a:prstDash val="solid"/>
          </a:ln>
          <a:effectLst>
            <a:outerShdw blurRad="101600" dist="38100" dir="2700000" algn="bl" rotWithShape="0">
              <a:srgbClr val="000000">
                <a:alpha val="18000"/>
              </a:srgbClr>
            </a:outerShdw>
          </a:effectLst>
        </p:spPr>
      </p:sp>
      <p:sp>
        <p:nvSpPr>
          <p:cNvPr id="5" name="Shape 3"/>
          <p:cNvSpPr/>
          <p:nvPr/>
        </p:nvSpPr>
        <p:spPr>
          <a:xfrm>
            <a:off x="347472" y="1280160"/>
            <a:ext cx="54864" cy="585216"/>
          </a:xfrm>
          <a:prstGeom prst="roundRect">
            <a:avLst>
              <a:gd name="adj" fmla="val 50000"/>
            </a:avLst>
          </a:prstGeom>
          <a:solidFill>
            <a:srgbClr val="1565C0"/>
          </a:solidFill>
          <a:ln w="12700">
            <a:solidFill>
              <a:srgbClr val="1565C0"/>
            </a:solidFill>
            <a:prstDash val="solid"/>
          </a:ln>
        </p:spPr>
      </p:sp>
      <p:sp>
        <p:nvSpPr>
          <p:cNvPr id="6" name="Text 4"/>
          <p:cNvSpPr/>
          <p:nvPr/>
        </p:nvSpPr>
        <p:spPr>
          <a:xfrm>
            <a:off x="475488" y="1261872"/>
            <a:ext cx="2468880" cy="347472"/>
          </a:xfrm>
          <a:prstGeom prst="rect">
            <a:avLst/>
          </a:prstGeom>
          <a:noFill/>
        </p:spPr>
        <p:txBody>
          <a:bodyPr wrap="square" lIns="0" tIns="0" rIns="0" bIns="0" rtlCol="0" anchor="ctr"/>
          <a:lstStyle/>
          <a:p>
            <a:pPr marL="0" indent="0">
              <a:buNone/>
            </a:pPr>
            <a:r>
              <a:rPr lang="en-US" sz="1100" b="1" dirty="0">
                <a:solidFill>
                  <a:srgbClr val="0A1628"/>
                </a:solidFill>
                <a:latin typeface="Calibri" panose="020F0502020204030204" pitchFamily="34" charset="0"/>
                <a:ea typeface="Calibri" panose="020F0502020204030204" pitchFamily="34" charset="-122"/>
                <a:cs typeface="Calibri" panose="020F0502020204030204" pitchFamily="34" charset="-120"/>
              </a:rPr>
              <a:t>Discharge Coordinator</a:t>
            </a:r>
            <a:endParaRPr lang="en-US" sz="1100" dirty="0"/>
          </a:p>
        </p:txBody>
      </p:sp>
      <p:sp>
        <p:nvSpPr>
          <p:cNvPr id="7" name="Text 5"/>
          <p:cNvSpPr/>
          <p:nvPr/>
        </p:nvSpPr>
        <p:spPr>
          <a:xfrm>
            <a:off x="475488" y="1609344"/>
            <a:ext cx="2468880" cy="292608"/>
          </a:xfrm>
          <a:prstGeom prst="rect">
            <a:avLst/>
          </a:prstGeom>
          <a:noFill/>
        </p:spPr>
        <p:txBody>
          <a:bodyPr wrap="square" lIns="0" tIns="0" rIns="0" bIns="0" rtlCol="0" anchor="ctr"/>
          <a:lstStyle/>
          <a:p>
            <a:pPr marL="0" indent="0">
              <a:buNone/>
            </a:pPr>
            <a:r>
              <a:rPr lang="en-US" sz="950" dirty="0">
                <a:solidFill>
                  <a:srgbClr val="445566"/>
                </a:solidFill>
                <a:latin typeface="Calibri" panose="020F0502020204030204" pitchFamily="34" charset="0"/>
                <a:ea typeface="Calibri" panose="020F0502020204030204" pitchFamily="34" charset="-122"/>
                <a:cs typeface="Calibri" panose="020F0502020204030204" pitchFamily="34" charset="-120"/>
              </a:rPr>
              <a:t>Stages: T1, T9, T13</a:t>
            </a:r>
            <a:endParaRPr lang="en-US" sz="950" dirty="0"/>
          </a:p>
        </p:txBody>
      </p:sp>
      <p:sp>
        <p:nvSpPr>
          <p:cNvPr id="8" name="Shape 6"/>
          <p:cNvSpPr/>
          <p:nvPr/>
        </p:nvSpPr>
        <p:spPr>
          <a:xfrm>
            <a:off x="3200400" y="1170432"/>
            <a:ext cx="2743200" cy="804672"/>
          </a:xfrm>
          <a:prstGeom prst="roundRect">
            <a:avLst>
              <a:gd name="adj" fmla="val 11364"/>
            </a:avLst>
          </a:prstGeom>
          <a:solidFill>
            <a:srgbClr val="FFFFFF"/>
          </a:solidFill>
          <a:ln w="12700">
            <a:solidFill>
              <a:srgbClr val="D0DCF0"/>
            </a:solidFill>
            <a:prstDash val="solid"/>
          </a:ln>
          <a:effectLst>
            <a:outerShdw blurRad="101600" dist="38100" dir="2700000" algn="bl" rotWithShape="0">
              <a:srgbClr val="000000">
                <a:alpha val="18000"/>
              </a:srgbClr>
            </a:outerShdw>
          </a:effectLst>
        </p:spPr>
      </p:sp>
      <p:sp>
        <p:nvSpPr>
          <p:cNvPr id="9" name="Shape 7"/>
          <p:cNvSpPr/>
          <p:nvPr/>
        </p:nvSpPr>
        <p:spPr>
          <a:xfrm>
            <a:off x="3273552" y="1280160"/>
            <a:ext cx="54864" cy="585216"/>
          </a:xfrm>
          <a:prstGeom prst="roundRect">
            <a:avLst>
              <a:gd name="adj" fmla="val 50000"/>
            </a:avLst>
          </a:prstGeom>
          <a:solidFill>
            <a:srgbClr val="283593"/>
          </a:solidFill>
          <a:ln w="12700">
            <a:solidFill>
              <a:srgbClr val="283593"/>
            </a:solidFill>
            <a:prstDash val="solid"/>
          </a:ln>
        </p:spPr>
      </p:sp>
      <p:sp>
        <p:nvSpPr>
          <p:cNvPr id="10" name="Text 8"/>
          <p:cNvSpPr/>
          <p:nvPr/>
        </p:nvSpPr>
        <p:spPr>
          <a:xfrm>
            <a:off x="3401568" y="1261872"/>
            <a:ext cx="2468880" cy="347472"/>
          </a:xfrm>
          <a:prstGeom prst="rect">
            <a:avLst/>
          </a:prstGeom>
          <a:noFill/>
        </p:spPr>
        <p:txBody>
          <a:bodyPr wrap="square" lIns="0" tIns="0" rIns="0" bIns="0" rtlCol="0" anchor="ctr"/>
          <a:lstStyle/>
          <a:p>
            <a:pPr marL="0" indent="0">
              <a:buNone/>
            </a:pPr>
            <a:r>
              <a:rPr lang="en-US" sz="1100" b="1" dirty="0">
                <a:solidFill>
                  <a:srgbClr val="0A1628"/>
                </a:solidFill>
                <a:latin typeface="Calibri" panose="020F0502020204030204" pitchFamily="34" charset="0"/>
                <a:ea typeface="Calibri" panose="020F0502020204030204" pitchFamily="34" charset="-122"/>
                <a:cs typeface="Calibri" panose="020F0502020204030204" pitchFamily="34" charset="-120"/>
              </a:rPr>
              <a:t>Medical Transcription</a:t>
            </a:r>
            <a:endParaRPr lang="en-US" sz="1100" dirty="0"/>
          </a:p>
        </p:txBody>
      </p:sp>
      <p:sp>
        <p:nvSpPr>
          <p:cNvPr id="11" name="Text 9"/>
          <p:cNvSpPr/>
          <p:nvPr/>
        </p:nvSpPr>
        <p:spPr>
          <a:xfrm>
            <a:off x="3401568" y="1609344"/>
            <a:ext cx="2468880" cy="292608"/>
          </a:xfrm>
          <a:prstGeom prst="rect">
            <a:avLst/>
          </a:prstGeom>
          <a:noFill/>
        </p:spPr>
        <p:txBody>
          <a:bodyPr wrap="square" lIns="0" tIns="0" rIns="0" bIns="0" rtlCol="0" anchor="ctr"/>
          <a:lstStyle/>
          <a:p>
            <a:pPr marL="0" indent="0">
              <a:buNone/>
            </a:pPr>
            <a:r>
              <a:rPr lang="en-US" sz="950" dirty="0">
                <a:solidFill>
                  <a:srgbClr val="445566"/>
                </a:solidFill>
                <a:latin typeface="Calibri" panose="020F0502020204030204" pitchFamily="34" charset="0"/>
                <a:ea typeface="Calibri" panose="020F0502020204030204" pitchFamily="34" charset="-122"/>
                <a:cs typeface="Calibri" panose="020F0502020204030204" pitchFamily="34" charset="-120"/>
              </a:rPr>
              <a:t>Stages: T2, T3, T4</a:t>
            </a:r>
            <a:endParaRPr lang="en-US" sz="950" dirty="0"/>
          </a:p>
        </p:txBody>
      </p:sp>
      <p:sp>
        <p:nvSpPr>
          <p:cNvPr id="12" name="Shape 10"/>
          <p:cNvSpPr/>
          <p:nvPr/>
        </p:nvSpPr>
        <p:spPr>
          <a:xfrm>
            <a:off x="6126480" y="1170432"/>
            <a:ext cx="2743200" cy="804672"/>
          </a:xfrm>
          <a:prstGeom prst="roundRect">
            <a:avLst>
              <a:gd name="adj" fmla="val 11364"/>
            </a:avLst>
          </a:prstGeom>
          <a:solidFill>
            <a:srgbClr val="FFFFFF"/>
          </a:solidFill>
          <a:ln w="12700">
            <a:solidFill>
              <a:srgbClr val="D0DCF0"/>
            </a:solidFill>
            <a:prstDash val="solid"/>
          </a:ln>
          <a:effectLst>
            <a:outerShdw blurRad="101600" dist="38100" dir="2700000" algn="bl" rotWithShape="0">
              <a:srgbClr val="000000">
                <a:alpha val="18000"/>
              </a:srgbClr>
            </a:outerShdw>
          </a:effectLst>
        </p:spPr>
      </p:sp>
      <p:sp>
        <p:nvSpPr>
          <p:cNvPr id="13" name="Shape 11"/>
          <p:cNvSpPr/>
          <p:nvPr/>
        </p:nvSpPr>
        <p:spPr>
          <a:xfrm>
            <a:off x="6199632" y="1280160"/>
            <a:ext cx="54864" cy="585216"/>
          </a:xfrm>
          <a:prstGeom prst="roundRect">
            <a:avLst>
              <a:gd name="adj" fmla="val 50000"/>
            </a:avLst>
          </a:prstGeom>
          <a:solidFill>
            <a:srgbClr val="00695C"/>
          </a:solidFill>
          <a:ln w="12700">
            <a:solidFill>
              <a:srgbClr val="00695C"/>
            </a:solidFill>
            <a:prstDash val="solid"/>
          </a:ln>
        </p:spPr>
      </p:sp>
      <p:sp>
        <p:nvSpPr>
          <p:cNvPr id="14" name="Text 12"/>
          <p:cNvSpPr/>
          <p:nvPr/>
        </p:nvSpPr>
        <p:spPr>
          <a:xfrm>
            <a:off x="6327648" y="1261872"/>
            <a:ext cx="2468880" cy="347472"/>
          </a:xfrm>
          <a:prstGeom prst="rect">
            <a:avLst/>
          </a:prstGeom>
          <a:noFill/>
        </p:spPr>
        <p:txBody>
          <a:bodyPr wrap="square" lIns="0" tIns="0" rIns="0" bIns="0" rtlCol="0" anchor="ctr"/>
          <a:lstStyle/>
          <a:p>
            <a:pPr marL="0" indent="0">
              <a:buNone/>
            </a:pPr>
            <a:r>
              <a:rPr lang="en-US" sz="1100" b="1" dirty="0">
                <a:solidFill>
                  <a:srgbClr val="0A1628"/>
                </a:solidFill>
                <a:latin typeface="Calibri" panose="020F0502020204030204" pitchFamily="34" charset="0"/>
                <a:ea typeface="Calibri" panose="020F0502020204030204" pitchFamily="34" charset="-122"/>
                <a:cs typeface="Calibri" panose="020F0502020204030204" pitchFamily="34" charset="-120"/>
              </a:rPr>
              <a:t>Nursing Staff</a:t>
            </a:r>
            <a:endParaRPr lang="en-US" sz="1100" dirty="0"/>
          </a:p>
        </p:txBody>
      </p:sp>
      <p:sp>
        <p:nvSpPr>
          <p:cNvPr id="15" name="Text 13"/>
          <p:cNvSpPr/>
          <p:nvPr/>
        </p:nvSpPr>
        <p:spPr>
          <a:xfrm>
            <a:off x="6327648" y="1609344"/>
            <a:ext cx="2468880" cy="292608"/>
          </a:xfrm>
          <a:prstGeom prst="rect">
            <a:avLst/>
          </a:prstGeom>
          <a:noFill/>
        </p:spPr>
        <p:txBody>
          <a:bodyPr wrap="square" lIns="0" tIns="0" rIns="0" bIns="0" rtlCol="0" anchor="ctr"/>
          <a:lstStyle/>
          <a:p>
            <a:pPr marL="0" indent="0">
              <a:buNone/>
            </a:pPr>
            <a:r>
              <a:rPr lang="en-US" sz="950" dirty="0">
                <a:solidFill>
                  <a:srgbClr val="445566"/>
                </a:solidFill>
                <a:latin typeface="Calibri" panose="020F0502020204030204" pitchFamily="34" charset="0"/>
                <a:ea typeface="Calibri" panose="020F0502020204030204" pitchFamily="34" charset="-122"/>
                <a:cs typeface="Calibri" panose="020F0502020204030204" pitchFamily="34" charset="-120"/>
              </a:rPr>
              <a:t>Stages: T1, T5, T9</a:t>
            </a:r>
            <a:endParaRPr lang="en-US" sz="950" dirty="0"/>
          </a:p>
        </p:txBody>
      </p:sp>
      <p:sp>
        <p:nvSpPr>
          <p:cNvPr id="16" name="Shape 14"/>
          <p:cNvSpPr/>
          <p:nvPr/>
        </p:nvSpPr>
        <p:spPr>
          <a:xfrm>
            <a:off x="274320" y="2130552"/>
            <a:ext cx="2743200" cy="804672"/>
          </a:xfrm>
          <a:prstGeom prst="roundRect">
            <a:avLst>
              <a:gd name="adj" fmla="val 11364"/>
            </a:avLst>
          </a:prstGeom>
          <a:solidFill>
            <a:srgbClr val="FFFFFF"/>
          </a:solidFill>
          <a:ln w="12700">
            <a:solidFill>
              <a:srgbClr val="D0DCF0"/>
            </a:solidFill>
            <a:prstDash val="solid"/>
          </a:ln>
          <a:effectLst>
            <a:outerShdw blurRad="101600" dist="38100" dir="2700000" algn="bl" rotWithShape="0">
              <a:srgbClr val="000000">
                <a:alpha val="18000"/>
              </a:srgbClr>
            </a:outerShdw>
          </a:effectLst>
        </p:spPr>
      </p:sp>
      <p:sp>
        <p:nvSpPr>
          <p:cNvPr id="17" name="Shape 15"/>
          <p:cNvSpPr/>
          <p:nvPr/>
        </p:nvSpPr>
        <p:spPr>
          <a:xfrm>
            <a:off x="347472" y="2240280"/>
            <a:ext cx="54864" cy="585216"/>
          </a:xfrm>
          <a:prstGeom prst="roundRect">
            <a:avLst>
              <a:gd name="adj" fmla="val 50000"/>
            </a:avLst>
          </a:prstGeom>
          <a:solidFill>
            <a:srgbClr val="00897B"/>
          </a:solidFill>
          <a:ln w="12700">
            <a:solidFill>
              <a:srgbClr val="00897B"/>
            </a:solidFill>
            <a:prstDash val="solid"/>
          </a:ln>
        </p:spPr>
      </p:sp>
      <p:sp>
        <p:nvSpPr>
          <p:cNvPr id="18" name="Text 16"/>
          <p:cNvSpPr/>
          <p:nvPr/>
        </p:nvSpPr>
        <p:spPr>
          <a:xfrm>
            <a:off x="475488" y="2221992"/>
            <a:ext cx="2468880" cy="347472"/>
          </a:xfrm>
          <a:prstGeom prst="rect">
            <a:avLst/>
          </a:prstGeom>
          <a:noFill/>
        </p:spPr>
        <p:txBody>
          <a:bodyPr wrap="square" lIns="0" tIns="0" rIns="0" bIns="0" rtlCol="0" anchor="ctr"/>
          <a:lstStyle/>
          <a:p>
            <a:pPr marL="0" indent="0">
              <a:buNone/>
            </a:pPr>
            <a:r>
              <a:rPr lang="en-US" sz="1100" b="1" dirty="0">
                <a:solidFill>
                  <a:srgbClr val="0A1628"/>
                </a:solidFill>
                <a:latin typeface="Calibri" panose="020F0502020204030204" pitchFamily="34" charset="0"/>
                <a:ea typeface="Calibri" panose="020F0502020204030204" pitchFamily="34" charset="-122"/>
                <a:cs typeface="Calibri" panose="020F0502020204030204" pitchFamily="34" charset="-120"/>
              </a:rPr>
              <a:t>Pharmacy</a:t>
            </a:r>
            <a:endParaRPr lang="en-US" sz="1100" dirty="0"/>
          </a:p>
        </p:txBody>
      </p:sp>
      <p:sp>
        <p:nvSpPr>
          <p:cNvPr id="19" name="Text 17"/>
          <p:cNvSpPr/>
          <p:nvPr/>
        </p:nvSpPr>
        <p:spPr>
          <a:xfrm>
            <a:off x="475488" y="2569464"/>
            <a:ext cx="2468880" cy="292608"/>
          </a:xfrm>
          <a:prstGeom prst="rect">
            <a:avLst/>
          </a:prstGeom>
          <a:noFill/>
        </p:spPr>
        <p:txBody>
          <a:bodyPr wrap="square" lIns="0" tIns="0" rIns="0" bIns="0" rtlCol="0" anchor="ctr"/>
          <a:lstStyle/>
          <a:p>
            <a:pPr marL="0" indent="0">
              <a:buNone/>
            </a:pPr>
            <a:r>
              <a:rPr lang="en-US" sz="950" dirty="0">
                <a:solidFill>
                  <a:srgbClr val="445566"/>
                </a:solidFill>
                <a:latin typeface="Calibri" panose="020F0502020204030204" pitchFamily="34" charset="0"/>
                <a:ea typeface="Calibri" panose="020F0502020204030204" pitchFamily="34" charset="-122"/>
                <a:cs typeface="Calibri" panose="020F0502020204030204" pitchFamily="34" charset="-120"/>
              </a:rPr>
              <a:t>Stages: T5A, T6</a:t>
            </a:r>
            <a:endParaRPr lang="en-US" sz="950" dirty="0"/>
          </a:p>
        </p:txBody>
      </p:sp>
      <p:sp>
        <p:nvSpPr>
          <p:cNvPr id="20" name="Shape 18"/>
          <p:cNvSpPr/>
          <p:nvPr/>
        </p:nvSpPr>
        <p:spPr>
          <a:xfrm>
            <a:off x="3200400" y="2130552"/>
            <a:ext cx="2743200" cy="804672"/>
          </a:xfrm>
          <a:prstGeom prst="roundRect">
            <a:avLst>
              <a:gd name="adj" fmla="val 11364"/>
            </a:avLst>
          </a:prstGeom>
          <a:solidFill>
            <a:srgbClr val="FFFFFF"/>
          </a:solidFill>
          <a:ln w="12700">
            <a:solidFill>
              <a:srgbClr val="D0DCF0"/>
            </a:solidFill>
            <a:prstDash val="solid"/>
          </a:ln>
          <a:effectLst>
            <a:outerShdw blurRad="101600" dist="38100" dir="2700000" algn="bl" rotWithShape="0">
              <a:srgbClr val="000000">
                <a:alpha val="18000"/>
              </a:srgbClr>
            </a:outerShdw>
          </a:effectLst>
        </p:spPr>
      </p:sp>
      <p:sp>
        <p:nvSpPr>
          <p:cNvPr id="21" name="Shape 19"/>
          <p:cNvSpPr/>
          <p:nvPr/>
        </p:nvSpPr>
        <p:spPr>
          <a:xfrm>
            <a:off x="3273552" y="2240280"/>
            <a:ext cx="54864" cy="585216"/>
          </a:xfrm>
          <a:prstGeom prst="roundRect">
            <a:avLst>
              <a:gd name="adj" fmla="val 50000"/>
            </a:avLst>
          </a:prstGeom>
          <a:solidFill>
            <a:srgbClr val="E65100"/>
          </a:solidFill>
          <a:ln w="12700">
            <a:solidFill>
              <a:srgbClr val="E65100"/>
            </a:solidFill>
            <a:prstDash val="solid"/>
          </a:ln>
        </p:spPr>
      </p:sp>
      <p:sp>
        <p:nvSpPr>
          <p:cNvPr id="22" name="Text 20"/>
          <p:cNvSpPr/>
          <p:nvPr/>
        </p:nvSpPr>
        <p:spPr>
          <a:xfrm>
            <a:off x="3401568" y="2221992"/>
            <a:ext cx="2468880" cy="347472"/>
          </a:xfrm>
          <a:prstGeom prst="rect">
            <a:avLst/>
          </a:prstGeom>
          <a:noFill/>
        </p:spPr>
        <p:txBody>
          <a:bodyPr wrap="square" lIns="0" tIns="0" rIns="0" bIns="0" rtlCol="0" anchor="ctr"/>
          <a:lstStyle/>
          <a:p>
            <a:pPr marL="0" indent="0">
              <a:buNone/>
            </a:pPr>
            <a:r>
              <a:rPr lang="en-US" sz="1100" b="1" dirty="0">
                <a:solidFill>
                  <a:srgbClr val="0A1628"/>
                </a:solidFill>
                <a:latin typeface="Calibri" panose="020F0502020204030204" pitchFamily="34" charset="0"/>
                <a:ea typeface="Calibri" panose="020F0502020204030204" pitchFamily="34" charset="-122"/>
                <a:cs typeface="Calibri" panose="020F0502020204030204" pitchFamily="34" charset="-120"/>
              </a:rPr>
              <a:t>Billing</a:t>
            </a:r>
            <a:endParaRPr lang="en-US" sz="1100" dirty="0"/>
          </a:p>
        </p:txBody>
      </p:sp>
      <p:sp>
        <p:nvSpPr>
          <p:cNvPr id="23" name="Text 21"/>
          <p:cNvSpPr/>
          <p:nvPr/>
        </p:nvSpPr>
        <p:spPr>
          <a:xfrm>
            <a:off x="3401568" y="2569464"/>
            <a:ext cx="2468880" cy="292608"/>
          </a:xfrm>
          <a:prstGeom prst="rect">
            <a:avLst/>
          </a:prstGeom>
          <a:noFill/>
        </p:spPr>
        <p:txBody>
          <a:bodyPr wrap="square" lIns="0" tIns="0" rIns="0" bIns="0" rtlCol="0" anchor="ctr"/>
          <a:lstStyle/>
          <a:p>
            <a:pPr marL="0" indent="0">
              <a:buNone/>
            </a:pPr>
            <a:r>
              <a:rPr lang="en-US" sz="950" dirty="0">
                <a:solidFill>
                  <a:srgbClr val="445566"/>
                </a:solidFill>
                <a:latin typeface="Calibri" panose="020F0502020204030204" pitchFamily="34" charset="0"/>
                <a:ea typeface="Calibri" panose="020F0502020204030204" pitchFamily="34" charset="-122"/>
                <a:cs typeface="Calibri" panose="020F0502020204030204" pitchFamily="34" charset="-120"/>
              </a:rPr>
              <a:t>Stages: T7, T8</a:t>
            </a:r>
            <a:endParaRPr lang="en-US" sz="950" dirty="0"/>
          </a:p>
        </p:txBody>
      </p:sp>
      <p:sp>
        <p:nvSpPr>
          <p:cNvPr id="24" name="Shape 22"/>
          <p:cNvSpPr/>
          <p:nvPr/>
        </p:nvSpPr>
        <p:spPr>
          <a:xfrm>
            <a:off x="6126480" y="2130552"/>
            <a:ext cx="2743200" cy="804672"/>
          </a:xfrm>
          <a:prstGeom prst="roundRect">
            <a:avLst>
              <a:gd name="adj" fmla="val 11364"/>
            </a:avLst>
          </a:prstGeom>
          <a:solidFill>
            <a:srgbClr val="FFFFFF"/>
          </a:solidFill>
          <a:ln w="12700">
            <a:solidFill>
              <a:srgbClr val="D0DCF0"/>
            </a:solidFill>
            <a:prstDash val="solid"/>
          </a:ln>
          <a:effectLst>
            <a:outerShdw blurRad="101600" dist="38100" dir="2700000" algn="bl" rotWithShape="0">
              <a:srgbClr val="000000">
                <a:alpha val="18000"/>
              </a:srgbClr>
            </a:outerShdw>
          </a:effectLst>
        </p:spPr>
      </p:sp>
      <p:sp>
        <p:nvSpPr>
          <p:cNvPr id="25" name="Shape 23"/>
          <p:cNvSpPr/>
          <p:nvPr/>
        </p:nvSpPr>
        <p:spPr>
          <a:xfrm>
            <a:off x="6199632" y="2240280"/>
            <a:ext cx="54864" cy="585216"/>
          </a:xfrm>
          <a:prstGeom prst="roundRect">
            <a:avLst>
              <a:gd name="adj" fmla="val 50000"/>
            </a:avLst>
          </a:prstGeom>
          <a:solidFill>
            <a:srgbClr val="4527A0"/>
          </a:solidFill>
          <a:ln w="12700">
            <a:solidFill>
              <a:srgbClr val="4527A0"/>
            </a:solidFill>
            <a:prstDash val="solid"/>
          </a:ln>
        </p:spPr>
      </p:sp>
      <p:sp>
        <p:nvSpPr>
          <p:cNvPr id="26" name="Text 24"/>
          <p:cNvSpPr/>
          <p:nvPr/>
        </p:nvSpPr>
        <p:spPr>
          <a:xfrm>
            <a:off x="6327648" y="2221992"/>
            <a:ext cx="2468880" cy="347472"/>
          </a:xfrm>
          <a:prstGeom prst="rect">
            <a:avLst/>
          </a:prstGeom>
          <a:noFill/>
        </p:spPr>
        <p:txBody>
          <a:bodyPr wrap="square" lIns="0" tIns="0" rIns="0" bIns="0" rtlCol="0" anchor="ctr"/>
          <a:lstStyle/>
          <a:p>
            <a:pPr marL="0" indent="0">
              <a:buNone/>
            </a:pPr>
            <a:r>
              <a:rPr lang="en-US" sz="1100" b="1" dirty="0">
                <a:solidFill>
                  <a:srgbClr val="0A1628"/>
                </a:solidFill>
                <a:latin typeface="Calibri" panose="020F0502020204030204" pitchFamily="34" charset="0"/>
                <a:ea typeface="Calibri" panose="020F0502020204030204" pitchFamily="34" charset="-122"/>
                <a:cs typeface="Calibri" panose="020F0502020204030204" pitchFamily="34" charset="-120"/>
              </a:rPr>
              <a:t>Security</a:t>
            </a:r>
            <a:endParaRPr lang="en-US" sz="1100" dirty="0"/>
          </a:p>
        </p:txBody>
      </p:sp>
      <p:sp>
        <p:nvSpPr>
          <p:cNvPr id="27" name="Text 25"/>
          <p:cNvSpPr/>
          <p:nvPr/>
        </p:nvSpPr>
        <p:spPr>
          <a:xfrm>
            <a:off x="6327648" y="2569464"/>
            <a:ext cx="2468880" cy="292608"/>
          </a:xfrm>
          <a:prstGeom prst="rect">
            <a:avLst/>
          </a:prstGeom>
          <a:noFill/>
        </p:spPr>
        <p:txBody>
          <a:bodyPr wrap="square" lIns="0" tIns="0" rIns="0" bIns="0" rtlCol="0" anchor="ctr"/>
          <a:lstStyle/>
          <a:p>
            <a:pPr marL="0" indent="0">
              <a:buNone/>
            </a:pPr>
            <a:r>
              <a:rPr lang="en-US" sz="950" dirty="0">
                <a:solidFill>
                  <a:srgbClr val="445566"/>
                </a:solidFill>
                <a:latin typeface="Calibri" panose="020F0502020204030204" pitchFamily="34" charset="0"/>
                <a:ea typeface="Calibri" panose="020F0502020204030204" pitchFamily="34" charset="-122"/>
                <a:cs typeface="Calibri" panose="020F0502020204030204" pitchFamily="34" charset="-120"/>
              </a:rPr>
              <a:t>Stages: T10</a:t>
            </a:r>
            <a:endParaRPr lang="en-US" sz="950" dirty="0"/>
          </a:p>
        </p:txBody>
      </p:sp>
      <p:sp>
        <p:nvSpPr>
          <p:cNvPr id="28" name="Shape 26"/>
          <p:cNvSpPr/>
          <p:nvPr/>
        </p:nvSpPr>
        <p:spPr>
          <a:xfrm>
            <a:off x="274320" y="3090672"/>
            <a:ext cx="2743200" cy="804672"/>
          </a:xfrm>
          <a:prstGeom prst="roundRect">
            <a:avLst>
              <a:gd name="adj" fmla="val 11364"/>
            </a:avLst>
          </a:prstGeom>
          <a:solidFill>
            <a:srgbClr val="FFFFFF"/>
          </a:solidFill>
          <a:ln w="12700">
            <a:solidFill>
              <a:srgbClr val="D0DCF0"/>
            </a:solidFill>
            <a:prstDash val="solid"/>
          </a:ln>
          <a:effectLst>
            <a:outerShdw blurRad="101600" dist="38100" dir="2700000" algn="bl" rotWithShape="0">
              <a:srgbClr val="000000">
                <a:alpha val="18000"/>
              </a:srgbClr>
            </a:outerShdw>
          </a:effectLst>
        </p:spPr>
      </p:sp>
      <p:sp>
        <p:nvSpPr>
          <p:cNvPr id="29" name="Shape 27"/>
          <p:cNvSpPr/>
          <p:nvPr/>
        </p:nvSpPr>
        <p:spPr>
          <a:xfrm>
            <a:off x="347472" y="3200400"/>
            <a:ext cx="54864" cy="585216"/>
          </a:xfrm>
          <a:prstGeom prst="roundRect">
            <a:avLst>
              <a:gd name="adj" fmla="val 50000"/>
            </a:avLst>
          </a:prstGeom>
          <a:solidFill>
            <a:srgbClr val="558B2F"/>
          </a:solidFill>
          <a:ln w="12700">
            <a:solidFill>
              <a:srgbClr val="558B2F"/>
            </a:solidFill>
            <a:prstDash val="solid"/>
          </a:ln>
        </p:spPr>
      </p:sp>
      <p:sp>
        <p:nvSpPr>
          <p:cNvPr id="30" name="Text 28"/>
          <p:cNvSpPr/>
          <p:nvPr/>
        </p:nvSpPr>
        <p:spPr>
          <a:xfrm>
            <a:off x="475488" y="3182112"/>
            <a:ext cx="2468880" cy="347472"/>
          </a:xfrm>
          <a:prstGeom prst="rect">
            <a:avLst/>
          </a:prstGeom>
          <a:noFill/>
        </p:spPr>
        <p:txBody>
          <a:bodyPr wrap="square" lIns="0" tIns="0" rIns="0" bIns="0" rtlCol="0" anchor="ctr"/>
          <a:lstStyle/>
          <a:p>
            <a:pPr marL="0" indent="0">
              <a:buNone/>
            </a:pPr>
            <a:r>
              <a:rPr lang="en-US" sz="1100" b="1" dirty="0">
                <a:solidFill>
                  <a:srgbClr val="0A1628"/>
                </a:solidFill>
                <a:latin typeface="Calibri" panose="020F0502020204030204" pitchFamily="34" charset="0"/>
                <a:ea typeface="Calibri" panose="020F0502020204030204" pitchFamily="34" charset="-122"/>
                <a:cs typeface="Calibri" panose="020F0502020204030204" pitchFamily="34" charset="-120"/>
              </a:rPr>
              <a:t>Housekeeping</a:t>
            </a:r>
            <a:endParaRPr lang="en-US" sz="1100" dirty="0"/>
          </a:p>
        </p:txBody>
      </p:sp>
      <p:sp>
        <p:nvSpPr>
          <p:cNvPr id="31" name="Text 29"/>
          <p:cNvSpPr/>
          <p:nvPr/>
        </p:nvSpPr>
        <p:spPr>
          <a:xfrm>
            <a:off x="475488" y="3529584"/>
            <a:ext cx="2468880" cy="292608"/>
          </a:xfrm>
          <a:prstGeom prst="rect">
            <a:avLst/>
          </a:prstGeom>
          <a:noFill/>
        </p:spPr>
        <p:txBody>
          <a:bodyPr wrap="square" lIns="0" tIns="0" rIns="0" bIns="0" rtlCol="0" anchor="ctr"/>
          <a:lstStyle/>
          <a:p>
            <a:pPr marL="0" indent="0">
              <a:buNone/>
            </a:pPr>
            <a:r>
              <a:rPr lang="en-US" sz="950" dirty="0">
                <a:solidFill>
                  <a:srgbClr val="445566"/>
                </a:solidFill>
                <a:latin typeface="Calibri" panose="020F0502020204030204" pitchFamily="34" charset="0"/>
                <a:ea typeface="Calibri" panose="020F0502020204030204" pitchFamily="34" charset="-122"/>
                <a:cs typeface="Calibri" panose="020F0502020204030204" pitchFamily="34" charset="-120"/>
              </a:rPr>
              <a:t>Stages: T11</a:t>
            </a:r>
            <a:endParaRPr lang="en-US" sz="950" dirty="0"/>
          </a:p>
        </p:txBody>
      </p:sp>
      <p:sp>
        <p:nvSpPr>
          <p:cNvPr id="32" name="Shape 30"/>
          <p:cNvSpPr/>
          <p:nvPr/>
        </p:nvSpPr>
        <p:spPr>
          <a:xfrm>
            <a:off x="3200400" y="3090672"/>
            <a:ext cx="2743200" cy="804672"/>
          </a:xfrm>
          <a:prstGeom prst="roundRect">
            <a:avLst>
              <a:gd name="adj" fmla="val 11364"/>
            </a:avLst>
          </a:prstGeom>
          <a:solidFill>
            <a:srgbClr val="FFFFFF"/>
          </a:solidFill>
          <a:ln w="12700">
            <a:solidFill>
              <a:srgbClr val="D0DCF0"/>
            </a:solidFill>
            <a:prstDash val="solid"/>
          </a:ln>
          <a:effectLst>
            <a:outerShdw blurRad="101600" dist="38100" dir="2700000" algn="bl" rotWithShape="0">
              <a:srgbClr val="000000">
                <a:alpha val="18000"/>
              </a:srgbClr>
            </a:outerShdw>
          </a:effectLst>
        </p:spPr>
      </p:sp>
      <p:sp>
        <p:nvSpPr>
          <p:cNvPr id="33" name="Shape 31"/>
          <p:cNvSpPr/>
          <p:nvPr/>
        </p:nvSpPr>
        <p:spPr>
          <a:xfrm>
            <a:off x="3273552" y="3200400"/>
            <a:ext cx="54864" cy="585216"/>
          </a:xfrm>
          <a:prstGeom prst="roundRect">
            <a:avLst>
              <a:gd name="adj" fmla="val 50000"/>
            </a:avLst>
          </a:prstGeom>
          <a:solidFill>
            <a:srgbClr val="37474F"/>
          </a:solidFill>
          <a:ln w="12700">
            <a:solidFill>
              <a:srgbClr val="37474F"/>
            </a:solidFill>
            <a:prstDash val="solid"/>
          </a:ln>
        </p:spPr>
      </p:sp>
      <p:sp>
        <p:nvSpPr>
          <p:cNvPr id="34" name="Text 32"/>
          <p:cNvSpPr/>
          <p:nvPr/>
        </p:nvSpPr>
        <p:spPr>
          <a:xfrm>
            <a:off x="3401568" y="3182112"/>
            <a:ext cx="2468880" cy="347472"/>
          </a:xfrm>
          <a:prstGeom prst="rect">
            <a:avLst/>
          </a:prstGeom>
          <a:noFill/>
        </p:spPr>
        <p:txBody>
          <a:bodyPr wrap="square" lIns="0" tIns="0" rIns="0" bIns="0" rtlCol="0" anchor="ctr"/>
          <a:lstStyle/>
          <a:p>
            <a:pPr marL="0" indent="0">
              <a:buNone/>
            </a:pPr>
            <a:r>
              <a:rPr lang="en-US" sz="1100" b="1" dirty="0">
                <a:solidFill>
                  <a:srgbClr val="0A1628"/>
                </a:solidFill>
                <a:latin typeface="Calibri" panose="020F0502020204030204" pitchFamily="34" charset="0"/>
                <a:ea typeface="Calibri" panose="020F0502020204030204" pitchFamily="34" charset="-122"/>
                <a:cs typeface="Calibri" panose="020F0502020204030204" pitchFamily="34" charset="-120"/>
              </a:rPr>
              <a:t>Maintenance</a:t>
            </a:r>
            <a:endParaRPr lang="en-US" sz="1100" dirty="0"/>
          </a:p>
        </p:txBody>
      </p:sp>
      <p:sp>
        <p:nvSpPr>
          <p:cNvPr id="35" name="Text 33"/>
          <p:cNvSpPr/>
          <p:nvPr/>
        </p:nvSpPr>
        <p:spPr>
          <a:xfrm>
            <a:off x="3401568" y="3529584"/>
            <a:ext cx="2468880" cy="292608"/>
          </a:xfrm>
          <a:prstGeom prst="rect">
            <a:avLst/>
          </a:prstGeom>
          <a:noFill/>
        </p:spPr>
        <p:txBody>
          <a:bodyPr wrap="square" lIns="0" tIns="0" rIns="0" bIns="0" rtlCol="0" anchor="ctr"/>
          <a:lstStyle/>
          <a:p>
            <a:pPr marL="0" indent="0">
              <a:buNone/>
            </a:pPr>
            <a:r>
              <a:rPr lang="en-US" sz="950" dirty="0">
                <a:solidFill>
                  <a:srgbClr val="445566"/>
                </a:solidFill>
                <a:latin typeface="Calibri" panose="020F0502020204030204" pitchFamily="34" charset="0"/>
                <a:ea typeface="Calibri" panose="020F0502020204030204" pitchFamily="34" charset="-122"/>
                <a:cs typeface="Calibri" panose="020F0502020204030204" pitchFamily="34" charset="-120"/>
              </a:rPr>
              <a:t>Stages: T12</a:t>
            </a:r>
            <a:endParaRPr lang="en-US" sz="950" dirty="0"/>
          </a:p>
        </p:txBody>
      </p:sp>
      <p:sp>
        <p:nvSpPr>
          <p:cNvPr id="36" name="Shape 34"/>
          <p:cNvSpPr/>
          <p:nvPr/>
        </p:nvSpPr>
        <p:spPr>
          <a:xfrm>
            <a:off x="6126480" y="3090672"/>
            <a:ext cx="2743200" cy="804672"/>
          </a:xfrm>
          <a:prstGeom prst="roundRect">
            <a:avLst>
              <a:gd name="adj" fmla="val 11364"/>
            </a:avLst>
          </a:prstGeom>
          <a:solidFill>
            <a:srgbClr val="FFFFFF"/>
          </a:solidFill>
          <a:ln w="12700">
            <a:solidFill>
              <a:srgbClr val="D0DCF0"/>
            </a:solidFill>
            <a:prstDash val="solid"/>
          </a:ln>
          <a:effectLst>
            <a:outerShdw blurRad="101600" dist="38100" dir="2700000" algn="bl" rotWithShape="0">
              <a:srgbClr val="000000">
                <a:alpha val="18000"/>
              </a:srgbClr>
            </a:outerShdw>
          </a:effectLst>
        </p:spPr>
      </p:sp>
      <p:sp>
        <p:nvSpPr>
          <p:cNvPr id="37" name="Shape 35"/>
          <p:cNvSpPr/>
          <p:nvPr/>
        </p:nvSpPr>
        <p:spPr>
          <a:xfrm>
            <a:off x="6199632" y="3200400"/>
            <a:ext cx="54864" cy="585216"/>
          </a:xfrm>
          <a:prstGeom prst="roundRect">
            <a:avLst>
              <a:gd name="adj" fmla="val 50000"/>
            </a:avLst>
          </a:prstGeom>
          <a:solidFill>
            <a:srgbClr val="C62828"/>
          </a:solidFill>
          <a:ln w="12700">
            <a:solidFill>
              <a:srgbClr val="C62828"/>
            </a:solidFill>
            <a:prstDash val="solid"/>
          </a:ln>
        </p:spPr>
      </p:sp>
      <p:sp>
        <p:nvSpPr>
          <p:cNvPr id="38" name="Text 36"/>
          <p:cNvSpPr/>
          <p:nvPr/>
        </p:nvSpPr>
        <p:spPr>
          <a:xfrm>
            <a:off x="6327648" y="3182112"/>
            <a:ext cx="2468880" cy="347472"/>
          </a:xfrm>
          <a:prstGeom prst="rect">
            <a:avLst/>
          </a:prstGeom>
          <a:noFill/>
        </p:spPr>
        <p:txBody>
          <a:bodyPr wrap="square" lIns="0" tIns="0" rIns="0" bIns="0" rtlCol="0" anchor="ctr"/>
          <a:lstStyle/>
          <a:p>
            <a:pPr marL="0" indent="0">
              <a:buNone/>
            </a:pPr>
            <a:r>
              <a:rPr lang="en-US" sz="1100" b="1" dirty="0">
                <a:solidFill>
                  <a:srgbClr val="0A1628"/>
                </a:solidFill>
                <a:latin typeface="Calibri" panose="020F0502020204030204" pitchFamily="34" charset="0"/>
                <a:ea typeface="Calibri" panose="020F0502020204030204" pitchFamily="34" charset="-122"/>
                <a:cs typeface="Calibri" panose="020F0502020204030204" pitchFamily="34" charset="-120"/>
              </a:rPr>
              <a:t>Floor Coordinator</a:t>
            </a:r>
            <a:endParaRPr lang="en-US" sz="1100" dirty="0"/>
          </a:p>
        </p:txBody>
      </p:sp>
      <p:sp>
        <p:nvSpPr>
          <p:cNvPr id="39" name="Text 37"/>
          <p:cNvSpPr/>
          <p:nvPr/>
        </p:nvSpPr>
        <p:spPr>
          <a:xfrm>
            <a:off x="6327648" y="3529584"/>
            <a:ext cx="2468880" cy="292608"/>
          </a:xfrm>
          <a:prstGeom prst="rect">
            <a:avLst/>
          </a:prstGeom>
          <a:noFill/>
        </p:spPr>
        <p:txBody>
          <a:bodyPr wrap="square" lIns="0" tIns="0" rIns="0" bIns="0" rtlCol="0" anchor="ctr"/>
          <a:lstStyle/>
          <a:p>
            <a:pPr marL="0" indent="0">
              <a:buNone/>
            </a:pPr>
            <a:r>
              <a:rPr lang="en-US" sz="950" dirty="0">
                <a:solidFill>
                  <a:srgbClr val="445566"/>
                </a:solidFill>
                <a:latin typeface="Calibri" panose="020F0502020204030204" pitchFamily="34" charset="0"/>
                <a:ea typeface="Calibri" panose="020F0502020204030204" pitchFamily="34" charset="-122"/>
                <a:cs typeface="Calibri" panose="020F0502020204030204" pitchFamily="34" charset="-120"/>
              </a:rPr>
              <a:t>Stages: T13</a:t>
            </a:r>
            <a:endParaRPr lang="en-US" sz="950" dirty="0"/>
          </a:p>
        </p:txBody>
      </p:sp>
      <p:sp>
        <p:nvSpPr>
          <p:cNvPr id="40" name="Shape 38"/>
          <p:cNvSpPr/>
          <p:nvPr/>
        </p:nvSpPr>
        <p:spPr>
          <a:xfrm>
            <a:off x="274320" y="4050792"/>
            <a:ext cx="2743200" cy="804672"/>
          </a:xfrm>
          <a:prstGeom prst="roundRect">
            <a:avLst>
              <a:gd name="adj" fmla="val 11364"/>
            </a:avLst>
          </a:prstGeom>
          <a:solidFill>
            <a:srgbClr val="FFFFFF"/>
          </a:solidFill>
          <a:ln w="12700">
            <a:solidFill>
              <a:srgbClr val="D0DCF0"/>
            </a:solidFill>
            <a:prstDash val="solid"/>
          </a:ln>
          <a:effectLst>
            <a:outerShdw blurRad="101600" dist="38100" dir="2700000" algn="bl" rotWithShape="0">
              <a:srgbClr val="000000">
                <a:alpha val="18000"/>
              </a:srgbClr>
            </a:outerShdw>
          </a:effectLst>
        </p:spPr>
      </p:sp>
      <p:sp>
        <p:nvSpPr>
          <p:cNvPr id="41" name="Shape 39"/>
          <p:cNvSpPr/>
          <p:nvPr/>
        </p:nvSpPr>
        <p:spPr>
          <a:xfrm>
            <a:off x="347472" y="4160520"/>
            <a:ext cx="54864" cy="585216"/>
          </a:xfrm>
          <a:prstGeom prst="roundRect">
            <a:avLst>
              <a:gd name="adj" fmla="val 50000"/>
            </a:avLst>
          </a:prstGeom>
          <a:solidFill>
            <a:srgbClr val="006064"/>
          </a:solidFill>
          <a:ln w="12700">
            <a:solidFill>
              <a:srgbClr val="006064"/>
            </a:solidFill>
            <a:prstDash val="solid"/>
          </a:ln>
        </p:spPr>
      </p:sp>
      <p:sp>
        <p:nvSpPr>
          <p:cNvPr id="42" name="Text 40"/>
          <p:cNvSpPr/>
          <p:nvPr/>
        </p:nvSpPr>
        <p:spPr>
          <a:xfrm>
            <a:off x="475488" y="4142232"/>
            <a:ext cx="2468880" cy="347472"/>
          </a:xfrm>
          <a:prstGeom prst="rect">
            <a:avLst/>
          </a:prstGeom>
          <a:noFill/>
        </p:spPr>
        <p:txBody>
          <a:bodyPr wrap="square" lIns="0" tIns="0" rIns="0" bIns="0" rtlCol="0" anchor="ctr"/>
          <a:lstStyle/>
          <a:p>
            <a:pPr marL="0" indent="0">
              <a:buNone/>
            </a:pPr>
            <a:r>
              <a:rPr lang="en-US" sz="1100" b="1" dirty="0">
                <a:solidFill>
                  <a:srgbClr val="0A1628"/>
                </a:solidFill>
                <a:latin typeface="Calibri" panose="020F0502020204030204" pitchFamily="34" charset="0"/>
                <a:ea typeface="Calibri" panose="020F0502020204030204" pitchFamily="34" charset="-122"/>
                <a:cs typeface="Calibri" panose="020F0502020204030204" pitchFamily="34" charset="-120"/>
              </a:rPr>
              <a:t>Nursing Incharge</a:t>
            </a:r>
            <a:endParaRPr lang="en-US" sz="1100" dirty="0"/>
          </a:p>
        </p:txBody>
      </p:sp>
      <p:sp>
        <p:nvSpPr>
          <p:cNvPr id="43" name="Text 41"/>
          <p:cNvSpPr/>
          <p:nvPr/>
        </p:nvSpPr>
        <p:spPr>
          <a:xfrm>
            <a:off x="475488" y="4489704"/>
            <a:ext cx="2468880" cy="292608"/>
          </a:xfrm>
          <a:prstGeom prst="rect">
            <a:avLst/>
          </a:prstGeom>
          <a:noFill/>
        </p:spPr>
        <p:txBody>
          <a:bodyPr wrap="square" lIns="0" tIns="0" rIns="0" bIns="0" rtlCol="0" anchor="ctr"/>
          <a:lstStyle/>
          <a:p>
            <a:pPr marL="0" indent="0">
              <a:buNone/>
            </a:pPr>
            <a:r>
              <a:rPr lang="en-US" sz="950" dirty="0">
                <a:solidFill>
                  <a:srgbClr val="445566"/>
                </a:solidFill>
                <a:latin typeface="Calibri" panose="020F0502020204030204" pitchFamily="34" charset="0"/>
                <a:ea typeface="Calibri" panose="020F0502020204030204" pitchFamily="34" charset="-122"/>
                <a:cs typeface="Calibri" panose="020F0502020204030204" pitchFamily="34" charset="-120"/>
              </a:rPr>
              <a:t>Stages: Hospital-wide view + RCA</a:t>
            </a:r>
            <a:endParaRPr lang="en-US" sz="950" dirty="0"/>
          </a:p>
        </p:txBody>
      </p:sp>
      <p:sp>
        <p:nvSpPr>
          <p:cNvPr id="44" name="Shape 42"/>
          <p:cNvSpPr/>
          <p:nvPr/>
        </p:nvSpPr>
        <p:spPr>
          <a:xfrm>
            <a:off x="3200400" y="4050792"/>
            <a:ext cx="2743200" cy="804672"/>
          </a:xfrm>
          <a:prstGeom prst="roundRect">
            <a:avLst>
              <a:gd name="adj" fmla="val 11364"/>
            </a:avLst>
          </a:prstGeom>
          <a:solidFill>
            <a:srgbClr val="FFFFFF"/>
          </a:solidFill>
          <a:ln w="12700">
            <a:solidFill>
              <a:srgbClr val="D0DCF0"/>
            </a:solidFill>
            <a:prstDash val="solid"/>
          </a:ln>
          <a:effectLst>
            <a:outerShdw blurRad="101600" dist="38100" dir="2700000" algn="bl" rotWithShape="0">
              <a:srgbClr val="000000">
                <a:alpha val="18000"/>
              </a:srgbClr>
            </a:outerShdw>
          </a:effectLst>
        </p:spPr>
      </p:sp>
      <p:sp>
        <p:nvSpPr>
          <p:cNvPr id="45" name="Shape 43"/>
          <p:cNvSpPr/>
          <p:nvPr/>
        </p:nvSpPr>
        <p:spPr>
          <a:xfrm>
            <a:off x="3273552" y="4160520"/>
            <a:ext cx="54864" cy="585216"/>
          </a:xfrm>
          <a:prstGeom prst="roundRect">
            <a:avLst>
              <a:gd name="adj" fmla="val 50000"/>
            </a:avLst>
          </a:prstGeom>
          <a:solidFill>
            <a:srgbClr val="880E4F"/>
          </a:solidFill>
          <a:ln w="12700">
            <a:solidFill>
              <a:srgbClr val="880E4F"/>
            </a:solidFill>
            <a:prstDash val="solid"/>
          </a:ln>
        </p:spPr>
      </p:sp>
      <p:sp>
        <p:nvSpPr>
          <p:cNvPr id="46" name="Text 44"/>
          <p:cNvSpPr/>
          <p:nvPr/>
        </p:nvSpPr>
        <p:spPr>
          <a:xfrm>
            <a:off x="3401568" y="4142232"/>
            <a:ext cx="2468880" cy="347472"/>
          </a:xfrm>
          <a:prstGeom prst="rect">
            <a:avLst/>
          </a:prstGeom>
          <a:noFill/>
        </p:spPr>
        <p:txBody>
          <a:bodyPr wrap="square" lIns="0" tIns="0" rIns="0" bIns="0" rtlCol="0" anchor="ctr"/>
          <a:lstStyle/>
          <a:p>
            <a:pPr marL="0" indent="0">
              <a:buNone/>
            </a:pPr>
            <a:r>
              <a:rPr lang="en-US" sz="1100" b="1" dirty="0">
                <a:solidFill>
                  <a:srgbClr val="0A1628"/>
                </a:solidFill>
                <a:latin typeface="Calibri" panose="020F0502020204030204" pitchFamily="34" charset="0"/>
                <a:ea typeface="Calibri" panose="020F0502020204030204" pitchFamily="34" charset="-122"/>
                <a:cs typeface="Calibri" panose="020F0502020204030204" pitchFamily="34" charset="-120"/>
              </a:rPr>
              <a:t>Quality</a:t>
            </a:r>
            <a:endParaRPr lang="en-US" sz="1100" dirty="0"/>
          </a:p>
        </p:txBody>
      </p:sp>
      <p:sp>
        <p:nvSpPr>
          <p:cNvPr id="47" name="Text 45"/>
          <p:cNvSpPr/>
          <p:nvPr/>
        </p:nvSpPr>
        <p:spPr>
          <a:xfrm>
            <a:off x="3401568" y="4489704"/>
            <a:ext cx="2468880" cy="292608"/>
          </a:xfrm>
          <a:prstGeom prst="rect">
            <a:avLst/>
          </a:prstGeom>
          <a:noFill/>
        </p:spPr>
        <p:txBody>
          <a:bodyPr wrap="square" lIns="0" tIns="0" rIns="0" bIns="0" rtlCol="0" anchor="ctr"/>
          <a:lstStyle/>
          <a:p>
            <a:pPr marL="0" indent="0">
              <a:buNone/>
            </a:pPr>
            <a:r>
              <a:rPr lang="en-US" sz="950" dirty="0">
                <a:solidFill>
                  <a:srgbClr val="445566"/>
                </a:solidFill>
                <a:latin typeface="Calibri" panose="020F0502020204030204" pitchFamily="34" charset="0"/>
                <a:ea typeface="Calibri" panose="020F0502020204030204" pitchFamily="34" charset="-122"/>
                <a:cs typeface="Calibri" panose="020F0502020204030204" pitchFamily="34" charset="-120"/>
              </a:rPr>
              <a:t>Stages: Hospital-wide + Manual RCA</a:t>
            </a:r>
            <a:endParaRPr lang="en-US" sz="950" dirty="0"/>
          </a:p>
        </p:txBody>
      </p:sp>
      <p:sp>
        <p:nvSpPr>
          <p:cNvPr id="48" name="Shape 46"/>
          <p:cNvSpPr/>
          <p:nvPr/>
        </p:nvSpPr>
        <p:spPr>
          <a:xfrm>
            <a:off x="6126480" y="4050792"/>
            <a:ext cx="2743200" cy="804672"/>
          </a:xfrm>
          <a:prstGeom prst="roundRect">
            <a:avLst>
              <a:gd name="adj" fmla="val 11364"/>
            </a:avLst>
          </a:prstGeom>
          <a:solidFill>
            <a:srgbClr val="FFFFFF"/>
          </a:solidFill>
          <a:ln w="12700">
            <a:solidFill>
              <a:srgbClr val="D0DCF0"/>
            </a:solidFill>
            <a:prstDash val="solid"/>
          </a:ln>
          <a:effectLst>
            <a:outerShdw blurRad="101600" dist="38100" dir="2700000" algn="bl" rotWithShape="0">
              <a:srgbClr val="000000">
                <a:alpha val="18000"/>
              </a:srgbClr>
            </a:outerShdw>
          </a:effectLst>
        </p:spPr>
      </p:sp>
      <p:sp>
        <p:nvSpPr>
          <p:cNvPr id="49" name="Shape 47"/>
          <p:cNvSpPr/>
          <p:nvPr/>
        </p:nvSpPr>
        <p:spPr>
          <a:xfrm>
            <a:off x="6199632" y="4160520"/>
            <a:ext cx="54864" cy="585216"/>
          </a:xfrm>
          <a:prstGeom prst="roundRect">
            <a:avLst>
              <a:gd name="adj" fmla="val 50000"/>
            </a:avLst>
          </a:prstGeom>
          <a:solidFill>
            <a:srgbClr val="BF360C"/>
          </a:solidFill>
          <a:ln w="12700">
            <a:solidFill>
              <a:srgbClr val="BF360C"/>
            </a:solidFill>
            <a:prstDash val="solid"/>
          </a:ln>
        </p:spPr>
      </p:sp>
      <p:sp>
        <p:nvSpPr>
          <p:cNvPr id="50" name="Text 48"/>
          <p:cNvSpPr/>
          <p:nvPr/>
        </p:nvSpPr>
        <p:spPr>
          <a:xfrm>
            <a:off x="6327648" y="4142232"/>
            <a:ext cx="2468880" cy="347472"/>
          </a:xfrm>
          <a:prstGeom prst="rect">
            <a:avLst/>
          </a:prstGeom>
          <a:noFill/>
        </p:spPr>
        <p:txBody>
          <a:bodyPr wrap="square" lIns="0" tIns="0" rIns="0" bIns="0" rtlCol="0" anchor="ctr"/>
          <a:lstStyle/>
          <a:p>
            <a:pPr marL="0" indent="0">
              <a:buNone/>
            </a:pPr>
            <a:r>
              <a:rPr lang="en-US" sz="1100" b="1" dirty="0">
                <a:solidFill>
                  <a:srgbClr val="0A1628"/>
                </a:solidFill>
                <a:latin typeface="Calibri" panose="020F0502020204030204" pitchFamily="34" charset="0"/>
                <a:ea typeface="Calibri" panose="020F0502020204030204" pitchFamily="34" charset="-122"/>
                <a:cs typeface="Calibri" panose="020F0502020204030204" pitchFamily="34" charset="-120"/>
              </a:rPr>
              <a:t>Admin</a:t>
            </a:r>
            <a:endParaRPr lang="en-US" sz="1100" dirty="0"/>
          </a:p>
        </p:txBody>
      </p:sp>
      <p:sp>
        <p:nvSpPr>
          <p:cNvPr id="51" name="Text 49"/>
          <p:cNvSpPr/>
          <p:nvPr/>
        </p:nvSpPr>
        <p:spPr>
          <a:xfrm>
            <a:off x="6327648" y="4489704"/>
            <a:ext cx="2468880" cy="292608"/>
          </a:xfrm>
          <a:prstGeom prst="rect">
            <a:avLst/>
          </a:prstGeom>
          <a:noFill/>
        </p:spPr>
        <p:txBody>
          <a:bodyPr wrap="square" lIns="0" tIns="0" rIns="0" bIns="0" rtlCol="0" anchor="ctr"/>
          <a:lstStyle/>
          <a:p>
            <a:pPr marL="0" indent="0">
              <a:buNone/>
            </a:pPr>
            <a:r>
              <a:rPr lang="en-US" sz="950" dirty="0">
                <a:solidFill>
                  <a:srgbClr val="445566"/>
                </a:solidFill>
                <a:latin typeface="Calibri" panose="020F0502020204030204" pitchFamily="34" charset="0"/>
                <a:ea typeface="Calibri" panose="020F0502020204030204" pitchFamily="34" charset="-122"/>
                <a:cs typeface="Calibri" panose="020F0502020204030204" pitchFamily="34" charset="-120"/>
              </a:rPr>
              <a:t>Stages: Full access — all stages</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Shape 0"/>
          <p:cNvSpPr/>
          <p:nvPr/>
        </p:nvSpPr>
        <p:spPr>
          <a:xfrm>
            <a:off x="6400800" y="2743200"/>
            <a:ext cx="4572000" cy="4572000"/>
          </a:xfrm>
          <a:prstGeom prst="ellipse">
            <a:avLst/>
          </a:prstGeom>
          <a:solidFill>
            <a:srgbClr val="1565C0">
              <a:alpha val="15000"/>
            </a:srgbClr>
          </a:solidFill>
          <a:ln w="12700">
            <a:solidFill>
              <a:srgbClr val="1565C0">
                <a:alpha val="15000"/>
              </a:srgbClr>
            </a:solidFill>
            <a:prstDash val="solid"/>
          </a:ln>
        </p:spPr>
      </p:sp>
      <p:sp>
        <p:nvSpPr>
          <p:cNvPr id="3" name="Text 1"/>
          <p:cNvSpPr/>
          <p:nvPr/>
        </p:nvSpPr>
        <p:spPr>
          <a:xfrm>
            <a:off x="457200" y="256032"/>
            <a:ext cx="8229600" cy="502920"/>
          </a:xfrm>
          <a:prstGeom prst="rect">
            <a:avLst/>
          </a:prstGeom>
          <a:noFill/>
        </p:spPr>
        <p:txBody>
          <a:bodyPr wrap="square" lIns="0" tIns="0" rIns="0" bIns="0" rtlCol="0" anchor="ctr"/>
          <a:lstStyle/>
          <a:p>
            <a:pPr marL="0" indent="0">
              <a:buNone/>
            </a:pPr>
            <a:r>
              <a:rPr lang="en-US" sz="3000" b="1" dirty="0">
                <a:solidFill>
                  <a:srgbClr val="FFFFFF"/>
                </a:solidFill>
                <a:latin typeface="Cambria" panose="02040503050406030204" pitchFamily="34" charset="0"/>
                <a:ea typeface="Cambria" panose="02040503050406030204" pitchFamily="34" charset="-122"/>
                <a:cs typeface="Cambria" panose="02040503050406030204" pitchFamily="34" charset="-120"/>
              </a:rPr>
              <a:t>Complete Feature Summary</a:t>
            </a:r>
            <a:endParaRPr lang="en-US" sz="3000" dirty="0"/>
          </a:p>
        </p:txBody>
      </p:sp>
      <p:sp>
        <p:nvSpPr>
          <p:cNvPr id="4" name="Shape 2"/>
          <p:cNvSpPr/>
          <p:nvPr/>
        </p:nvSpPr>
        <p:spPr>
          <a:xfrm>
            <a:off x="274320" y="960120"/>
            <a:ext cx="2743200" cy="1920240"/>
          </a:xfrm>
          <a:prstGeom prst="roundRect">
            <a:avLst>
              <a:gd name="adj" fmla="val 5714"/>
            </a:avLst>
          </a:prstGeom>
          <a:solidFill>
            <a:srgbClr val="132340"/>
          </a:solidFill>
          <a:ln w="12700">
            <a:solidFill>
              <a:srgbClr val="1E3A5F"/>
            </a:solidFill>
            <a:prstDash val="solid"/>
          </a:ln>
          <a:effectLst>
            <a:outerShdw blurRad="101600" dist="38100" dir="2700000" algn="bl" rotWithShape="0">
              <a:srgbClr val="000000">
                <a:alpha val="18000"/>
              </a:srgbClr>
            </a:outerShdw>
          </a:effectLst>
        </p:spPr>
      </p:sp>
      <p:sp>
        <p:nvSpPr>
          <p:cNvPr id="5" name="Text 3"/>
          <p:cNvSpPr/>
          <p:nvPr/>
        </p:nvSpPr>
        <p:spPr>
          <a:xfrm>
            <a:off x="411480" y="1069848"/>
            <a:ext cx="2514600" cy="347472"/>
          </a:xfrm>
          <a:prstGeom prst="rect">
            <a:avLst/>
          </a:prstGeom>
          <a:noFill/>
        </p:spPr>
        <p:txBody>
          <a:bodyPr wrap="square" lIns="0" tIns="0" rIns="0" bIns="0" rtlCol="0" anchor="ctr"/>
          <a:lstStyle/>
          <a:p>
            <a:pPr marL="0" indent="0">
              <a:buNone/>
            </a:pPr>
            <a:r>
              <a:rPr lang="en-US" sz="1200" b="1" dirty="0">
                <a:solidFill>
                  <a:srgbClr val="F9A825"/>
                </a:solidFill>
                <a:latin typeface="Calibri" panose="020F0502020204030204" pitchFamily="34" charset="0"/>
                <a:ea typeface="Calibri" panose="020F0502020204030204" pitchFamily="34" charset="-122"/>
                <a:cs typeface="Calibri" panose="020F0502020204030204" pitchFamily="34" charset="-120"/>
              </a:rPr>
              <a:t>Tracking</a:t>
            </a:r>
            <a:endParaRPr lang="en-US" sz="1200" dirty="0"/>
          </a:p>
        </p:txBody>
      </p:sp>
      <p:pic>
        <p:nvPicPr>
          <p:cNvPr id="6" name="Image 0" descr="preencoded.png"/>
          <p:cNvPicPr>
            <a:picLocks noChangeAspect="1"/>
          </p:cNvPicPr>
          <p:nvPr/>
        </p:nvPicPr>
        <p:blipFill>
          <a:blip r:embed="rId1"/>
          <a:stretch>
            <a:fillRect/>
          </a:stretch>
        </p:blipFill>
        <p:spPr>
          <a:xfrm>
            <a:off x="402336" y="1508760"/>
            <a:ext cx="201168" cy="201168"/>
          </a:xfrm>
          <a:prstGeom prst="rect">
            <a:avLst/>
          </a:prstGeom>
        </p:spPr>
      </p:pic>
      <p:sp>
        <p:nvSpPr>
          <p:cNvPr id="7" name="Text 4"/>
          <p:cNvSpPr/>
          <p:nvPr/>
        </p:nvSpPr>
        <p:spPr>
          <a:xfrm>
            <a:off x="658368" y="1490472"/>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Real-time 13-stage discharge tracking</a:t>
            </a:r>
            <a:endParaRPr lang="en-US" sz="900" dirty="0"/>
          </a:p>
        </p:txBody>
      </p:sp>
      <p:pic>
        <p:nvPicPr>
          <p:cNvPr id="8" name="Image 1" descr="preencoded.png"/>
          <p:cNvPicPr>
            <a:picLocks noChangeAspect="1"/>
          </p:cNvPicPr>
          <p:nvPr/>
        </p:nvPicPr>
        <p:blipFill>
          <a:blip r:embed="rId1"/>
          <a:stretch>
            <a:fillRect/>
          </a:stretch>
        </p:blipFill>
        <p:spPr>
          <a:xfrm>
            <a:off x="402336" y="1847088"/>
            <a:ext cx="201168" cy="201168"/>
          </a:xfrm>
          <a:prstGeom prst="rect">
            <a:avLst/>
          </a:prstGeom>
        </p:spPr>
      </p:pic>
      <p:sp>
        <p:nvSpPr>
          <p:cNvPr id="9" name="Text 5"/>
          <p:cNvSpPr/>
          <p:nvPr/>
        </p:nvSpPr>
        <p:spPr>
          <a:xfrm>
            <a:off x="658368" y="1828800"/>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Planned &amp; Unplanned discharge modes</a:t>
            </a:r>
            <a:endParaRPr lang="en-US" sz="900" dirty="0"/>
          </a:p>
        </p:txBody>
      </p:sp>
      <p:pic>
        <p:nvPicPr>
          <p:cNvPr id="10" name="Image 2" descr="preencoded.png"/>
          <p:cNvPicPr>
            <a:picLocks noChangeAspect="1"/>
          </p:cNvPicPr>
          <p:nvPr/>
        </p:nvPicPr>
        <p:blipFill>
          <a:blip r:embed="rId1"/>
          <a:stretch>
            <a:fillRect/>
          </a:stretch>
        </p:blipFill>
        <p:spPr>
          <a:xfrm>
            <a:off x="402336" y="2185416"/>
            <a:ext cx="201168" cy="201168"/>
          </a:xfrm>
          <a:prstGeom prst="rect">
            <a:avLst/>
          </a:prstGeom>
        </p:spPr>
      </p:pic>
      <p:sp>
        <p:nvSpPr>
          <p:cNvPr id="11" name="Text 6"/>
          <p:cNvSpPr/>
          <p:nvPr/>
        </p:nvSpPr>
        <p:spPr>
          <a:xfrm>
            <a:off x="658368" y="2167128"/>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Readmission flag</a:t>
            </a:r>
            <a:endParaRPr lang="en-US" sz="900" dirty="0"/>
          </a:p>
        </p:txBody>
      </p:sp>
      <p:pic>
        <p:nvPicPr>
          <p:cNvPr id="12" name="Image 3" descr="preencoded.png"/>
          <p:cNvPicPr>
            <a:picLocks noChangeAspect="1"/>
          </p:cNvPicPr>
          <p:nvPr/>
        </p:nvPicPr>
        <p:blipFill>
          <a:blip r:embed="rId1"/>
          <a:stretch>
            <a:fillRect/>
          </a:stretch>
        </p:blipFill>
        <p:spPr>
          <a:xfrm>
            <a:off x="402336" y="2523744"/>
            <a:ext cx="201168" cy="201168"/>
          </a:xfrm>
          <a:prstGeom prst="rect">
            <a:avLst/>
          </a:prstGeom>
        </p:spPr>
      </p:pic>
      <p:sp>
        <p:nvSpPr>
          <p:cNvPr id="13" name="Text 7"/>
          <p:cNvSpPr/>
          <p:nvPr/>
        </p:nvSpPr>
        <p:spPr>
          <a:xfrm>
            <a:off x="658368" y="2505456"/>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Cash &amp; Cashless patient types with separate SLA benchmarks</a:t>
            </a:r>
            <a:endParaRPr lang="en-US" sz="900" dirty="0"/>
          </a:p>
        </p:txBody>
      </p:sp>
      <p:sp>
        <p:nvSpPr>
          <p:cNvPr id="14" name="Shape 8"/>
          <p:cNvSpPr/>
          <p:nvPr/>
        </p:nvSpPr>
        <p:spPr>
          <a:xfrm>
            <a:off x="3200400" y="960120"/>
            <a:ext cx="2743200" cy="1920240"/>
          </a:xfrm>
          <a:prstGeom prst="roundRect">
            <a:avLst>
              <a:gd name="adj" fmla="val 5714"/>
            </a:avLst>
          </a:prstGeom>
          <a:solidFill>
            <a:srgbClr val="132340"/>
          </a:solidFill>
          <a:ln w="12700">
            <a:solidFill>
              <a:srgbClr val="1E3A5F"/>
            </a:solidFill>
            <a:prstDash val="solid"/>
          </a:ln>
          <a:effectLst>
            <a:outerShdw blurRad="101600" dist="38100" dir="2700000" algn="bl" rotWithShape="0">
              <a:srgbClr val="000000">
                <a:alpha val="18000"/>
              </a:srgbClr>
            </a:outerShdw>
          </a:effectLst>
        </p:spPr>
      </p:sp>
      <p:sp>
        <p:nvSpPr>
          <p:cNvPr id="15" name="Text 9"/>
          <p:cNvSpPr/>
          <p:nvPr/>
        </p:nvSpPr>
        <p:spPr>
          <a:xfrm>
            <a:off x="3337560" y="1069848"/>
            <a:ext cx="2514600" cy="347472"/>
          </a:xfrm>
          <a:prstGeom prst="rect">
            <a:avLst/>
          </a:prstGeom>
          <a:noFill/>
        </p:spPr>
        <p:txBody>
          <a:bodyPr wrap="square" lIns="0" tIns="0" rIns="0" bIns="0" rtlCol="0" anchor="ctr"/>
          <a:lstStyle/>
          <a:p>
            <a:pPr marL="0" indent="0">
              <a:buNone/>
            </a:pPr>
            <a:r>
              <a:rPr lang="en-US" sz="1200" b="1" dirty="0">
                <a:solidFill>
                  <a:srgbClr val="F9A825"/>
                </a:solidFill>
                <a:latin typeface="Calibri" panose="020F0502020204030204" pitchFamily="34" charset="0"/>
                <a:ea typeface="Calibri" panose="020F0502020204030204" pitchFamily="34" charset="-122"/>
                <a:cs typeface="Calibri" panose="020F0502020204030204" pitchFamily="34" charset="-120"/>
              </a:rPr>
              <a:t>Integration</a:t>
            </a:r>
            <a:endParaRPr lang="en-US" sz="1200" dirty="0"/>
          </a:p>
        </p:txBody>
      </p:sp>
      <p:pic>
        <p:nvPicPr>
          <p:cNvPr id="16" name="Image 4" descr="preencoded.png"/>
          <p:cNvPicPr>
            <a:picLocks noChangeAspect="1"/>
          </p:cNvPicPr>
          <p:nvPr/>
        </p:nvPicPr>
        <p:blipFill>
          <a:blip r:embed="rId1"/>
          <a:stretch>
            <a:fillRect/>
          </a:stretch>
        </p:blipFill>
        <p:spPr>
          <a:xfrm>
            <a:off x="3328416" y="1508760"/>
            <a:ext cx="201168" cy="201168"/>
          </a:xfrm>
          <a:prstGeom prst="rect">
            <a:avLst/>
          </a:prstGeom>
        </p:spPr>
      </p:pic>
      <p:sp>
        <p:nvSpPr>
          <p:cNvPr id="17" name="Text 10"/>
          <p:cNvSpPr/>
          <p:nvPr/>
        </p:nvSpPr>
        <p:spPr>
          <a:xfrm>
            <a:off x="3584448" y="1490472"/>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Automatic ASMI HIS patient sync every ~5 min</a:t>
            </a:r>
            <a:endParaRPr lang="en-US" sz="900" dirty="0"/>
          </a:p>
        </p:txBody>
      </p:sp>
      <p:pic>
        <p:nvPicPr>
          <p:cNvPr id="18" name="Image 5" descr="preencoded.png"/>
          <p:cNvPicPr>
            <a:picLocks noChangeAspect="1"/>
          </p:cNvPicPr>
          <p:nvPr/>
        </p:nvPicPr>
        <p:blipFill>
          <a:blip r:embed="rId1"/>
          <a:stretch>
            <a:fillRect/>
          </a:stretch>
        </p:blipFill>
        <p:spPr>
          <a:xfrm>
            <a:off x="3328416" y="1847088"/>
            <a:ext cx="201168" cy="201168"/>
          </a:xfrm>
          <a:prstGeom prst="rect">
            <a:avLst/>
          </a:prstGeom>
        </p:spPr>
      </p:pic>
      <p:sp>
        <p:nvSpPr>
          <p:cNvPr id="19" name="Text 11"/>
          <p:cNvSpPr/>
          <p:nvPr/>
        </p:nvSpPr>
        <p:spPr>
          <a:xfrm>
            <a:off x="3584448" y="1828800"/>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Ward-wise floor filter auto-populated from ASMI</a:t>
            </a:r>
            <a:endParaRPr lang="en-US" sz="900" dirty="0"/>
          </a:p>
        </p:txBody>
      </p:sp>
      <p:pic>
        <p:nvPicPr>
          <p:cNvPr id="20" name="Image 6" descr="preencoded.png"/>
          <p:cNvPicPr>
            <a:picLocks noChangeAspect="1"/>
          </p:cNvPicPr>
          <p:nvPr/>
        </p:nvPicPr>
        <p:blipFill>
          <a:blip r:embed="rId1"/>
          <a:stretch>
            <a:fillRect/>
          </a:stretch>
        </p:blipFill>
        <p:spPr>
          <a:xfrm>
            <a:off x="3328416" y="2185416"/>
            <a:ext cx="201168" cy="201168"/>
          </a:xfrm>
          <a:prstGeom prst="rect">
            <a:avLst/>
          </a:prstGeom>
        </p:spPr>
      </p:pic>
      <p:sp>
        <p:nvSpPr>
          <p:cNvPr id="21" name="Text 12"/>
          <p:cNvSpPr/>
          <p:nvPr/>
        </p:nvSpPr>
        <p:spPr>
          <a:xfrm>
            <a:off x="3584448" y="2167128"/>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Read-only — zero impact on ASMI data</a:t>
            </a:r>
            <a:endParaRPr lang="en-US" sz="900" dirty="0"/>
          </a:p>
        </p:txBody>
      </p:sp>
      <p:sp>
        <p:nvSpPr>
          <p:cNvPr id="22" name="Shape 13"/>
          <p:cNvSpPr/>
          <p:nvPr/>
        </p:nvSpPr>
        <p:spPr>
          <a:xfrm>
            <a:off x="6126480" y="960120"/>
            <a:ext cx="2743200" cy="1920240"/>
          </a:xfrm>
          <a:prstGeom prst="roundRect">
            <a:avLst>
              <a:gd name="adj" fmla="val 5714"/>
            </a:avLst>
          </a:prstGeom>
          <a:solidFill>
            <a:srgbClr val="132340"/>
          </a:solidFill>
          <a:ln w="12700">
            <a:solidFill>
              <a:srgbClr val="1E3A5F"/>
            </a:solidFill>
            <a:prstDash val="solid"/>
          </a:ln>
          <a:effectLst>
            <a:outerShdw blurRad="101600" dist="38100" dir="2700000" algn="bl" rotWithShape="0">
              <a:srgbClr val="000000">
                <a:alpha val="18000"/>
              </a:srgbClr>
            </a:outerShdw>
          </a:effectLst>
        </p:spPr>
      </p:sp>
      <p:sp>
        <p:nvSpPr>
          <p:cNvPr id="23" name="Text 14"/>
          <p:cNvSpPr/>
          <p:nvPr/>
        </p:nvSpPr>
        <p:spPr>
          <a:xfrm>
            <a:off x="6263640" y="1069848"/>
            <a:ext cx="2514600" cy="347472"/>
          </a:xfrm>
          <a:prstGeom prst="rect">
            <a:avLst/>
          </a:prstGeom>
          <a:noFill/>
        </p:spPr>
        <p:txBody>
          <a:bodyPr wrap="square" lIns="0" tIns="0" rIns="0" bIns="0" rtlCol="0" anchor="ctr"/>
          <a:lstStyle/>
          <a:p>
            <a:pPr marL="0" indent="0">
              <a:buNone/>
            </a:pPr>
            <a:r>
              <a:rPr lang="en-US" sz="1200" b="1" dirty="0">
                <a:solidFill>
                  <a:srgbClr val="F9A825"/>
                </a:solidFill>
                <a:latin typeface="Calibri" panose="020F0502020204030204" pitchFamily="34" charset="0"/>
                <a:ea typeface="Calibri" panose="020F0502020204030204" pitchFamily="34" charset="-122"/>
                <a:cs typeface="Calibri" panose="020F0502020204030204" pitchFamily="34" charset="-120"/>
              </a:rPr>
              <a:t>Analytics</a:t>
            </a:r>
            <a:endParaRPr lang="en-US" sz="1200" dirty="0"/>
          </a:p>
        </p:txBody>
      </p:sp>
      <p:pic>
        <p:nvPicPr>
          <p:cNvPr id="24" name="Image 7" descr="preencoded.png"/>
          <p:cNvPicPr>
            <a:picLocks noChangeAspect="1"/>
          </p:cNvPicPr>
          <p:nvPr/>
        </p:nvPicPr>
        <p:blipFill>
          <a:blip r:embed="rId1"/>
          <a:stretch>
            <a:fillRect/>
          </a:stretch>
        </p:blipFill>
        <p:spPr>
          <a:xfrm>
            <a:off x="6254496" y="1508760"/>
            <a:ext cx="201168" cy="201168"/>
          </a:xfrm>
          <a:prstGeom prst="rect">
            <a:avLst/>
          </a:prstGeom>
        </p:spPr>
      </p:pic>
      <p:sp>
        <p:nvSpPr>
          <p:cNvPr id="25" name="Text 15"/>
          <p:cNvSpPr/>
          <p:nvPr/>
        </p:nvSpPr>
        <p:spPr>
          <a:xfrm>
            <a:off x="6510528" y="1490472"/>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Date-range analytics dashboard</a:t>
            </a:r>
            <a:endParaRPr lang="en-US" sz="900" dirty="0"/>
          </a:p>
        </p:txBody>
      </p:sp>
      <p:pic>
        <p:nvPicPr>
          <p:cNvPr id="26" name="Image 8" descr="preencoded.png"/>
          <p:cNvPicPr>
            <a:picLocks noChangeAspect="1"/>
          </p:cNvPicPr>
          <p:nvPr/>
        </p:nvPicPr>
        <p:blipFill>
          <a:blip r:embed="rId1"/>
          <a:stretch>
            <a:fillRect/>
          </a:stretch>
        </p:blipFill>
        <p:spPr>
          <a:xfrm>
            <a:off x="6254496" y="1847088"/>
            <a:ext cx="201168" cy="201168"/>
          </a:xfrm>
          <a:prstGeom prst="rect">
            <a:avLst/>
          </a:prstGeom>
        </p:spPr>
      </p:pic>
      <p:sp>
        <p:nvSpPr>
          <p:cNvPr id="27" name="Text 16"/>
          <p:cNvSpPr/>
          <p:nvPr/>
        </p:nvSpPr>
        <p:spPr>
          <a:xfrm>
            <a:off x="6510528" y="1828800"/>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Stage-wise delay factor charts</a:t>
            </a:r>
            <a:endParaRPr lang="en-US" sz="900" dirty="0"/>
          </a:p>
        </p:txBody>
      </p:sp>
      <p:pic>
        <p:nvPicPr>
          <p:cNvPr id="28" name="Image 9" descr="preencoded.png"/>
          <p:cNvPicPr>
            <a:picLocks noChangeAspect="1"/>
          </p:cNvPicPr>
          <p:nvPr/>
        </p:nvPicPr>
        <p:blipFill>
          <a:blip r:embed="rId1"/>
          <a:stretch>
            <a:fillRect/>
          </a:stretch>
        </p:blipFill>
        <p:spPr>
          <a:xfrm>
            <a:off x="6254496" y="2185416"/>
            <a:ext cx="201168" cy="201168"/>
          </a:xfrm>
          <a:prstGeom prst="rect">
            <a:avLst/>
          </a:prstGeom>
        </p:spPr>
      </p:pic>
      <p:sp>
        <p:nvSpPr>
          <p:cNvPr id="29" name="Text 17"/>
          <p:cNvSpPr/>
          <p:nvPr/>
        </p:nvSpPr>
        <p:spPr>
          <a:xfrm>
            <a:off x="6510528" y="2167128"/>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SLA compliance tracking</a:t>
            </a:r>
            <a:endParaRPr lang="en-US" sz="900" dirty="0"/>
          </a:p>
        </p:txBody>
      </p:sp>
      <p:pic>
        <p:nvPicPr>
          <p:cNvPr id="30" name="Image 10" descr="preencoded.png"/>
          <p:cNvPicPr>
            <a:picLocks noChangeAspect="1"/>
          </p:cNvPicPr>
          <p:nvPr/>
        </p:nvPicPr>
        <p:blipFill>
          <a:blip r:embed="rId1"/>
          <a:stretch>
            <a:fillRect/>
          </a:stretch>
        </p:blipFill>
        <p:spPr>
          <a:xfrm>
            <a:off x="6254496" y="2523744"/>
            <a:ext cx="201168" cy="201168"/>
          </a:xfrm>
          <a:prstGeom prst="rect">
            <a:avLst/>
          </a:prstGeom>
        </p:spPr>
      </p:pic>
      <p:sp>
        <p:nvSpPr>
          <p:cNvPr id="31" name="Text 18"/>
          <p:cNvSpPr/>
          <p:nvPr/>
        </p:nvSpPr>
        <p:spPr>
          <a:xfrm>
            <a:off x="6510528" y="2505456"/>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Consultant &amp; floor-level performance</a:t>
            </a:r>
            <a:endParaRPr lang="en-US" sz="900" dirty="0"/>
          </a:p>
        </p:txBody>
      </p:sp>
      <p:sp>
        <p:nvSpPr>
          <p:cNvPr id="32" name="Shape 19"/>
          <p:cNvSpPr/>
          <p:nvPr/>
        </p:nvSpPr>
        <p:spPr>
          <a:xfrm>
            <a:off x="274320" y="3063240"/>
            <a:ext cx="2743200" cy="1920240"/>
          </a:xfrm>
          <a:prstGeom prst="roundRect">
            <a:avLst>
              <a:gd name="adj" fmla="val 5714"/>
            </a:avLst>
          </a:prstGeom>
          <a:solidFill>
            <a:srgbClr val="132340"/>
          </a:solidFill>
          <a:ln w="12700">
            <a:solidFill>
              <a:srgbClr val="1E3A5F"/>
            </a:solidFill>
            <a:prstDash val="solid"/>
          </a:ln>
          <a:effectLst>
            <a:outerShdw blurRad="101600" dist="38100" dir="2700000" algn="bl" rotWithShape="0">
              <a:srgbClr val="000000">
                <a:alpha val="18000"/>
              </a:srgbClr>
            </a:outerShdw>
          </a:effectLst>
        </p:spPr>
      </p:sp>
      <p:sp>
        <p:nvSpPr>
          <p:cNvPr id="33" name="Text 20"/>
          <p:cNvSpPr/>
          <p:nvPr/>
        </p:nvSpPr>
        <p:spPr>
          <a:xfrm>
            <a:off x="411480" y="3172968"/>
            <a:ext cx="2514600" cy="347472"/>
          </a:xfrm>
          <a:prstGeom prst="rect">
            <a:avLst/>
          </a:prstGeom>
          <a:noFill/>
        </p:spPr>
        <p:txBody>
          <a:bodyPr wrap="square" lIns="0" tIns="0" rIns="0" bIns="0" rtlCol="0" anchor="ctr"/>
          <a:lstStyle/>
          <a:p>
            <a:pPr marL="0" indent="0">
              <a:buNone/>
            </a:pPr>
            <a:r>
              <a:rPr lang="en-US" sz="1200" b="1" dirty="0">
                <a:solidFill>
                  <a:srgbClr val="F9A825"/>
                </a:solidFill>
                <a:latin typeface="Calibri" panose="020F0502020204030204" pitchFamily="34" charset="0"/>
                <a:ea typeface="Calibri" panose="020F0502020204030204" pitchFamily="34" charset="-122"/>
                <a:cs typeface="Calibri" panose="020F0502020204030204" pitchFamily="34" charset="-120"/>
              </a:rPr>
              <a:t>AI &amp; Alerts</a:t>
            </a:r>
            <a:endParaRPr lang="en-US" sz="1200" dirty="0"/>
          </a:p>
        </p:txBody>
      </p:sp>
      <p:pic>
        <p:nvPicPr>
          <p:cNvPr id="34" name="Image 11" descr="preencoded.png"/>
          <p:cNvPicPr>
            <a:picLocks noChangeAspect="1"/>
          </p:cNvPicPr>
          <p:nvPr/>
        </p:nvPicPr>
        <p:blipFill>
          <a:blip r:embed="rId1"/>
          <a:stretch>
            <a:fillRect/>
          </a:stretch>
        </p:blipFill>
        <p:spPr>
          <a:xfrm>
            <a:off x="402336" y="3611880"/>
            <a:ext cx="201168" cy="201168"/>
          </a:xfrm>
          <a:prstGeom prst="rect">
            <a:avLst/>
          </a:prstGeom>
        </p:spPr>
      </p:pic>
      <p:sp>
        <p:nvSpPr>
          <p:cNvPr id="35" name="Text 21"/>
          <p:cNvSpPr/>
          <p:nvPr/>
        </p:nvSpPr>
        <p:spPr>
          <a:xfrm>
            <a:off x="658368" y="3593592"/>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TATBot — natural language discharge Q&amp;A</a:t>
            </a:r>
            <a:endParaRPr lang="en-US" sz="900" dirty="0"/>
          </a:p>
        </p:txBody>
      </p:sp>
      <p:pic>
        <p:nvPicPr>
          <p:cNvPr id="36" name="Image 12" descr="preencoded.png"/>
          <p:cNvPicPr>
            <a:picLocks noChangeAspect="1"/>
          </p:cNvPicPr>
          <p:nvPr/>
        </p:nvPicPr>
        <p:blipFill>
          <a:blip r:embed="rId1"/>
          <a:stretch>
            <a:fillRect/>
          </a:stretch>
        </p:blipFill>
        <p:spPr>
          <a:xfrm>
            <a:off x="402336" y="3950208"/>
            <a:ext cx="201168" cy="201168"/>
          </a:xfrm>
          <a:prstGeom prst="rect">
            <a:avLst/>
          </a:prstGeom>
        </p:spPr>
      </p:pic>
      <p:sp>
        <p:nvSpPr>
          <p:cNvPr id="37" name="Text 22"/>
          <p:cNvSpPr/>
          <p:nvPr/>
        </p:nvSpPr>
        <p:spPr>
          <a:xfrm>
            <a:off x="658368" y="3931920"/>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AI-generated Executive Summary</a:t>
            </a:r>
            <a:endParaRPr lang="en-US" sz="900" dirty="0"/>
          </a:p>
        </p:txBody>
      </p:sp>
      <p:pic>
        <p:nvPicPr>
          <p:cNvPr id="38" name="Image 13" descr="preencoded.png"/>
          <p:cNvPicPr>
            <a:picLocks noChangeAspect="1"/>
          </p:cNvPicPr>
          <p:nvPr/>
        </p:nvPicPr>
        <p:blipFill>
          <a:blip r:embed="rId1"/>
          <a:stretch>
            <a:fillRect/>
          </a:stretch>
        </p:blipFill>
        <p:spPr>
          <a:xfrm>
            <a:off x="402336" y="4288536"/>
            <a:ext cx="201168" cy="201168"/>
          </a:xfrm>
          <a:prstGeom prst="rect">
            <a:avLst/>
          </a:prstGeom>
        </p:spPr>
      </p:pic>
      <p:sp>
        <p:nvSpPr>
          <p:cNvPr id="39" name="Text 23"/>
          <p:cNvSpPr/>
          <p:nvPr/>
        </p:nvSpPr>
        <p:spPr>
          <a:xfrm>
            <a:off x="658368" y="4270248"/>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AI-suggested RCA on benchmark breach</a:t>
            </a:r>
            <a:endParaRPr lang="en-US" sz="900" dirty="0"/>
          </a:p>
        </p:txBody>
      </p:sp>
      <p:pic>
        <p:nvPicPr>
          <p:cNvPr id="40" name="Image 14" descr="preencoded.png"/>
          <p:cNvPicPr>
            <a:picLocks noChangeAspect="1"/>
          </p:cNvPicPr>
          <p:nvPr/>
        </p:nvPicPr>
        <p:blipFill>
          <a:blip r:embed="rId1"/>
          <a:stretch>
            <a:fillRect/>
          </a:stretch>
        </p:blipFill>
        <p:spPr>
          <a:xfrm>
            <a:off x="402336" y="4626864"/>
            <a:ext cx="201168" cy="201168"/>
          </a:xfrm>
          <a:prstGeom prst="rect">
            <a:avLst/>
          </a:prstGeom>
        </p:spPr>
      </p:pic>
      <p:sp>
        <p:nvSpPr>
          <p:cNvPr id="41" name="Text 24"/>
          <p:cNvSpPr/>
          <p:nvPr/>
        </p:nvSpPr>
        <p:spPr>
          <a:xfrm>
            <a:off x="658368" y="4608576"/>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Email alerts — SMTP or log mode</a:t>
            </a:r>
            <a:endParaRPr lang="en-US" sz="900" dirty="0"/>
          </a:p>
        </p:txBody>
      </p:sp>
      <p:sp>
        <p:nvSpPr>
          <p:cNvPr id="42" name="Shape 25"/>
          <p:cNvSpPr/>
          <p:nvPr/>
        </p:nvSpPr>
        <p:spPr>
          <a:xfrm>
            <a:off x="3200400" y="3063240"/>
            <a:ext cx="2743200" cy="1920240"/>
          </a:xfrm>
          <a:prstGeom prst="roundRect">
            <a:avLst>
              <a:gd name="adj" fmla="val 5714"/>
            </a:avLst>
          </a:prstGeom>
          <a:solidFill>
            <a:srgbClr val="132340"/>
          </a:solidFill>
          <a:ln w="12700">
            <a:solidFill>
              <a:srgbClr val="1E3A5F"/>
            </a:solidFill>
            <a:prstDash val="solid"/>
          </a:ln>
          <a:effectLst>
            <a:outerShdw blurRad="101600" dist="38100" dir="2700000" algn="bl" rotWithShape="0">
              <a:srgbClr val="000000">
                <a:alpha val="18000"/>
              </a:srgbClr>
            </a:outerShdw>
          </a:effectLst>
        </p:spPr>
      </p:sp>
      <p:sp>
        <p:nvSpPr>
          <p:cNvPr id="43" name="Text 26"/>
          <p:cNvSpPr/>
          <p:nvPr/>
        </p:nvSpPr>
        <p:spPr>
          <a:xfrm>
            <a:off x="3337560" y="3172968"/>
            <a:ext cx="2514600" cy="347472"/>
          </a:xfrm>
          <a:prstGeom prst="rect">
            <a:avLst/>
          </a:prstGeom>
          <a:noFill/>
        </p:spPr>
        <p:txBody>
          <a:bodyPr wrap="square" lIns="0" tIns="0" rIns="0" bIns="0" rtlCol="0" anchor="ctr"/>
          <a:lstStyle/>
          <a:p>
            <a:pPr marL="0" indent="0">
              <a:buNone/>
            </a:pPr>
            <a:r>
              <a:rPr lang="en-US" sz="1200" b="1" dirty="0">
                <a:solidFill>
                  <a:srgbClr val="F9A825"/>
                </a:solidFill>
                <a:latin typeface="Calibri" panose="020F0502020204030204" pitchFamily="34" charset="0"/>
                <a:ea typeface="Calibri" panose="020F0502020204030204" pitchFamily="34" charset="-122"/>
                <a:cs typeface="Calibri" panose="020F0502020204030204" pitchFamily="34" charset="-120"/>
              </a:rPr>
              <a:t>Security</a:t>
            </a:r>
            <a:endParaRPr lang="en-US" sz="1200" dirty="0"/>
          </a:p>
        </p:txBody>
      </p:sp>
      <p:pic>
        <p:nvPicPr>
          <p:cNvPr id="44" name="Image 15" descr="preencoded.png"/>
          <p:cNvPicPr>
            <a:picLocks noChangeAspect="1"/>
          </p:cNvPicPr>
          <p:nvPr/>
        </p:nvPicPr>
        <p:blipFill>
          <a:blip r:embed="rId1"/>
          <a:stretch>
            <a:fillRect/>
          </a:stretch>
        </p:blipFill>
        <p:spPr>
          <a:xfrm>
            <a:off x="3328416" y="3611880"/>
            <a:ext cx="201168" cy="201168"/>
          </a:xfrm>
          <a:prstGeom prst="rect">
            <a:avLst/>
          </a:prstGeom>
        </p:spPr>
      </p:pic>
      <p:sp>
        <p:nvSpPr>
          <p:cNvPr id="45" name="Text 27"/>
          <p:cNvSpPr/>
          <p:nvPr/>
        </p:nvSpPr>
        <p:spPr>
          <a:xfrm>
            <a:off x="3584448" y="3593592"/>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Role-based access — 12 department roles</a:t>
            </a:r>
            <a:endParaRPr lang="en-US" sz="900" dirty="0"/>
          </a:p>
        </p:txBody>
      </p:sp>
      <p:pic>
        <p:nvPicPr>
          <p:cNvPr id="46" name="Image 16" descr="preencoded.png"/>
          <p:cNvPicPr>
            <a:picLocks noChangeAspect="1"/>
          </p:cNvPicPr>
          <p:nvPr/>
        </p:nvPicPr>
        <p:blipFill>
          <a:blip r:embed="rId1"/>
          <a:stretch>
            <a:fillRect/>
          </a:stretch>
        </p:blipFill>
        <p:spPr>
          <a:xfrm>
            <a:off x="3328416" y="3950208"/>
            <a:ext cx="201168" cy="201168"/>
          </a:xfrm>
          <a:prstGeom prst="rect">
            <a:avLst/>
          </a:prstGeom>
        </p:spPr>
      </p:pic>
      <p:sp>
        <p:nvSpPr>
          <p:cNvPr id="47" name="Text 28"/>
          <p:cNvSpPr/>
          <p:nvPr/>
        </p:nvSpPr>
        <p:spPr>
          <a:xfrm>
            <a:off x="3584448" y="3931920"/>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Floor-restricted views per user</a:t>
            </a:r>
            <a:endParaRPr lang="en-US" sz="900" dirty="0"/>
          </a:p>
        </p:txBody>
      </p:sp>
      <p:pic>
        <p:nvPicPr>
          <p:cNvPr id="48" name="Image 17" descr="preencoded.png"/>
          <p:cNvPicPr>
            <a:picLocks noChangeAspect="1"/>
          </p:cNvPicPr>
          <p:nvPr/>
        </p:nvPicPr>
        <p:blipFill>
          <a:blip r:embed="rId1"/>
          <a:stretch>
            <a:fillRect/>
          </a:stretch>
        </p:blipFill>
        <p:spPr>
          <a:xfrm>
            <a:off x="3328416" y="4288536"/>
            <a:ext cx="201168" cy="201168"/>
          </a:xfrm>
          <a:prstGeom prst="rect">
            <a:avLst/>
          </a:prstGeom>
        </p:spPr>
      </p:pic>
      <p:sp>
        <p:nvSpPr>
          <p:cNvPr id="49" name="Text 29"/>
          <p:cNvSpPr/>
          <p:nvPr/>
        </p:nvSpPr>
        <p:spPr>
          <a:xfrm>
            <a:off x="3584448" y="4270248"/>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Full audit trail — who updated what and when</a:t>
            </a:r>
            <a:endParaRPr lang="en-US" sz="900" dirty="0"/>
          </a:p>
        </p:txBody>
      </p:sp>
      <p:pic>
        <p:nvPicPr>
          <p:cNvPr id="50" name="Image 18" descr="preencoded.png"/>
          <p:cNvPicPr>
            <a:picLocks noChangeAspect="1"/>
          </p:cNvPicPr>
          <p:nvPr/>
        </p:nvPicPr>
        <p:blipFill>
          <a:blip r:embed="rId1"/>
          <a:stretch>
            <a:fillRect/>
          </a:stretch>
        </p:blipFill>
        <p:spPr>
          <a:xfrm>
            <a:off x="3328416" y="4626864"/>
            <a:ext cx="201168" cy="201168"/>
          </a:xfrm>
          <a:prstGeom prst="rect">
            <a:avLst/>
          </a:prstGeom>
        </p:spPr>
      </p:pic>
      <p:sp>
        <p:nvSpPr>
          <p:cNvPr id="51" name="Text 30"/>
          <p:cNvSpPr/>
          <p:nvPr/>
        </p:nvSpPr>
        <p:spPr>
          <a:xfrm>
            <a:off x="3584448" y="4608576"/>
            <a:ext cx="2286000" cy="292608"/>
          </a:xfrm>
          <a:prstGeom prst="rect">
            <a:avLst/>
          </a:prstGeom>
          <a:noFill/>
        </p:spPr>
        <p:txBody>
          <a:bodyPr wrap="square" lIns="0" tIns="0" rIns="0" bIns="0" rtlCol="0" anchor="ctr"/>
          <a:lstStyle/>
          <a:p>
            <a:pPr marL="0" indent="0">
              <a:buNone/>
            </a:pPr>
            <a:r>
              <a:rPr lang="en-US" sz="900" dirty="0">
                <a:solidFill>
                  <a:srgbClr val="D0E8FF"/>
                </a:solidFill>
                <a:latin typeface="Calibri" panose="020F0502020204030204" pitchFamily="34" charset="0"/>
                <a:ea typeface="Calibri" panose="020F0502020204030204" pitchFamily="34" charset="-122"/>
                <a:cs typeface="Calibri" panose="020F0502020204030204" pitchFamily="34" charset="-120"/>
              </a:rPr>
              <a:t>CSV export with date filters for records</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Shape 0"/>
          <p:cNvSpPr/>
          <p:nvPr/>
        </p:nvSpPr>
        <p:spPr>
          <a:xfrm>
            <a:off x="-1371600" y="-914400"/>
            <a:ext cx="4572000" cy="4572000"/>
          </a:xfrm>
          <a:prstGeom prst="ellipse">
            <a:avLst/>
          </a:prstGeom>
          <a:solidFill>
            <a:srgbClr val="1565C0">
              <a:alpha val="18000"/>
            </a:srgbClr>
          </a:solidFill>
          <a:ln w="12700">
            <a:solidFill>
              <a:srgbClr val="1565C0">
                <a:alpha val="18000"/>
              </a:srgbClr>
            </a:solidFill>
            <a:prstDash val="solid"/>
          </a:ln>
        </p:spPr>
      </p:sp>
      <p:sp>
        <p:nvSpPr>
          <p:cNvPr id="3" name="Shape 1"/>
          <p:cNvSpPr/>
          <p:nvPr/>
        </p:nvSpPr>
        <p:spPr>
          <a:xfrm>
            <a:off x="6858000" y="2286000"/>
            <a:ext cx="3657600" cy="3657600"/>
          </a:xfrm>
          <a:prstGeom prst="ellipse">
            <a:avLst/>
          </a:prstGeom>
          <a:solidFill>
            <a:srgbClr val="00897B">
              <a:alpha val="15000"/>
            </a:srgbClr>
          </a:solidFill>
          <a:ln w="12700">
            <a:solidFill>
              <a:srgbClr val="00897B">
                <a:alpha val="15000"/>
              </a:srgbClr>
            </a:solidFill>
            <a:prstDash val="solid"/>
          </a:ln>
        </p:spPr>
      </p:sp>
      <p:pic>
        <p:nvPicPr>
          <p:cNvPr id="4" name="Image 0" descr="preencoded.png"/>
          <p:cNvPicPr>
            <a:picLocks noChangeAspect="1"/>
          </p:cNvPicPr>
          <p:nvPr/>
        </p:nvPicPr>
        <p:blipFill>
          <a:blip r:embed="rId1"/>
          <a:stretch>
            <a:fillRect/>
          </a:stretch>
        </p:blipFill>
        <p:spPr>
          <a:xfrm>
            <a:off x="3886200" y="502920"/>
            <a:ext cx="1371600" cy="1371600"/>
          </a:xfrm>
          <a:prstGeom prst="rect">
            <a:avLst/>
          </a:prstGeom>
        </p:spPr>
      </p:pic>
      <p:sp>
        <p:nvSpPr>
          <p:cNvPr id="5" name="Text 2"/>
          <p:cNvSpPr/>
          <p:nvPr/>
        </p:nvSpPr>
        <p:spPr>
          <a:xfrm>
            <a:off x="457200" y="2011680"/>
            <a:ext cx="8229600" cy="640080"/>
          </a:xfrm>
          <a:prstGeom prst="rect">
            <a:avLst/>
          </a:prstGeom>
          <a:noFill/>
        </p:spPr>
        <p:txBody>
          <a:bodyPr wrap="square" lIns="0" tIns="0" rIns="0" bIns="0" rtlCol="0" anchor="ctr"/>
          <a:lstStyle/>
          <a:p>
            <a:pPr marL="0" indent="0" algn="ctr">
              <a:buNone/>
            </a:pPr>
            <a:r>
              <a:rPr lang="en-US" sz="4200" b="1" dirty="0">
                <a:solidFill>
                  <a:srgbClr val="FFFFFF"/>
                </a:solidFill>
                <a:latin typeface="Cambria" panose="02040503050406030204" pitchFamily="34" charset="0"/>
                <a:ea typeface="Cambria" panose="02040503050406030204" pitchFamily="34" charset="-122"/>
                <a:cs typeface="Cambria" panose="02040503050406030204" pitchFamily="34" charset="-120"/>
              </a:rPr>
              <a:t>Built In-House.</a:t>
            </a:r>
            <a:endParaRPr lang="en-US" sz="4200" dirty="0"/>
          </a:p>
        </p:txBody>
      </p:sp>
      <p:sp>
        <p:nvSpPr>
          <p:cNvPr id="6" name="Text 3"/>
          <p:cNvSpPr/>
          <p:nvPr/>
        </p:nvSpPr>
        <p:spPr>
          <a:xfrm>
            <a:off x="457200" y="2697480"/>
            <a:ext cx="8229600" cy="411480"/>
          </a:xfrm>
          <a:prstGeom prst="rect">
            <a:avLst/>
          </a:prstGeom>
          <a:noFill/>
        </p:spPr>
        <p:txBody>
          <a:bodyPr wrap="square" lIns="0" tIns="0" rIns="0" bIns="0" rtlCol="0" anchor="ctr"/>
          <a:lstStyle/>
          <a:p>
            <a:pPr marL="0" indent="0" algn="ctr">
              <a:buNone/>
            </a:pPr>
            <a:r>
              <a:rPr lang="en-US" sz="1800" i="1" dirty="0">
                <a:solidFill>
                  <a:srgbClr val="F9A825"/>
                </a:solidFill>
                <a:latin typeface="Calibri" panose="020F0502020204030204" pitchFamily="34" charset="0"/>
                <a:ea typeface="Calibri" panose="020F0502020204030204" pitchFamily="34" charset="-122"/>
                <a:cs typeface="Calibri" panose="020F0502020204030204" pitchFamily="34" charset="-120"/>
              </a:rPr>
              <a:t>Designed for S.N. Hospital. By S.N. Hospital.</a:t>
            </a:r>
            <a:endParaRPr lang="en-US" sz="1800" dirty="0"/>
          </a:p>
        </p:txBody>
      </p:sp>
      <p:sp>
        <p:nvSpPr>
          <p:cNvPr id="7" name="Text 4"/>
          <p:cNvSpPr/>
          <p:nvPr/>
        </p:nvSpPr>
        <p:spPr>
          <a:xfrm>
            <a:off x="1097280" y="3291840"/>
            <a:ext cx="6949440" cy="731520"/>
          </a:xfrm>
          <a:prstGeom prst="rect">
            <a:avLst/>
          </a:prstGeom>
          <a:noFill/>
        </p:spPr>
        <p:txBody>
          <a:bodyPr wrap="square" lIns="0" tIns="0" rIns="0" bIns="0" rtlCol="0" anchor="ctr"/>
          <a:lstStyle/>
          <a:p>
            <a:pPr marL="0" indent="0" algn="ctr">
              <a:buNone/>
            </a:pPr>
            <a:r>
              <a:rPr lang="en-US" sz="1300" dirty="0">
                <a:solidFill>
                  <a:srgbClr val="B0D0F0"/>
                </a:solidFill>
                <a:latin typeface="Calibri" panose="020F0502020204030204" pitchFamily="34" charset="0"/>
                <a:ea typeface="Calibri" panose="020F0502020204030204" pitchFamily="34" charset="-122"/>
                <a:cs typeface="Calibri" panose="020F0502020204030204" pitchFamily="34" charset="-120"/>
              </a:rPr>
              <a:t>Every line of code, every stage name, every benchmark — tuned to our workflows,</a:t>
            </a:r>
            <a:endParaRPr lang="en-US" sz="1300" dirty="0"/>
          </a:p>
          <a:p>
            <a:pPr marL="0" indent="0" algn="ctr">
              <a:buNone/>
            </a:pPr>
            <a:r>
              <a:rPr lang="en-US" sz="1300" dirty="0">
                <a:solidFill>
                  <a:srgbClr val="B0D0F0"/>
                </a:solidFill>
                <a:latin typeface="Calibri" panose="020F0502020204030204" pitchFamily="34" charset="0"/>
                <a:ea typeface="Calibri" panose="020F0502020204030204" pitchFamily="34" charset="-122"/>
                <a:cs typeface="Calibri" panose="020F0502020204030204" pitchFamily="34" charset="-120"/>
              </a:rPr>
              <a:t>our departments, and our patients.</a:t>
            </a:r>
            <a:endParaRPr lang="en-US" sz="1300" dirty="0"/>
          </a:p>
        </p:txBody>
      </p:sp>
      <p:sp>
        <p:nvSpPr>
          <p:cNvPr id="8" name="Shape 5"/>
          <p:cNvSpPr/>
          <p:nvPr/>
        </p:nvSpPr>
        <p:spPr>
          <a:xfrm>
            <a:off x="2286000" y="4160520"/>
            <a:ext cx="4572000" cy="640080"/>
          </a:xfrm>
          <a:prstGeom prst="roundRect">
            <a:avLst>
              <a:gd name="adj" fmla="val 17143"/>
            </a:avLst>
          </a:prstGeom>
          <a:solidFill>
            <a:srgbClr val="00897B"/>
          </a:solidFill>
          <a:ln w="12700">
            <a:solidFill>
              <a:srgbClr val="00897B"/>
            </a:solidFill>
            <a:prstDash val="solid"/>
          </a:ln>
          <a:effectLst>
            <a:outerShdw blurRad="101600" dist="38100" dir="2700000" algn="bl" rotWithShape="0">
              <a:srgbClr val="000000">
                <a:alpha val="18000"/>
              </a:srgbClr>
            </a:outerShdw>
          </a:effectLst>
        </p:spPr>
      </p:sp>
      <p:sp>
        <p:nvSpPr>
          <p:cNvPr id="9" name="Text 6"/>
          <p:cNvSpPr/>
          <p:nvPr/>
        </p:nvSpPr>
        <p:spPr>
          <a:xfrm>
            <a:off x="2286000" y="4160520"/>
            <a:ext cx="4572000" cy="640080"/>
          </a:xfrm>
          <a:prstGeom prst="rect">
            <a:avLst/>
          </a:prstGeom>
          <a:noFill/>
        </p:spPr>
        <p:txBody>
          <a:bodyPr wrap="square" lIns="0" tIns="0" rIns="0" bIns="0" rtlCol="0" anchor="ctr"/>
          <a:lstStyle/>
          <a:p>
            <a:pPr marL="0" indent="0" algn="ctr">
              <a:buNone/>
            </a:pPr>
            <a:r>
              <a:rPr lang="en-US" sz="1500" b="1" dirty="0">
                <a:solidFill>
                  <a:srgbClr val="FFFFFF"/>
                </a:solidFill>
                <a:latin typeface="Calibri" panose="020F0502020204030204" pitchFamily="34" charset="0"/>
                <a:ea typeface="Calibri" panose="020F0502020204030204" pitchFamily="34" charset="-122"/>
                <a:cs typeface="Calibri" panose="020F0502020204030204" pitchFamily="34" charset="-120"/>
              </a:rPr>
              <a:t>Thank You — Open for Questions</a:t>
            </a:r>
            <a:endParaRPr lang="en-US" sz="1500" dirty="0"/>
          </a:p>
        </p:txBody>
      </p:sp>
      <p:sp>
        <p:nvSpPr>
          <p:cNvPr id="10" name="Text 7"/>
          <p:cNvSpPr/>
          <p:nvPr/>
        </p:nvSpPr>
        <p:spPr>
          <a:xfrm>
            <a:off x="457200" y="4846320"/>
            <a:ext cx="8229600" cy="228600"/>
          </a:xfrm>
          <a:prstGeom prst="rect">
            <a:avLst/>
          </a:prstGeom>
          <a:noFill/>
        </p:spPr>
        <p:txBody>
          <a:bodyPr wrap="square" lIns="0" tIns="0" rIns="0" bIns="0" rtlCol="0" anchor="ctr"/>
          <a:lstStyle/>
          <a:p>
            <a:pPr marL="0" indent="0" algn="ctr">
              <a:buNone/>
            </a:pPr>
            <a:r>
              <a:rPr lang="en-US" sz="900" dirty="0">
                <a:solidFill>
                  <a:srgbClr val="607080"/>
                </a:solidFill>
                <a:latin typeface="Calibri" panose="020F0502020204030204" pitchFamily="34" charset="0"/>
                <a:ea typeface="Calibri" panose="020F0502020204030204" pitchFamily="34" charset="-122"/>
                <a:cs typeface="Calibri" panose="020F0502020204030204" pitchFamily="34" charset="-120"/>
              </a:rPr>
              <a:t>IT Department  |  S.N. Super Speciality Hospital  |  June 2026</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5331</Words>
  <Application>WPS Presentation</Application>
  <PresentationFormat>On-screen Show (16:9)</PresentationFormat>
  <Paragraphs>354</Paragraphs>
  <Slides>10</Slides>
  <Notes>10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10</vt:i4>
      </vt:variant>
    </vt:vector>
  </HeadingPairs>
  <TitlesOfParts>
    <vt:vector size="23" baseType="lpstr">
      <vt:lpstr>Arial</vt:lpstr>
      <vt:lpstr>SimSun</vt:lpstr>
      <vt:lpstr>Wingdings</vt:lpstr>
      <vt:lpstr>Calibri</vt:lpstr>
      <vt:lpstr>Calibri</vt:lpstr>
      <vt:lpstr>Calibri</vt:lpstr>
      <vt:lpstr>Cambria</vt:lpstr>
      <vt:lpstr>Cambria</vt:lpstr>
      <vt:lpstr>Cambria</vt:lpstr>
      <vt:lpstr>Arial</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Discharge TAT Tracker — System Presentation</dc:title>
  <dc:creator>S.N. Super Speciality Hospital</dc:creator>
  <dc:subject>PptxGenJS Presentation</dc:subject>
  <cp:lastModifiedBy>CEO</cp:lastModifiedBy>
  <cp:revision>2</cp:revision>
  <dcterms:created xsi:type="dcterms:W3CDTF">2026-06-24T04:56:00Z</dcterms:created>
  <dcterms:modified xsi:type="dcterms:W3CDTF">2026-06-27T06:38:40Z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16586493D50142039F022C409B5E3E1E_13</vt:lpwstr>
  </property>
  <property fmtid="{D5CDD505-2E9C-101B-9397-08002B2CF9AE}" pid="3" name="KSOProductBuildVer">
    <vt:lpwstr>1033-12.1.0.26880</vt:lpwstr>
  </property>
</Properties>
</file>