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1"/>
  </p:notesMasterIdLst>
  <p:sldIdLst>
    <p:sldId id="268" r:id="rId3"/>
    <p:sldId id="267" r:id="rId4"/>
    <p:sldId id="256" r:id="rId5"/>
    <p:sldId id="257" r:id="rId6"/>
    <p:sldId id="260" r:id="rId7"/>
    <p:sldId id="258" r:id="rId8"/>
    <p:sldId id="262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7557C-7D5D-7064-C7E2-FE4B6098BF18}" v="121" dt="2024-12-18T07:41:20.6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4761" autoAdjust="0"/>
  </p:normalViewPr>
  <p:slideViewPr>
    <p:cSldViewPr snapToGrid="0">
      <p:cViewPr varScale="1">
        <p:scale>
          <a:sx n="119" d="100"/>
          <a:sy n="119" d="100"/>
        </p:scale>
        <p:origin x="21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F2C46-7D6A-482D-A228-5F7E4B0AC61D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9E8C5-C16E-499B-A708-2CF9D9D29C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789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F06FF-2A1D-58E4-82C1-A2EAA41C5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FCF267-55A8-F296-6784-A2A9DB4494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137F1-2837-AF60-487C-539568D43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BF14-A710-254E-A04F-95DE72D23B26}" type="datetime1">
              <a:rPr lang="en-IN" smtClean="0"/>
              <a:t>14-09-2026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07FFD-2F13-A468-07C6-3DF154C89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EE4B8-FF03-AF02-3898-1941C530C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68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252AF-2511-215A-4504-3477C614F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                            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BE189-B766-5317-2C9A-612E1AB00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DAA07-E0B7-AB94-7B83-5BF3647EA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3A31-B56A-624C-9BCB-1850C257718E}" type="datetime1">
              <a:rPr lang="en-IN" smtClean="0"/>
              <a:t>14-09-2026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E5ED7-B61A-F5EA-9135-CEC1E8790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3C420-2F0E-0482-33DE-F53777F59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FF21A3-C6F2-AED4-CAF3-CDB9B769C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-8414"/>
            <a:ext cx="1036320" cy="1036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842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09A55-80C7-64C4-FEBE-61E0DB9A7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B2F3C1-9365-1964-206A-0BFC8C6BC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BF8A3-B712-AA4E-8595-7AC05F272885}" type="datetime1">
              <a:rPr lang="en-IN" smtClean="0"/>
              <a:t>14-09-2026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F97A55-5FDE-2A26-F29F-721664FB0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85D6D-39B9-2224-10FD-600D43425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125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74FC4-8B8C-7013-CC8D-6F1644DBE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1984E-DCCE-71CC-4A88-3DEFAD624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B457D-14EE-E015-76A1-8FE868D18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053E1-3891-2E45-9107-407A6FA4F592}" type="datetime1">
              <a:rPr lang="en-IN" smtClean="0"/>
              <a:t>14-09-2026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59F1F-EF66-791C-1124-D8C779571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A5BE6-A2B9-897A-4CA4-134E0426E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016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60C64-59CE-683A-10A8-85EB1509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0A8FD-FF14-FB80-D7BD-EB8500BBC6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5F5BDA-28C7-3E7C-4677-C93037774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60A6C8-5867-6733-DA1A-5488DA5E1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8135D-0C1B-7A4E-B20F-6B65B894E0B6}" type="datetime1">
              <a:rPr lang="en-IN" smtClean="0"/>
              <a:t>14-09-2026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F782C0-677A-C13D-5633-E65C59D3C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36724C-B262-44FD-6099-D4D964FD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418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C2A5F-C343-9413-CD25-97FD331FA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114FB-8AF8-DA15-7D3E-0499F3638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85ABA4-F962-E098-37E0-E03D843C1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B04E4D-B1CF-5161-A158-7A8E1BD4BB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D554C-AA70-0CFB-147E-206F41B4D6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0DDAA2-0FEE-8535-CC7D-C6F582E02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C99A1-321A-F741-876F-D450B9BEACC2}" type="datetime1">
              <a:rPr lang="en-IN" smtClean="0"/>
              <a:t>14-09-2026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A5A90E-3FAC-8C6B-EC89-274D76440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F1DA7E-562D-E058-5F68-F973574DA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77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FA1F7-C877-8EB0-187D-990749C03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94C7C7-E3B0-C4A1-A0A7-103AEAEAF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C2D3D-2EE9-8A49-B1F1-B2372A5D28D7}" type="datetime1">
              <a:rPr lang="en-IN" smtClean="0"/>
              <a:t>14-09-2026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2720DE-231E-7137-FEA6-A55878BDC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011F9-834D-171F-0143-7973070EE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232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59052-E0EC-B679-8129-03DE25FC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Sample only</a:t>
            </a:r>
          </a:p>
        </p:txBody>
      </p:sp>
    </p:spTree>
    <p:extLst>
      <p:ext uri="{BB962C8B-B14F-4D97-AF65-F5344CB8AC3E}">
        <p14:creationId xmlns:p14="http://schemas.microsoft.com/office/powerpoint/2010/main" val="67441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FE0CD-C4BC-9F99-B901-E1D24EA88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FC112-F98B-751E-2DC9-0E13AFC98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8DC4E-377C-2CCC-D37D-6BC9A2093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329D1E-D37C-F685-30B4-997871CBA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2DFA1-E339-1B40-BE4D-E25A1BD2F4A7}" type="datetime1">
              <a:rPr lang="en-IN" smtClean="0"/>
              <a:t>14-09-2026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3A41B-673E-F99B-8604-9B66DCB57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241CB-E489-7236-FCB5-C81371A0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206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6191-3966-CBE7-D881-C4DF30DA7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6D9797-8EDB-06CE-B8BE-C559DC67CD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0B83C-241E-F829-B338-02C7CCEE12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D372AA-3864-060D-5B20-E51991B09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DD6C7-2625-9A43-89C4-F5AE7AA6B71D}" type="datetime1">
              <a:rPr lang="en-IN" smtClean="0"/>
              <a:t>14-09-2026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48E218-E9A8-D8F9-09D3-662D452B1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D6127-5D0B-024F-BB7E-CB3DF8488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630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114B5-CFDD-5D9E-B50A-98D35FC84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381E31-988B-0770-C786-BA1A7D3F4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9A6A5-A995-E6F9-6FA0-D65D329D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2B84-C844-BE4C-8862-345945FEE347}" type="datetime1">
              <a:rPr lang="en-IN" smtClean="0"/>
              <a:t>14-09-2026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D5C07-45F9-02A3-822B-A0B923917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C86CE-6190-029C-0A28-94FF0EDC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392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229222-37F6-BF18-3587-B176F482C1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AADC31-FC7B-F482-400A-D17A15584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B696C-0C61-B8FC-8671-A414D4A53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7AA69-0C04-C846-B665-DB210AF86CCD}" type="datetime1">
              <a:rPr lang="en-IN" smtClean="0"/>
              <a:t>14-09-2026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975F1-C14B-5BD5-A2B0-FC80DED25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0E29B-3220-5FF5-57A6-0BBD3D47E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86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953AD-E77C-C704-A5A3-564A7384B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879BF-52C0-0538-7915-B988D4A0E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DEF94-5519-EB9C-ABB4-ABC00C325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66A36-401A-9FB4-3387-E2B992833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F9A8F-E3F0-C5FF-4FA4-22043544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24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2F2E-BC76-78FD-394F-9D8D41F7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FDFD4-992A-48C0-BB54-944E7B960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041A4-922C-728B-53EE-9EB2745B9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AEA62-C9BC-89CF-CD38-FE25B416B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3F327-6360-9AB8-8DD6-CA35EC746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ACAC8-F09E-CC97-CD27-FACAA1167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C37DD-19A6-C4AF-0006-879C258CF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1CF0F-835C-5DF7-030B-C15E889E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8E552-AB12-8654-AA22-E73F871AF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3953A-1946-C829-6309-4428314C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46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9D5E3-F76C-1826-BA7D-0675768D0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F02EE-C352-8420-2EF3-CF465CBB8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D4490A-3834-EE17-3282-B62DACE72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FB407-8C14-1954-8E25-C2EFA80D1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7D151-4F52-9805-2F34-EA7ACEE0B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102C2A-2FBE-A49D-E9EB-A159E6E4D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3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87369-F493-F00D-9FAC-0FB56AE29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02045-FC7B-D437-9D94-D4849260A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A85968-854D-E467-9CBC-CB0DBB516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D83373-6263-588C-1BDF-E2DABA08A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F315A1-D00F-48A6-5486-C2C407FEDD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E31B6A-89AC-13CC-F92E-606DCFC13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2B1DB9-3F9E-CE73-4233-6DF76ABF6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E3DD23-D43F-0AB2-BD37-2C1A51AF8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83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B29F1-31EF-9E8F-D575-2B790737E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007CC5-7D49-4D94-6521-BB5C4988A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116B1A-F049-22E4-B66B-2E20890DA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46788-8060-92C1-14A4-3E366D65F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19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06BF34-DCF8-4640-BC26-EDBD6F9EB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31CA5F-4F68-0944-DCFD-102FB6265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3309C-E0C7-89E7-E850-F6A00BDCA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1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2BFB-3DD6-CDD3-8DA9-F519BB94F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44379-16E2-52B7-87BD-8C893B85D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AC5D9-0D2D-857B-F627-666862AE5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0114F-8B43-AD18-78AB-BF58BC37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B8BC8-5D01-7AC1-2EC3-AA647C71D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68835E-1905-A30A-64F2-92BEAD10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17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24AD4-A0C0-FDB9-6637-95F177A03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B484D-CACC-EBA2-2F9E-6561B2E837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25EAC-C93E-2B4A-53B1-0CA618E23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68A662-187C-D61D-F6ED-84606D0D0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75FDE-196E-B08C-5B26-C2DC477F4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3028E-7FEA-A252-CF11-9A81DF5EA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416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1D8B8-C9F6-3489-2AFA-C9FCB43C1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DD1B11-2D1C-36F7-9929-F28C9D334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80B27-A928-F3F0-9D43-26A33ECE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F4B7D-33F7-F1AF-E315-6D2894FB2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2903E-8E82-3166-ECFC-CAA283B30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979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66CAE5-FD2C-E4F0-2167-4E6C1075BD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88B66-BFFE-8410-AB61-779EBA78D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E65FD-FB6E-375E-2D2A-2797E64DF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40B83-1CEE-6901-9535-9EC094BA6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23104-A94C-CDE9-D9EC-258BB8ED3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1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2A9A89-9944-C504-0026-55C2F24C2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Sample only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70258-40ED-02AD-6051-831F92459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96532-7607-4903-FBC0-A4C60A2AD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1C37EE-F808-0F4C-A81D-CBFF3A8869B4}" type="datetime1">
              <a:rPr lang="en-IN" smtClean="0"/>
              <a:t>14-09-2026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369B5-C302-D8A3-CFC5-0DE4885ADA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F2B85-B6B1-AEA5-5064-6F1B820508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5E9554-BA03-4FD0-9E86-AD458FB43D1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C3457D-6C72-95BB-170D-21EC15FCE769}"/>
              </a:ext>
            </a:extLst>
          </p:cNvPr>
          <p:cNvSpPr txBox="1"/>
          <p:nvPr userDrawn="1"/>
        </p:nvSpPr>
        <p:spPr>
          <a:xfrm>
            <a:off x="4979823" y="2021953"/>
            <a:ext cx="7804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2">
                    <a:lumMod val="90000"/>
                  </a:schemeClr>
                </a:solidFill>
              </a:rPr>
              <a:t>Sample Only</a:t>
            </a:r>
          </a:p>
        </p:txBody>
      </p:sp>
    </p:spTree>
    <p:extLst>
      <p:ext uri="{BB962C8B-B14F-4D97-AF65-F5344CB8AC3E}">
        <p14:creationId xmlns:p14="http://schemas.microsoft.com/office/powerpoint/2010/main" val="938663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85F1CF-A50D-DF6D-BADF-9EEC97C5C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Sample only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E19D0-1774-3031-3FC4-8D537BFE3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68BFD-A2EB-85F0-F22A-D19BB7E870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CB8994-E225-9849-993C-8FE5DD27E03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25C9B-F726-E8B2-A5EF-195861D14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1ED7-F9D1-9928-B9DB-E5F27FD0D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C08435-5E22-EE46-9325-747C0118E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0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A6872-AEB4-5753-A9C4-9F41EBC4E3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1887200" cy="2892425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Calibri"/>
                <a:ea typeface="Calibri"/>
                <a:cs typeface="Calibri"/>
              </a:rPr>
              <a:t>Template for PSQ Indicators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C6E2B24-6404-2A35-2F7D-CEE3641C4F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686471"/>
              </p:ext>
            </p:extLst>
          </p:nvPr>
        </p:nvGraphicFramePr>
        <p:xfrm>
          <a:off x="5990896" y="4374931"/>
          <a:ext cx="6066119" cy="226771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839760">
                  <a:extLst>
                    <a:ext uri="{9D8B030D-6E8A-4147-A177-3AD203B41FA5}">
                      <a16:colId xmlns:a16="http://schemas.microsoft.com/office/drawing/2014/main" val="2438412978"/>
                    </a:ext>
                  </a:extLst>
                </a:gridCol>
                <a:gridCol w="3226359">
                  <a:extLst>
                    <a:ext uri="{9D8B030D-6E8A-4147-A177-3AD203B41FA5}">
                      <a16:colId xmlns:a16="http://schemas.microsoft.com/office/drawing/2014/main" val="3089313017"/>
                    </a:ext>
                  </a:extLst>
                </a:gridCol>
              </a:tblGrid>
              <a:tr h="333411">
                <a:tc>
                  <a:txBody>
                    <a:bodyPr/>
                    <a:lstStyle/>
                    <a:p>
                      <a:pPr fontAlgn="base">
                        <a:lnSpc>
                          <a:spcPts val="1350"/>
                        </a:lnSpc>
                      </a:pPr>
                      <a:r>
                        <a:rPr lang="en-US" sz="2000" dirty="0">
                          <a:effectLst/>
                        </a:rPr>
                        <a:t>Document ID </a:t>
                      </a:r>
                    </a:p>
                  </a:txBody>
                  <a:tcPr marL="200025" marR="200025" marT="137160" marB="13716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350"/>
                        </a:lnSpc>
                      </a:pPr>
                      <a:r>
                        <a:rPr lang="en-US" sz="2000" dirty="0">
                          <a:effectLst/>
                        </a:rPr>
                        <a:t>EM/Template/01/V2.0 </a:t>
                      </a:r>
                    </a:p>
                  </a:txBody>
                  <a:tcPr marL="200025" marR="200025" marT="137160" marB="137160"/>
                </a:tc>
                <a:extLst>
                  <a:ext uri="{0D108BD9-81ED-4DB2-BD59-A6C34878D82A}">
                    <a16:rowId xmlns:a16="http://schemas.microsoft.com/office/drawing/2014/main" val="84533891"/>
                  </a:ext>
                </a:extLst>
              </a:tr>
              <a:tr h="333411">
                <a:tc>
                  <a:txBody>
                    <a:bodyPr/>
                    <a:lstStyle/>
                    <a:p>
                      <a:pPr fontAlgn="base">
                        <a:lnSpc>
                          <a:spcPts val="1350"/>
                        </a:lnSpc>
                      </a:pPr>
                      <a:r>
                        <a:rPr lang="en-US" sz="2000" dirty="0">
                          <a:effectLst/>
                        </a:rPr>
                        <a:t>Document Category </a:t>
                      </a:r>
                    </a:p>
                  </a:txBody>
                  <a:tcPr marL="200025" marR="200025" marT="137160" marB="13716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350"/>
                        </a:lnSpc>
                      </a:pPr>
                      <a:r>
                        <a:rPr lang="en-US" sz="2000" dirty="0">
                          <a:effectLst/>
                        </a:rPr>
                        <a:t>Template </a:t>
                      </a:r>
                    </a:p>
                  </a:txBody>
                  <a:tcPr marL="200025" marR="200025" marT="137160" marB="137160"/>
                </a:tc>
                <a:extLst>
                  <a:ext uri="{0D108BD9-81ED-4DB2-BD59-A6C34878D82A}">
                    <a16:rowId xmlns:a16="http://schemas.microsoft.com/office/drawing/2014/main" val="32318758"/>
                  </a:ext>
                </a:extLst>
              </a:tr>
              <a:tr h="492867">
                <a:tc>
                  <a:txBody>
                    <a:bodyPr/>
                    <a:lstStyle/>
                    <a:p>
                      <a:pPr lvl="0">
                        <a:lnSpc>
                          <a:spcPts val="1350"/>
                        </a:lnSpc>
                        <a:buNone/>
                      </a:pPr>
                      <a:r>
                        <a:rPr lang="en-US" sz="2000" dirty="0">
                          <a:effectLst/>
                        </a:rPr>
                        <a:t>Version</a:t>
                      </a:r>
                    </a:p>
                  </a:txBody>
                  <a:tcPr marL="200025" marR="200025" marT="137160" marB="137160"/>
                </a:tc>
                <a:tc>
                  <a:txBody>
                    <a:bodyPr/>
                    <a:lstStyle/>
                    <a:p>
                      <a:pPr lvl="0">
                        <a:lnSpc>
                          <a:spcPts val="1350"/>
                        </a:lnSpc>
                        <a:buNone/>
                      </a:pPr>
                      <a:r>
                        <a:rPr lang="en-US" sz="2000" dirty="0">
                          <a:effectLst/>
                        </a:rPr>
                        <a:t>02  </a:t>
                      </a:r>
                      <a:endParaRPr lang="en-US" dirty="0"/>
                    </a:p>
                    <a:p>
                      <a:pPr lvl="0">
                        <a:lnSpc>
                          <a:spcPts val="1350"/>
                        </a:lnSpc>
                        <a:buNone/>
                      </a:pPr>
                      <a:endParaRPr lang="en-US" sz="2000" dirty="0">
                        <a:effectLst/>
                      </a:endParaRPr>
                    </a:p>
                  </a:txBody>
                  <a:tcPr marL="200025" marR="200025" marT="137160" marB="137160"/>
                </a:tc>
                <a:extLst>
                  <a:ext uri="{0D108BD9-81ED-4DB2-BD59-A6C34878D82A}">
                    <a16:rowId xmlns:a16="http://schemas.microsoft.com/office/drawing/2014/main" val="2760670135"/>
                  </a:ext>
                </a:extLst>
              </a:tr>
              <a:tr h="492867">
                <a:tc>
                  <a:txBody>
                    <a:bodyPr/>
                    <a:lstStyle/>
                    <a:p>
                      <a:pPr lvl="0">
                        <a:lnSpc>
                          <a:spcPts val="1350"/>
                        </a:lnSpc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Issue Date </a:t>
                      </a:r>
                      <a:endParaRPr lang="en-US" dirty="0"/>
                    </a:p>
                    <a:p>
                      <a:pPr lvl="0">
                        <a:lnSpc>
                          <a:spcPts val="1350"/>
                        </a:lnSpc>
                        <a:buNone/>
                      </a:pPr>
                      <a:endParaRPr lang="en-US" sz="2000" dirty="0">
                        <a:effectLst/>
                      </a:endParaRPr>
                    </a:p>
                  </a:txBody>
                  <a:tcPr marL="200025" marR="200025" marT="137160" marB="137160"/>
                </a:tc>
                <a:tc>
                  <a:txBody>
                    <a:bodyPr/>
                    <a:lstStyle/>
                    <a:p>
                      <a:pPr lvl="0">
                        <a:lnSpc>
                          <a:spcPts val="1350"/>
                        </a:lnSpc>
                        <a:buNone/>
                      </a:pPr>
                      <a:r>
                        <a:rPr lang="en-US" sz="2000" dirty="0">
                          <a:effectLst/>
                        </a:rPr>
                        <a:t>05/2026</a:t>
                      </a:r>
                    </a:p>
                  </a:txBody>
                  <a:tcPr marL="200025" marR="200025" marT="137160" marB="137160"/>
                </a:tc>
                <a:extLst>
                  <a:ext uri="{0D108BD9-81ED-4DB2-BD59-A6C34878D82A}">
                    <a16:rowId xmlns:a16="http://schemas.microsoft.com/office/drawing/2014/main" val="208655860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CD3106B-2E29-243B-D6DB-809D18355F92}"/>
              </a:ext>
            </a:extLst>
          </p:cNvPr>
          <p:cNvSpPr txBox="1"/>
          <p:nvPr/>
        </p:nvSpPr>
        <p:spPr>
          <a:xfrm>
            <a:off x="532433" y="1952776"/>
            <a:ext cx="1111517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This template is designed to help hospital track and monitor Patient Safety and Quality (PSQ) indicators within their healthcare facility. It provides a structured format to collect data on key performance metrics related to patient safety, clinical outcomes, and quality improvement efforts. The template allows hospitals to assess compliance , identify trends, measure progress, and ensure alignment with NABH standards. It serves as a critical tool for ongoing evaluation and strategic planning to enhance patient care and safety.</a:t>
            </a:r>
            <a:endParaRPr lang="en-US" dirty="0"/>
          </a:p>
        </p:txBody>
      </p:sp>
      <p:pic>
        <p:nvPicPr>
          <p:cNvPr id="8" name="drawing">
            <a:extLst>
              <a:ext uri="{FF2B5EF4-FFF2-40B4-BE49-F238E27FC236}">
                <a16:creationId xmlns:a16="http://schemas.microsoft.com/office/drawing/2014/main" id="{052E7611-7EFA-A92C-251D-A3A04A0AA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870" y="109362"/>
            <a:ext cx="200533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8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A6872-AEB4-5753-A9C4-9F41EBC4E3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1423988"/>
            <a:ext cx="10515600" cy="1944687"/>
          </a:xfrm>
        </p:spPr>
        <p:txBody>
          <a:bodyPr/>
          <a:lstStyle/>
          <a:p>
            <a:pPr algn="ctr"/>
            <a:r>
              <a:rPr lang="en-US" b="1" dirty="0"/>
              <a:t>PATIENT SAFETY AND QUALITY INDICATORS TEMPLATE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40271-7E28-9188-CDDE-26C20FB7E70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82880" y="4229997"/>
            <a:ext cx="10515600" cy="18716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NAME OF THE HOSPITAL: </a:t>
            </a:r>
          </a:p>
          <a:p>
            <a:pPr marL="0" indent="0">
              <a:buNone/>
            </a:pPr>
            <a:r>
              <a:rPr lang="en-US" b="1" dirty="0"/>
              <a:t>DATE: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7" name="drawing">
            <a:extLst>
              <a:ext uri="{FF2B5EF4-FFF2-40B4-BE49-F238E27FC236}">
                <a16:creationId xmlns:a16="http://schemas.microsoft.com/office/drawing/2014/main" id="{4DF6DB59-D84E-D41D-8B12-E28A07A47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5184" y="216939"/>
            <a:ext cx="200533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07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000000"/>
                </a:solidFill>
                <a:latin typeface="Aptos Display"/>
              </a:defRPr>
            </a:pPr>
            <a:r>
              <a:rPr dirty="0"/>
              <a:t>The Quality Indicators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3246120" cy="4709160"/>
          </a:xfrm>
          <a:prstGeom prst="rect">
            <a:avLst/>
          </a:prstGeom>
          <a:solidFill>
            <a:srgbClr val="D7F1FA"/>
          </a:solidFill>
          <a:ln w="10160"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1" y="1216152"/>
            <a:ext cx="309981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Process Indicators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655064"/>
            <a:ext cx="2971800" cy="2154436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Safe-surgery procedure compliance (wrong site / patient / surgery)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Safe &amp; rational prescriptions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Incomplete / improper consent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Time taken for discharge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Time for initial assessment of indoor patients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Waiting time for outpatient consultation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Compliance to hand hygiene practices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142232" y="1143000"/>
            <a:ext cx="3246120" cy="4709160"/>
          </a:xfrm>
          <a:prstGeom prst="rect">
            <a:avLst/>
          </a:prstGeom>
          <a:solidFill>
            <a:srgbClr val="FCE5E7"/>
          </a:solidFill>
          <a:ln w="10160"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215384" y="1216152"/>
            <a:ext cx="309981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latin typeface="Aptos"/>
              </a:defRPr>
            </a:pPr>
            <a:r>
              <a:t>Outcome Indicators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8536" y="1655064"/>
            <a:ext cx="2971800" cy="2154436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Catheter-associated urinary tract infection (CAUTI) rate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Surgical site infection (SSI) rate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Incidence of medication errors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Incidence of patient falls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Mortality rate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Average Length of Stay (ALOS)</a:t>
            </a:r>
          </a:p>
          <a:p>
            <a:pPr marL="171450" indent="-171450">
              <a:spcAft>
                <a:spcPts val="700"/>
              </a:spcAft>
              <a:buFont typeface="Arial" panose="020B0604020202020204" pitchFamily="34" charset="0"/>
              <a:buChar char="•"/>
              <a:defRPr sz="1140">
                <a:solidFill>
                  <a:srgbClr val="141414"/>
                </a:solidFill>
                <a:latin typeface="Aptos"/>
              </a:defRPr>
            </a:pPr>
            <a:r>
              <a:rPr dirty="0"/>
              <a:t>Hospital-associated pressure ulcers after admission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44383" y="1143000"/>
            <a:ext cx="3246120" cy="4709160"/>
          </a:xfrm>
          <a:prstGeom prst="rect">
            <a:avLst/>
          </a:prstGeom>
          <a:solidFill>
            <a:srgbClr val="E2F4D9"/>
          </a:solidFill>
          <a:ln w="10160"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17536" y="1216152"/>
            <a:ext cx="3099815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50" b="1">
                <a:latin typeface="Aptos"/>
              </a:defRPr>
            </a:pPr>
            <a:r>
              <a:t>Supplementary Managerial Indicators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90688" y="1655064"/>
            <a:ext cx="2971800" cy="1244956"/>
          </a:xfrm>
          <a:prstGeom prst="rect">
            <a:avLst/>
          </a:prstGeom>
          <a:noFill/>
        </p:spPr>
        <p:txBody>
          <a:bodyPr wrap="square" lIns="36576" tIns="18288" rIns="27432" bIns="18288">
            <a:spAutoFit/>
          </a:bodyPr>
          <a:lstStyle/>
          <a:p>
            <a:pPr marL="285750" indent="-285750">
              <a:spcAft>
                <a:spcPts val="700"/>
              </a:spcAft>
              <a:buFont typeface="Arial" panose="020B0604020202020204" pitchFamily="34" charset="0"/>
              <a:buChar char="•"/>
              <a:defRPr sz="1220">
                <a:solidFill>
                  <a:srgbClr val="141414"/>
                </a:solidFill>
                <a:latin typeface="Aptos"/>
              </a:defRPr>
            </a:pPr>
            <a:r>
              <a:rPr dirty="0"/>
              <a:t>Employee attrition rate (category-wise)</a:t>
            </a:r>
          </a:p>
          <a:p>
            <a:pPr marL="285750" indent="-285750">
              <a:spcAft>
                <a:spcPts val="700"/>
              </a:spcAft>
              <a:buFont typeface="Arial" panose="020B0604020202020204" pitchFamily="34" charset="0"/>
              <a:buChar char="•"/>
              <a:defRPr sz="1220">
                <a:solidFill>
                  <a:srgbClr val="141414"/>
                </a:solidFill>
                <a:latin typeface="Aptos"/>
              </a:defRPr>
            </a:pPr>
            <a:r>
              <a:rPr dirty="0"/>
              <a:t>Employee absenteeism rate</a:t>
            </a:r>
          </a:p>
          <a:p>
            <a:pPr marL="285750" indent="-285750">
              <a:spcAft>
                <a:spcPts val="700"/>
              </a:spcAft>
              <a:buFont typeface="Arial" panose="020B0604020202020204" pitchFamily="34" charset="0"/>
              <a:buChar char="•"/>
              <a:defRPr sz="1220">
                <a:solidFill>
                  <a:srgbClr val="141414"/>
                </a:solidFill>
                <a:latin typeface="Aptos"/>
              </a:defRPr>
            </a:pPr>
            <a:r>
              <a:rPr dirty="0"/>
              <a:t>Employee satisfaction</a:t>
            </a:r>
          </a:p>
          <a:p>
            <a:pPr marL="285750" indent="-285750">
              <a:spcAft>
                <a:spcPts val="700"/>
              </a:spcAft>
              <a:buFont typeface="Arial" panose="020B0604020202020204" pitchFamily="34" charset="0"/>
              <a:buChar char="•"/>
              <a:defRPr sz="1220">
                <a:solidFill>
                  <a:srgbClr val="141414"/>
                </a:solidFill>
                <a:latin typeface="Aptos"/>
              </a:defRPr>
            </a:pPr>
            <a:r>
              <a:rPr dirty="0"/>
              <a:t>Employees aware of rights &amp; responsibilities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989320"/>
            <a:ext cx="106984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latin typeface="Aptos"/>
              </a:defRPr>
            </a:pPr>
            <a:r>
              <a:rPr dirty="0"/>
              <a:t>Prescribed NABH PSQ indicators should be monitored. Supplementary indicators may be added based on the </a:t>
            </a:r>
            <a:r>
              <a:rPr dirty="0" err="1"/>
              <a:t>organisation’s</a:t>
            </a:r>
            <a:r>
              <a:rPr dirty="0"/>
              <a:t> scope and operational needs.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473952"/>
            <a:ext cx="106984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46464"/>
                </a:solidFill>
                <a:latin typeface="Aptos"/>
              </a:defRPr>
            </a:pPr>
            <a:r>
              <a:t>Source: Template for PSQ Indicators • EM/FORMAT/06/V2.0 • Issue Date 05/2026</a:t>
            </a:r>
          </a:p>
        </p:txBody>
      </p:sp>
      <p:pic>
        <p:nvPicPr>
          <p:cNvPr id="15" name="drawing">
            <a:extLst>
              <a:ext uri="{FF2B5EF4-FFF2-40B4-BE49-F238E27FC236}">
                <a16:creationId xmlns:a16="http://schemas.microsoft.com/office/drawing/2014/main" id="{5CB7BFB6-FA6D-741E-A764-83B0D56FF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5045" y="64008"/>
            <a:ext cx="2005330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D2A48-7547-D2CF-3928-86223F71EA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31913" y="365125"/>
            <a:ext cx="10860087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Name of the Quality Indicator (e.g. Patient Fall)</a:t>
            </a:r>
            <a:endParaRPr lang="en-GB" sz="4000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22EB22-83B9-2C8A-E0B2-970185877A5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99490" y="1558215"/>
            <a:ext cx="10863262" cy="4351338"/>
          </a:xfrm>
        </p:spPr>
        <p:txBody>
          <a:bodyPr>
            <a:normAutofit/>
          </a:bodyPr>
          <a:lstStyle/>
          <a:p>
            <a:r>
              <a:rPr lang="en-US" b="1" dirty="0"/>
              <a:t>Numerator</a:t>
            </a:r>
          </a:p>
          <a:p>
            <a:r>
              <a:rPr lang="en-US" b="1" dirty="0"/>
              <a:t>Denominator</a:t>
            </a:r>
          </a:p>
          <a:p>
            <a:pPr marL="0" indent="0">
              <a:buNone/>
            </a:pPr>
            <a:r>
              <a:rPr lang="en-US" b="1" dirty="0"/>
              <a:t> Formula </a:t>
            </a:r>
          </a:p>
          <a:p>
            <a:pPr marL="914400" lvl="2" indent="0">
              <a:buNone/>
            </a:pPr>
            <a:r>
              <a:rPr lang="en-US" dirty="0"/>
              <a:t>Number of total Falls</a:t>
            </a:r>
          </a:p>
          <a:p>
            <a:pPr marL="914400" lvl="2" indent="0">
              <a:buNone/>
            </a:pPr>
            <a:r>
              <a:rPr lang="en-US" dirty="0"/>
              <a:t>---------------------------- x 1000</a:t>
            </a:r>
          </a:p>
          <a:p>
            <a:pPr marL="914400" lvl="2" indent="0">
              <a:buNone/>
            </a:pPr>
            <a:r>
              <a:rPr lang="en-US" dirty="0"/>
              <a:t>Total Patient Days*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sz="1800" b="1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Total patient days </a:t>
            </a:r>
            <a:r>
              <a:rPr lang="en-US" sz="1800" b="0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is the total number of days a patient spends in a hospital during a specific period of time, from the day of admission to the day of discharge, but not including the day of discharge. 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drawing">
            <a:extLst>
              <a:ext uri="{FF2B5EF4-FFF2-40B4-BE49-F238E27FC236}">
                <a16:creationId xmlns:a16="http://schemas.microsoft.com/office/drawing/2014/main" id="{177F1135-50E7-BE64-CC40-634B83B10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7422" y="82233"/>
            <a:ext cx="200533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33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BBF43-5939-68EE-BEEF-A0128C829DD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6517" y="342876"/>
            <a:ext cx="10515600" cy="731838"/>
          </a:xfrm>
        </p:spPr>
        <p:txBody>
          <a:bodyPr>
            <a:normAutofit/>
          </a:bodyPr>
          <a:lstStyle/>
          <a:p>
            <a:r>
              <a:rPr lang="en-US" sz="3600" b="1" dirty="0"/>
              <a:t>Patient Fall in the Hospital</a:t>
            </a:r>
            <a:endParaRPr lang="en-GB" sz="3600" b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98A08DC-CA77-6081-2DFB-41D969E0B3A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51498967"/>
              </p:ext>
            </p:extLst>
          </p:nvPr>
        </p:nvGraphicFramePr>
        <p:xfrm>
          <a:off x="459967" y="1263134"/>
          <a:ext cx="11155676" cy="2071656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036200">
                  <a:extLst>
                    <a:ext uri="{9D8B030D-6E8A-4147-A177-3AD203B41FA5}">
                      <a16:colId xmlns:a16="http://schemas.microsoft.com/office/drawing/2014/main" val="2174333035"/>
                    </a:ext>
                  </a:extLst>
                </a:gridCol>
                <a:gridCol w="753808">
                  <a:extLst>
                    <a:ext uri="{9D8B030D-6E8A-4147-A177-3AD203B41FA5}">
                      <a16:colId xmlns:a16="http://schemas.microsoft.com/office/drawing/2014/main" val="1217397595"/>
                    </a:ext>
                  </a:extLst>
                </a:gridCol>
                <a:gridCol w="903317">
                  <a:extLst>
                    <a:ext uri="{9D8B030D-6E8A-4147-A177-3AD203B41FA5}">
                      <a16:colId xmlns:a16="http://schemas.microsoft.com/office/drawing/2014/main" val="3624965337"/>
                    </a:ext>
                  </a:extLst>
                </a:gridCol>
                <a:gridCol w="775854">
                  <a:extLst>
                    <a:ext uri="{9D8B030D-6E8A-4147-A177-3AD203B41FA5}">
                      <a16:colId xmlns:a16="http://schemas.microsoft.com/office/drawing/2014/main" val="1624328010"/>
                    </a:ext>
                  </a:extLst>
                </a:gridCol>
                <a:gridCol w="786938">
                  <a:extLst>
                    <a:ext uri="{9D8B030D-6E8A-4147-A177-3AD203B41FA5}">
                      <a16:colId xmlns:a16="http://schemas.microsoft.com/office/drawing/2014/main" val="2482877622"/>
                    </a:ext>
                  </a:extLst>
                </a:gridCol>
                <a:gridCol w="742604">
                  <a:extLst>
                    <a:ext uri="{9D8B030D-6E8A-4147-A177-3AD203B41FA5}">
                      <a16:colId xmlns:a16="http://schemas.microsoft.com/office/drawing/2014/main" val="3093277735"/>
                    </a:ext>
                  </a:extLst>
                </a:gridCol>
                <a:gridCol w="737062">
                  <a:extLst>
                    <a:ext uri="{9D8B030D-6E8A-4147-A177-3AD203B41FA5}">
                      <a16:colId xmlns:a16="http://schemas.microsoft.com/office/drawing/2014/main" val="187120641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56593149"/>
                    </a:ext>
                  </a:extLst>
                </a:gridCol>
                <a:gridCol w="820189">
                  <a:extLst>
                    <a:ext uri="{9D8B030D-6E8A-4147-A177-3AD203B41FA5}">
                      <a16:colId xmlns:a16="http://schemas.microsoft.com/office/drawing/2014/main" val="1881456156"/>
                    </a:ext>
                  </a:extLst>
                </a:gridCol>
                <a:gridCol w="781396">
                  <a:extLst>
                    <a:ext uri="{9D8B030D-6E8A-4147-A177-3AD203B41FA5}">
                      <a16:colId xmlns:a16="http://schemas.microsoft.com/office/drawing/2014/main" val="1222398706"/>
                    </a:ext>
                  </a:extLst>
                </a:gridCol>
                <a:gridCol w="720437">
                  <a:extLst>
                    <a:ext uri="{9D8B030D-6E8A-4147-A177-3AD203B41FA5}">
                      <a16:colId xmlns:a16="http://schemas.microsoft.com/office/drawing/2014/main" val="1441091521"/>
                    </a:ext>
                  </a:extLst>
                </a:gridCol>
                <a:gridCol w="803563">
                  <a:extLst>
                    <a:ext uri="{9D8B030D-6E8A-4147-A177-3AD203B41FA5}">
                      <a16:colId xmlns:a16="http://schemas.microsoft.com/office/drawing/2014/main" val="3329605613"/>
                    </a:ext>
                  </a:extLst>
                </a:gridCol>
                <a:gridCol w="765954">
                  <a:extLst>
                    <a:ext uri="{9D8B030D-6E8A-4147-A177-3AD203B41FA5}">
                      <a16:colId xmlns:a16="http://schemas.microsoft.com/office/drawing/2014/main" val="3326892370"/>
                    </a:ext>
                  </a:extLst>
                </a:gridCol>
                <a:gridCol w="796834">
                  <a:extLst>
                    <a:ext uri="{9D8B030D-6E8A-4147-A177-3AD203B41FA5}">
                      <a16:colId xmlns:a16="http://schemas.microsoft.com/office/drawing/2014/main" val="3332871140"/>
                    </a:ext>
                  </a:extLst>
                </a:gridCol>
              </a:tblGrid>
              <a:tr h="432463">
                <a:tc>
                  <a:txBody>
                    <a:bodyPr/>
                    <a:lstStyle/>
                    <a:p>
                      <a:r>
                        <a:rPr lang="en-US" sz="1600" b="1" dirty="0"/>
                        <a:t>Month</a:t>
                      </a:r>
                      <a:endParaRPr lang="en-GB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Apr’24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May’24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Jun’24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Jul’24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Aug’24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Sep’24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Oct’24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Nov’24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Dec’24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Jan’24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Feb’24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Mar’24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029544"/>
                  </a:ext>
                </a:extLst>
              </a:tr>
              <a:tr h="523816">
                <a:tc>
                  <a:txBody>
                    <a:bodyPr/>
                    <a:lstStyle/>
                    <a:p>
                      <a:r>
                        <a:rPr lang="en-US" sz="1600" b="1" dirty="0"/>
                        <a:t>No. of Falls</a:t>
                      </a:r>
                      <a:endParaRPr lang="en-GB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131743"/>
                  </a:ext>
                </a:extLst>
              </a:tr>
              <a:tr h="520824">
                <a:tc>
                  <a:txBody>
                    <a:bodyPr/>
                    <a:lstStyle/>
                    <a:p>
                      <a:r>
                        <a:rPr lang="en-US" sz="1600" b="1" dirty="0"/>
                        <a:t>Patient Days</a:t>
                      </a:r>
                      <a:endParaRPr lang="en-GB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0472959"/>
                  </a:ext>
                </a:extLst>
              </a:tr>
              <a:tr h="480953">
                <a:tc>
                  <a:txBody>
                    <a:bodyPr/>
                    <a:lstStyle/>
                    <a:p>
                      <a:r>
                        <a:rPr lang="en-US" sz="1600" b="1" dirty="0"/>
                        <a:t>Fall Rate</a:t>
                      </a:r>
                      <a:endParaRPr lang="en-GB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7696296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A63CA66-B7AA-A081-A1A8-EE97B7DB496D}"/>
              </a:ext>
            </a:extLst>
          </p:cNvPr>
          <p:cNvSpPr txBox="1">
            <a:spLocks/>
          </p:cNvSpPr>
          <p:nvPr/>
        </p:nvSpPr>
        <p:spPr>
          <a:xfrm>
            <a:off x="459968" y="3523210"/>
            <a:ext cx="11155675" cy="28331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Graphical representation of the indicator</a:t>
            </a:r>
          </a:p>
          <a:p>
            <a:pPr marL="0" indent="0">
              <a:buNone/>
            </a:pPr>
            <a:endParaRPr lang="en-GB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37EA2B-1E16-0B5C-683F-0261564D5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029" y="3962806"/>
            <a:ext cx="5172075" cy="2319462"/>
          </a:xfrm>
          <a:prstGeom prst="rect">
            <a:avLst/>
          </a:prstGeom>
        </p:spPr>
      </p:pic>
      <p:pic>
        <p:nvPicPr>
          <p:cNvPr id="8" name="drawing">
            <a:extLst>
              <a:ext uri="{FF2B5EF4-FFF2-40B4-BE49-F238E27FC236}">
                <a16:creationId xmlns:a16="http://schemas.microsoft.com/office/drawing/2014/main" id="{46487974-9122-F264-259D-8EC5F4A1B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0153" y="160155"/>
            <a:ext cx="200533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52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FFAFC-55FD-7884-1691-04FF48A635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6367" y="29053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/>
              <a:t>Patient Fall in the Hospital – Analysis &amp; Interpretation </a:t>
            </a:r>
            <a:endParaRPr lang="en-GB" sz="3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61B9917-F7B9-F9DD-3DE6-7E0740C6F52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6159" y="3005688"/>
            <a:ext cx="10515600" cy="15605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Corrective Actions:</a:t>
            </a:r>
          </a:p>
          <a:p>
            <a:pPr marL="0" indent="0">
              <a:buNone/>
            </a:pPr>
            <a:r>
              <a:rPr lang="en-US" sz="1600" b="1" i="0" dirty="0">
                <a:solidFill>
                  <a:srgbClr val="47474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sz="1600" b="0" i="0" dirty="0">
                <a:solidFill>
                  <a:srgbClr val="47474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Corrective Action is </a:t>
            </a:r>
            <a:r>
              <a:rPr lang="en-US" sz="1600" b="0" i="0" dirty="0">
                <a:solidFill>
                  <a:srgbClr val="040C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measure implemented in a workplace to combat the reoccurrence of incidents that may lead to injuries, destruction, and ruining the public image</a:t>
            </a:r>
            <a:r>
              <a:rPr lang="en-US" sz="1600" b="0" i="0" dirty="0">
                <a:solidFill>
                  <a:srgbClr val="47474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It eliminates the root causes of problems that have already occurred.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CC980F1-1A0E-1A87-4742-9F45D02321D2}"/>
              </a:ext>
            </a:extLst>
          </p:cNvPr>
          <p:cNvSpPr txBox="1">
            <a:spLocks/>
          </p:cNvSpPr>
          <p:nvPr/>
        </p:nvSpPr>
        <p:spPr>
          <a:xfrm>
            <a:off x="777240" y="1432195"/>
            <a:ext cx="10515600" cy="145274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Analysis</a:t>
            </a:r>
            <a:r>
              <a:rPr lang="en-US" dirty="0"/>
              <a:t>:  </a:t>
            </a:r>
            <a:r>
              <a:rPr lang="en-US" sz="2400" dirty="0"/>
              <a:t>(possible causes, process deviation etc).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1D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sz="1600" dirty="0">
                <a:solidFill>
                  <a:srgbClr val="001D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1600" b="0" i="0" dirty="0">
                <a:solidFill>
                  <a:srgbClr val="001D3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process that helps organisations investigate the cause of an incident, determine its impact, and identify strategies to prevent similar occurrences in the future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pPr marL="0" indent="0"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**Analysis process is mentioned on the next slide.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C9DFCDFD-BAC8-49BE-0BEA-5B835D0F7DA4}"/>
              </a:ext>
            </a:extLst>
          </p:cNvPr>
          <p:cNvSpPr txBox="1">
            <a:spLocks/>
          </p:cNvSpPr>
          <p:nvPr/>
        </p:nvSpPr>
        <p:spPr>
          <a:xfrm>
            <a:off x="766159" y="4686944"/>
            <a:ext cx="10515600" cy="156042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Preventive Actions: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b="1" i="0" dirty="0">
                <a:solidFill>
                  <a:srgbClr val="47474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Note:</a:t>
            </a:r>
            <a:r>
              <a:rPr lang="en-US" sz="1600" b="1" dirty="0">
                <a:solidFill>
                  <a:srgbClr val="4747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0" i="0" dirty="0">
                <a:solidFill>
                  <a:srgbClr val="47474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Preventive action is </a:t>
            </a:r>
            <a:r>
              <a:rPr lang="en-US" sz="1600" b="0" i="0" dirty="0">
                <a:solidFill>
                  <a:srgbClr val="040C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system to eliminate any cause(s) that would create a potential hazard or undesirable situation</a:t>
            </a:r>
            <a:r>
              <a:rPr lang="en-US" sz="1600" b="0" i="0" dirty="0">
                <a:solidFill>
                  <a:srgbClr val="47474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drawing">
            <a:extLst>
              <a:ext uri="{FF2B5EF4-FFF2-40B4-BE49-F238E27FC236}">
                <a16:creationId xmlns:a16="http://schemas.microsoft.com/office/drawing/2014/main" id="{9DDDCEBB-5424-3942-4CEF-214BB2262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3518" y="61989"/>
            <a:ext cx="200533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34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12DC7-204D-6843-B810-0F600497132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5760" y="505181"/>
            <a:ext cx="10515600" cy="627062"/>
          </a:xfrm>
        </p:spPr>
        <p:txBody>
          <a:bodyPr>
            <a:normAutofit fontScale="90000"/>
          </a:bodyPr>
          <a:lstStyle/>
          <a:p>
            <a:r>
              <a:rPr lang="en-US" sz="4400" b="0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Google Sans"/>
              </a:rPr>
              <a:t>The steps of analysis may include: 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0D514-2FA0-C2CD-3530-8A3EDD817E4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65760" y="1417469"/>
            <a:ext cx="10515600" cy="4764088"/>
          </a:xfrm>
        </p:spPr>
        <p:txBody>
          <a:bodyPr>
            <a:normAutofit/>
          </a:bodyPr>
          <a:lstStyle/>
          <a:p>
            <a:pPr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Ascertaining that a serious clinical incident has occurred </a:t>
            </a:r>
          </a:p>
          <a:p>
            <a:pPr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Triggering the investigation procedure </a:t>
            </a:r>
          </a:p>
          <a:p>
            <a:pPr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Establishing the circumstances as they initially appear </a:t>
            </a:r>
          </a:p>
          <a:p>
            <a:pPr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Structured interviews of staff </a:t>
            </a:r>
          </a:p>
          <a:p>
            <a:pPr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Collating interviews and assembling composite analysis </a:t>
            </a:r>
          </a:p>
          <a:p>
            <a:pPr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Compiling report of events </a:t>
            </a:r>
          </a:p>
          <a:p>
            <a:pPr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Submitting report to senior clinicians and management </a:t>
            </a:r>
          </a:p>
          <a:p>
            <a:pPr font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1D35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Implementing actions arising from report </a:t>
            </a:r>
          </a:p>
          <a:p>
            <a:pPr marL="0" indent="0">
              <a:lnSpc>
                <a:spcPct val="150000"/>
              </a:lnSpc>
              <a:buNone/>
            </a:pPr>
            <a:endParaRPr lang="en-GB" sz="1800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drawing">
            <a:extLst>
              <a:ext uri="{FF2B5EF4-FFF2-40B4-BE49-F238E27FC236}">
                <a16:creationId xmlns:a16="http://schemas.microsoft.com/office/drawing/2014/main" id="{312F5BCC-69CD-C37D-9148-F10F2A811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8695" y="127803"/>
            <a:ext cx="200533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031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2886D-B3DE-FDBA-8542-D81C23B944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4133869"/>
            <a:ext cx="10515600" cy="1325562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latin typeface="Calibri Light"/>
                <a:ea typeface="Calibri Light"/>
                <a:cs typeface="Calibri Light"/>
              </a:rPr>
              <a:t>THANK YOU</a:t>
            </a:r>
            <a:endParaRPr lang="en-GB" sz="8000" b="1" dirty="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7" name="drawing">
            <a:extLst>
              <a:ext uri="{FF2B5EF4-FFF2-40B4-BE49-F238E27FC236}">
                <a16:creationId xmlns:a16="http://schemas.microsoft.com/office/drawing/2014/main" id="{1F777A2B-03C8-626F-7A88-D8045FC12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8695" y="127803"/>
            <a:ext cx="200533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28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553</Words>
  <Application>Microsoft Office PowerPoint</Application>
  <PresentationFormat>Widescreen</PresentationFormat>
  <Paragraphs>83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Custom Design</vt:lpstr>
      <vt:lpstr>Template for PSQ Indicators</vt:lpstr>
      <vt:lpstr>PATIENT SAFETY AND QUALITY INDICATORS TEMPLATE</vt:lpstr>
      <vt:lpstr>PowerPoint Presentation</vt:lpstr>
      <vt:lpstr>Name of the Quality Indicator (e.g. Patient Fall)</vt:lpstr>
      <vt:lpstr>Patient Fall in the Hospital</vt:lpstr>
      <vt:lpstr>Patient Fall in the Hospital – Analysis &amp; Interpretation </vt:lpstr>
      <vt:lpstr>The steps of analysis may include: 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Sandhya Shankar</dc:creator>
  <cp:lastModifiedBy>Isha Sharma</cp:lastModifiedBy>
  <cp:revision>84</cp:revision>
  <dcterms:created xsi:type="dcterms:W3CDTF">2024-08-11T14:15:08Z</dcterms:created>
  <dcterms:modified xsi:type="dcterms:W3CDTF">2026-09-14T10:28:11Z</dcterms:modified>
</cp:coreProperties>
</file>